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16"/>
  </p:notesMasterIdLst>
  <p:handoutMasterIdLst>
    <p:handoutMasterId r:id="rId117"/>
  </p:handoutMasterIdLst>
  <p:sldIdLst>
    <p:sldId id="271" r:id="rId5"/>
    <p:sldId id="307" r:id="rId6"/>
    <p:sldId id="335" r:id="rId7"/>
    <p:sldId id="394" r:id="rId8"/>
    <p:sldId id="395" r:id="rId9"/>
    <p:sldId id="414" r:id="rId10"/>
    <p:sldId id="396" r:id="rId11"/>
    <p:sldId id="397" r:id="rId12"/>
    <p:sldId id="398" r:id="rId13"/>
    <p:sldId id="399" r:id="rId14"/>
    <p:sldId id="400" r:id="rId15"/>
    <p:sldId id="298" r:id="rId16"/>
    <p:sldId id="305" r:id="rId17"/>
    <p:sldId id="304" r:id="rId18"/>
    <p:sldId id="406" r:id="rId19"/>
    <p:sldId id="299" r:id="rId20"/>
    <p:sldId id="306" r:id="rId21"/>
    <p:sldId id="405" r:id="rId22"/>
    <p:sldId id="404" r:id="rId23"/>
    <p:sldId id="309" r:id="rId24"/>
    <p:sldId id="308" r:id="rId25"/>
    <p:sldId id="310" r:id="rId26"/>
    <p:sldId id="311" r:id="rId27"/>
    <p:sldId id="317" r:id="rId28"/>
    <p:sldId id="318" r:id="rId29"/>
    <p:sldId id="316" r:id="rId30"/>
    <p:sldId id="312" r:id="rId31"/>
    <p:sldId id="313" r:id="rId32"/>
    <p:sldId id="314" r:id="rId33"/>
    <p:sldId id="315" r:id="rId34"/>
    <p:sldId id="319" r:id="rId35"/>
    <p:sldId id="320" r:id="rId36"/>
    <p:sldId id="321" r:id="rId37"/>
    <p:sldId id="322" r:id="rId38"/>
    <p:sldId id="323" r:id="rId39"/>
    <p:sldId id="342" r:id="rId40"/>
    <p:sldId id="324" r:id="rId41"/>
    <p:sldId id="325" r:id="rId42"/>
    <p:sldId id="337" r:id="rId43"/>
    <p:sldId id="329" r:id="rId44"/>
    <p:sldId id="326" r:id="rId45"/>
    <p:sldId id="327" r:id="rId46"/>
    <p:sldId id="328" r:id="rId47"/>
    <p:sldId id="332" r:id="rId48"/>
    <p:sldId id="338" r:id="rId49"/>
    <p:sldId id="340" r:id="rId50"/>
    <p:sldId id="411" r:id="rId51"/>
    <p:sldId id="410" r:id="rId52"/>
    <p:sldId id="412" r:id="rId53"/>
    <p:sldId id="403" r:id="rId54"/>
    <p:sldId id="341" r:id="rId55"/>
    <p:sldId id="343" r:id="rId56"/>
    <p:sldId id="344" r:id="rId57"/>
    <p:sldId id="345" r:id="rId58"/>
    <p:sldId id="347" r:id="rId59"/>
    <p:sldId id="348" r:id="rId60"/>
    <p:sldId id="349" r:id="rId61"/>
    <p:sldId id="350" r:id="rId62"/>
    <p:sldId id="351" r:id="rId63"/>
    <p:sldId id="352" r:id="rId64"/>
    <p:sldId id="330" r:id="rId65"/>
    <p:sldId id="333" r:id="rId66"/>
    <p:sldId id="334" r:id="rId67"/>
    <p:sldId id="353" r:id="rId68"/>
    <p:sldId id="354" r:id="rId69"/>
    <p:sldId id="355" r:id="rId70"/>
    <p:sldId id="356" r:id="rId71"/>
    <p:sldId id="357" r:id="rId72"/>
    <p:sldId id="358" r:id="rId73"/>
    <p:sldId id="359" r:id="rId74"/>
    <p:sldId id="360" r:id="rId75"/>
    <p:sldId id="361" r:id="rId76"/>
    <p:sldId id="362" r:id="rId77"/>
    <p:sldId id="363" r:id="rId78"/>
    <p:sldId id="364" r:id="rId79"/>
    <p:sldId id="365" r:id="rId80"/>
    <p:sldId id="366" r:id="rId81"/>
    <p:sldId id="367" r:id="rId82"/>
    <p:sldId id="368" r:id="rId83"/>
    <p:sldId id="369" r:id="rId84"/>
    <p:sldId id="370" r:id="rId85"/>
    <p:sldId id="371" r:id="rId86"/>
    <p:sldId id="372" r:id="rId87"/>
    <p:sldId id="373" r:id="rId88"/>
    <p:sldId id="374" r:id="rId89"/>
    <p:sldId id="375" r:id="rId90"/>
    <p:sldId id="376" r:id="rId91"/>
    <p:sldId id="339" r:id="rId92"/>
    <p:sldId id="377" r:id="rId93"/>
    <p:sldId id="378" r:id="rId94"/>
    <p:sldId id="379" r:id="rId95"/>
    <p:sldId id="380" r:id="rId96"/>
    <p:sldId id="381" r:id="rId97"/>
    <p:sldId id="382" r:id="rId98"/>
    <p:sldId id="383" r:id="rId99"/>
    <p:sldId id="384" r:id="rId100"/>
    <p:sldId id="407" r:id="rId101"/>
    <p:sldId id="408" r:id="rId102"/>
    <p:sldId id="409" r:id="rId103"/>
    <p:sldId id="385" r:id="rId104"/>
    <p:sldId id="388" r:id="rId105"/>
    <p:sldId id="386" r:id="rId106"/>
    <p:sldId id="401" r:id="rId107"/>
    <p:sldId id="389" r:id="rId108"/>
    <p:sldId id="402" r:id="rId109"/>
    <p:sldId id="390" r:id="rId110"/>
    <p:sldId id="391" r:id="rId111"/>
    <p:sldId id="392" r:id="rId112"/>
    <p:sldId id="393" r:id="rId113"/>
    <p:sldId id="336" r:id="rId114"/>
    <p:sldId id="413"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91" autoAdjust="0"/>
    <p:restoredTop sz="77926" autoAdjust="0"/>
  </p:normalViewPr>
  <p:slideViewPr>
    <p:cSldViewPr snapToGrid="0">
      <p:cViewPr varScale="1">
        <p:scale>
          <a:sx n="70" d="100"/>
          <a:sy n="70" d="100"/>
        </p:scale>
        <p:origin x="1254" y="78"/>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handoutMaster" Target="handoutMasters/handout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C63FFA-A556-4F0C-93D9-DDD6192F0C3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18977724-7468-40B9-BF5A-05E3156534C5}">
      <dgm:prSet phldrT="[Text]"/>
      <dgm:spPr/>
      <dgm:t>
        <a:bodyPr/>
        <a:lstStyle/>
        <a:p>
          <a:r>
            <a:rPr lang="en-US" dirty="0"/>
            <a:t>1</a:t>
          </a:r>
        </a:p>
        <a:p>
          <a:r>
            <a:rPr lang="en-US" dirty="0"/>
            <a:t>Problem Framing</a:t>
          </a:r>
        </a:p>
      </dgm:t>
    </dgm:pt>
    <dgm:pt modelId="{69027E9C-42BC-4068-8B14-C7E45CCB95DB}" type="parTrans" cxnId="{0365890B-3127-4290-91AC-9BCF2059EF70}">
      <dgm:prSet/>
      <dgm:spPr/>
      <dgm:t>
        <a:bodyPr/>
        <a:lstStyle/>
        <a:p>
          <a:endParaRPr lang="en-US"/>
        </a:p>
      </dgm:t>
    </dgm:pt>
    <dgm:pt modelId="{AD96BCD6-208D-46D6-B4A7-BDC7668CC87E}" type="sibTrans" cxnId="{0365890B-3127-4290-91AC-9BCF2059EF70}">
      <dgm:prSet/>
      <dgm:spPr/>
      <dgm:t>
        <a:bodyPr/>
        <a:lstStyle/>
        <a:p>
          <a:endParaRPr lang="en-US"/>
        </a:p>
      </dgm:t>
    </dgm:pt>
    <dgm:pt modelId="{EDDB5456-C849-4370-B5E0-0EF0B7D45F2C}">
      <dgm:prSet phldrT="[Text]"/>
      <dgm:spPr/>
      <dgm:t>
        <a:bodyPr/>
        <a:lstStyle/>
        <a:p>
          <a:r>
            <a:rPr lang="en-US" dirty="0"/>
            <a:t>2 Get/Prepare Data</a:t>
          </a:r>
        </a:p>
      </dgm:t>
    </dgm:pt>
    <dgm:pt modelId="{21C0B721-1F52-4791-BF3F-D2E20C7BC70B}" type="parTrans" cxnId="{A7A0D665-2582-4E1E-A631-39B62B76175A}">
      <dgm:prSet/>
      <dgm:spPr/>
      <dgm:t>
        <a:bodyPr/>
        <a:lstStyle/>
        <a:p>
          <a:endParaRPr lang="en-US"/>
        </a:p>
      </dgm:t>
    </dgm:pt>
    <dgm:pt modelId="{D405186A-B51D-49D3-BC16-E1B63DD25CFA}" type="sibTrans" cxnId="{A7A0D665-2582-4E1E-A631-39B62B76175A}">
      <dgm:prSet/>
      <dgm:spPr/>
      <dgm:t>
        <a:bodyPr/>
        <a:lstStyle/>
        <a:p>
          <a:endParaRPr lang="en-US"/>
        </a:p>
      </dgm:t>
    </dgm:pt>
    <dgm:pt modelId="{D5FEEF96-F7AA-429C-A8EB-510DF0A6C5F2}">
      <dgm:prSet phldrT="[Text]"/>
      <dgm:spPr/>
      <dgm:t>
        <a:bodyPr/>
        <a:lstStyle/>
        <a:p>
          <a:r>
            <a:rPr lang="en-US" dirty="0"/>
            <a:t>3</a:t>
          </a:r>
        </a:p>
        <a:p>
          <a:r>
            <a:rPr lang="en-US" dirty="0"/>
            <a:t>Develop Model</a:t>
          </a:r>
        </a:p>
      </dgm:t>
    </dgm:pt>
    <dgm:pt modelId="{10EA0AEF-871B-4203-B93D-0C009F6A274D}" type="parTrans" cxnId="{C87D6E13-1D13-40CC-AAF9-3BC081DB99F6}">
      <dgm:prSet/>
      <dgm:spPr/>
      <dgm:t>
        <a:bodyPr/>
        <a:lstStyle/>
        <a:p>
          <a:endParaRPr lang="en-US"/>
        </a:p>
      </dgm:t>
    </dgm:pt>
    <dgm:pt modelId="{E108581A-67B0-42E9-AF03-CD9DE782BB0C}" type="sibTrans" cxnId="{C87D6E13-1D13-40CC-AAF9-3BC081DB99F6}">
      <dgm:prSet/>
      <dgm:spPr/>
      <dgm:t>
        <a:bodyPr/>
        <a:lstStyle/>
        <a:p>
          <a:endParaRPr lang="en-US"/>
        </a:p>
      </dgm:t>
    </dgm:pt>
    <dgm:pt modelId="{5A70C9C3-BA26-4E07-AD65-A0CBAEA0FF9E}">
      <dgm:prSet phldrT="[Text]"/>
      <dgm:spPr/>
      <dgm:t>
        <a:bodyPr/>
        <a:lstStyle/>
        <a:p>
          <a:r>
            <a:rPr lang="en-US" dirty="0"/>
            <a:t>4</a:t>
          </a:r>
        </a:p>
        <a:p>
          <a:r>
            <a:rPr lang="en-US" dirty="0"/>
            <a:t>Deploy Model</a:t>
          </a:r>
        </a:p>
      </dgm:t>
    </dgm:pt>
    <dgm:pt modelId="{582AE34D-9868-44C5-AF4A-F6EC1387865C}" type="parTrans" cxnId="{84354E99-98D2-4C1F-8F3E-4C5E588B88EB}">
      <dgm:prSet/>
      <dgm:spPr/>
      <dgm:t>
        <a:bodyPr/>
        <a:lstStyle/>
        <a:p>
          <a:endParaRPr lang="en-US"/>
        </a:p>
      </dgm:t>
    </dgm:pt>
    <dgm:pt modelId="{E968A05D-A93A-4B52-A706-DA39E763D376}" type="sibTrans" cxnId="{84354E99-98D2-4C1F-8F3E-4C5E588B88EB}">
      <dgm:prSet/>
      <dgm:spPr/>
      <dgm:t>
        <a:bodyPr/>
        <a:lstStyle/>
        <a:p>
          <a:endParaRPr lang="en-US"/>
        </a:p>
      </dgm:t>
    </dgm:pt>
    <dgm:pt modelId="{17176486-6773-41C8-B8C6-30FDA0797EE2}">
      <dgm:prSet phldrT="[Text]"/>
      <dgm:spPr/>
      <dgm:t>
        <a:bodyPr/>
        <a:lstStyle/>
        <a:p>
          <a:r>
            <a:rPr lang="en-US" dirty="0"/>
            <a:t>5</a:t>
          </a:r>
        </a:p>
        <a:p>
          <a:r>
            <a:rPr lang="en-US" dirty="0"/>
            <a:t>Evaluate / Track Performance</a:t>
          </a:r>
        </a:p>
      </dgm:t>
    </dgm:pt>
    <dgm:pt modelId="{69181B35-4E5C-4B69-9819-7E747EC1CE3C}" type="parTrans" cxnId="{548B57C7-59EB-49BE-9B61-0FA3AE433508}">
      <dgm:prSet/>
      <dgm:spPr/>
      <dgm:t>
        <a:bodyPr/>
        <a:lstStyle/>
        <a:p>
          <a:endParaRPr lang="en-US"/>
        </a:p>
      </dgm:t>
    </dgm:pt>
    <dgm:pt modelId="{15650210-DDBB-4AEE-9400-2B589C0E0BE4}" type="sibTrans" cxnId="{548B57C7-59EB-49BE-9B61-0FA3AE433508}">
      <dgm:prSet/>
      <dgm:spPr/>
      <dgm:t>
        <a:bodyPr/>
        <a:lstStyle/>
        <a:p>
          <a:endParaRPr lang="en-US"/>
        </a:p>
      </dgm:t>
    </dgm:pt>
    <dgm:pt modelId="{E130879B-5AC6-4E57-80BF-1A15EC41948D}" type="pres">
      <dgm:prSet presAssocID="{66C63FFA-A556-4F0C-93D9-DDD6192F0C3C}" presName="cycle" presStyleCnt="0">
        <dgm:presLayoutVars>
          <dgm:dir/>
          <dgm:resizeHandles val="exact"/>
        </dgm:presLayoutVars>
      </dgm:prSet>
      <dgm:spPr/>
    </dgm:pt>
    <dgm:pt modelId="{DFA01354-8521-45CE-9D0E-B804F9D51FA9}" type="pres">
      <dgm:prSet presAssocID="{18977724-7468-40B9-BF5A-05E3156534C5}" presName="node" presStyleLbl="node1" presStyleIdx="0" presStyleCnt="5">
        <dgm:presLayoutVars>
          <dgm:bulletEnabled val="1"/>
        </dgm:presLayoutVars>
      </dgm:prSet>
      <dgm:spPr/>
    </dgm:pt>
    <dgm:pt modelId="{3C24FC50-C5C6-462C-8E45-CBCB342FED21}" type="pres">
      <dgm:prSet presAssocID="{AD96BCD6-208D-46D6-B4A7-BDC7668CC87E}" presName="sibTrans" presStyleLbl="sibTrans2D1" presStyleIdx="0" presStyleCnt="5"/>
      <dgm:spPr/>
    </dgm:pt>
    <dgm:pt modelId="{CD8B0FD0-39DC-49C9-B5FE-0E40A9214CD8}" type="pres">
      <dgm:prSet presAssocID="{AD96BCD6-208D-46D6-B4A7-BDC7668CC87E}" presName="connectorText" presStyleLbl="sibTrans2D1" presStyleIdx="0" presStyleCnt="5"/>
      <dgm:spPr/>
    </dgm:pt>
    <dgm:pt modelId="{DE7813E2-3F1B-44AE-8A4D-E3A2F2554899}" type="pres">
      <dgm:prSet presAssocID="{EDDB5456-C849-4370-B5E0-0EF0B7D45F2C}" presName="node" presStyleLbl="node1" presStyleIdx="1" presStyleCnt="5">
        <dgm:presLayoutVars>
          <dgm:bulletEnabled val="1"/>
        </dgm:presLayoutVars>
      </dgm:prSet>
      <dgm:spPr/>
    </dgm:pt>
    <dgm:pt modelId="{DF1BCFFA-1A13-4ECE-ABE7-2B0C98FB72CA}" type="pres">
      <dgm:prSet presAssocID="{D405186A-B51D-49D3-BC16-E1B63DD25CFA}" presName="sibTrans" presStyleLbl="sibTrans2D1" presStyleIdx="1" presStyleCnt="5"/>
      <dgm:spPr/>
    </dgm:pt>
    <dgm:pt modelId="{A723FA9E-4E58-40AD-AAEF-AA0AA84E1AAC}" type="pres">
      <dgm:prSet presAssocID="{D405186A-B51D-49D3-BC16-E1B63DD25CFA}" presName="connectorText" presStyleLbl="sibTrans2D1" presStyleIdx="1" presStyleCnt="5"/>
      <dgm:spPr/>
    </dgm:pt>
    <dgm:pt modelId="{AF00E959-5C43-48CD-A97C-060033D2AB03}" type="pres">
      <dgm:prSet presAssocID="{D5FEEF96-F7AA-429C-A8EB-510DF0A6C5F2}" presName="node" presStyleLbl="node1" presStyleIdx="2" presStyleCnt="5">
        <dgm:presLayoutVars>
          <dgm:bulletEnabled val="1"/>
        </dgm:presLayoutVars>
      </dgm:prSet>
      <dgm:spPr/>
    </dgm:pt>
    <dgm:pt modelId="{828ADA7E-B440-4137-898B-7B4B8BC5694E}" type="pres">
      <dgm:prSet presAssocID="{E108581A-67B0-42E9-AF03-CD9DE782BB0C}" presName="sibTrans" presStyleLbl="sibTrans2D1" presStyleIdx="2" presStyleCnt="5"/>
      <dgm:spPr/>
    </dgm:pt>
    <dgm:pt modelId="{027A7BED-3E3C-43AB-9D62-FF88A95F9F61}" type="pres">
      <dgm:prSet presAssocID="{E108581A-67B0-42E9-AF03-CD9DE782BB0C}" presName="connectorText" presStyleLbl="sibTrans2D1" presStyleIdx="2" presStyleCnt="5"/>
      <dgm:spPr/>
    </dgm:pt>
    <dgm:pt modelId="{A337D18A-A4B8-4BE0-8517-DCC85697C88E}" type="pres">
      <dgm:prSet presAssocID="{5A70C9C3-BA26-4E07-AD65-A0CBAEA0FF9E}" presName="node" presStyleLbl="node1" presStyleIdx="3" presStyleCnt="5">
        <dgm:presLayoutVars>
          <dgm:bulletEnabled val="1"/>
        </dgm:presLayoutVars>
      </dgm:prSet>
      <dgm:spPr/>
    </dgm:pt>
    <dgm:pt modelId="{9A72A26C-5978-4FF1-9093-4D54A75560AF}" type="pres">
      <dgm:prSet presAssocID="{E968A05D-A93A-4B52-A706-DA39E763D376}" presName="sibTrans" presStyleLbl="sibTrans2D1" presStyleIdx="3" presStyleCnt="5"/>
      <dgm:spPr/>
    </dgm:pt>
    <dgm:pt modelId="{88FF6BF7-658A-466D-BB14-F30EBD7BD193}" type="pres">
      <dgm:prSet presAssocID="{E968A05D-A93A-4B52-A706-DA39E763D376}" presName="connectorText" presStyleLbl="sibTrans2D1" presStyleIdx="3" presStyleCnt="5"/>
      <dgm:spPr/>
    </dgm:pt>
    <dgm:pt modelId="{38B5C9CA-1FA6-4B16-8DF0-3E2FA72359BD}" type="pres">
      <dgm:prSet presAssocID="{17176486-6773-41C8-B8C6-30FDA0797EE2}" presName="node" presStyleLbl="node1" presStyleIdx="4" presStyleCnt="5">
        <dgm:presLayoutVars>
          <dgm:bulletEnabled val="1"/>
        </dgm:presLayoutVars>
      </dgm:prSet>
      <dgm:spPr/>
    </dgm:pt>
    <dgm:pt modelId="{66FC7FA2-FEBD-4CF1-9360-0B12A7BD5B9B}" type="pres">
      <dgm:prSet presAssocID="{15650210-DDBB-4AEE-9400-2B589C0E0BE4}" presName="sibTrans" presStyleLbl="sibTrans2D1" presStyleIdx="4" presStyleCnt="5"/>
      <dgm:spPr/>
    </dgm:pt>
    <dgm:pt modelId="{B297AD7A-4484-4EDC-AACE-249F8DD66E28}" type="pres">
      <dgm:prSet presAssocID="{15650210-DDBB-4AEE-9400-2B589C0E0BE4}" presName="connectorText" presStyleLbl="sibTrans2D1" presStyleIdx="4" presStyleCnt="5"/>
      <dgm:spPr/>
    </dgm:pt>
  </dgm:ptLst>
  <dgm:cxnLst>
    <dgm:cxn modelId="{11C3DB0A-CEF5-452A-88B2-17E11B96F6D0}" type="presOf" srcId="{66C63FFA-A556-4F0C-93D9-DDD6192F0C3C}" destId="{E130879B-5AC6-4E57-80BF-1A15EC41948D}" srcOrd="0" destOrd="0" presId="urn:microsoft.com/office/officeart/2005/8/layout/cycle2"/>
    <dgm:cxn modelId="{0365890B-3127-4290-91AC-9BCF2059EF70}" srcId="{66C63FFA-A556-4F0C-93D9-DDD6192F0C3C}" destId="{18977724-7468-40B9-BF5A-05E3156534C5}" srcOrd="0" destOrd="0" parTransId="{69027E9C-42BC-4068-8B14-C7E45CCB95DB}" sibTransId="{AD96BCD6-208D-46D6-B4A7-BDC7668CC87E}"/>
    <dgm:cxn modelId="{0DE90010-AD1A-45D8-B0C4-F922BD37A129}" type="presOf" srcId="{D5FEEF96-F7AA-429C-A8EB-510DF0A6C5F2}" destId="{AF00E959-5C43-48CD-A97C-060033D2AB03}" srcOrd="0" destOrd="0" presId="urn:microsoft.com/office/officeart/2005/8/layout/cycle2"/>
    <dgm:cxn modelId="{C87D6E13-1D13-40CC-AAF9-3BC081DB99F6}" srcId="{66C63FFA-A556-4F0C-93D9-DDD6192F0C3C}" destId="{D5FEEF96-F7AA-429C-A8EB-510DF0A6C5F2}" srcOrd="2" destOrd="0" parTransId="{10EA0AEF-871B-4203-B93D-0C009F6A274D}" sibTransId="{E108581A-67B0-42E9-AF03-CD9DE782BB0C}"/>
    <dgm:cxn modelId="{37D27922-0B03-4A45-9801-6DE35675E978}" type="presOf" srcId="{E108581A-67B0-42E9-AF03-CD9DE782BB0C}" destId="{828ADA7E-B440-4137-898B-7B4B8BC5694E}" srcOrd="0" destOrd="0" presId="urn:microsoft.com/office/officeart/2005/8/layout/cycle2"/>
    <dgm:cxn modelId="{1E6CC427-E34D-47CB-B17F-63A8E62E8941}" type="presOf" srcId="{E968A05D-A93A-4B52-A706-DA39E763D376}" destId="{9A72A26C-5978-4FF1-9093-4D54A75560AF}" srcOrd="0" destOrd="0" presId="urn:microsoft.com/office/officeart/2005/8/layout/cycle2"/>
    <dgm:cxn modelId="{7CF97833-6BD8-46FE-8A69-C1ADC8566E83}" type="presOf" srcId="{18977724-7468-40B9-BF5A-05E3156534C5}" destId="{DFA01354-8521-45CE-9D0E-B804F9D51FA9}" srcOrd="0" destOrd="0" presId="urn:microsoft.com/office/officeart/2005/8/layout/cycle2"/>
    <dgm:cxn modelId="{A7A0D665-2582-4E1E-A631-39B62B76175A}" srcId="{66C63FFA-A556-4F0C-93D9-DDD6192F0C3C}" destId="{EDDB5456-C849-4370-B5E0-0EF0B7D45F2C}" srcOrd="1" destOrd="0" parTransId="{21C0B721-1F52-4791-BF3F-D2E20C7BC70B}" sibTransId="{D405186A-B51D-49D3-BC16-E1B63DD25CFA}"/>
    <dgm:cxn modelId="{3400BB69-AD76-4AFF-BC39-7495FA1A41AC}" type="presOf" srcId="{EDDB5456-C849-4370-B5E0-0EF0B7D45F2C}" destId="{DE7813E2-3F1B-44AE-8A4D-E3A2F2554899}" srcOrd="0" destOrd="0" presId="urn:microsoft.com/office/officeart/2005/8/layout/cycle2"/>
    <dgm:cxn modelId="{DB5B4970-BFD3-457D-820E-152043D9F12F}" type="presOf" srcId="{D405186A-B51D-49D3-BC16-E1B63DD25CFA}" destId="{A723FA9E-4E58-40AD-AAEF-AA0AA84E1AAC}" srcOrd="1" destOrd="0" presId="urn:microsoft.com/office/officeart/2005/8/layout/cycle2"/>
    <dgm:cxn modelId="{53A5F378-3990-4663-B0D8-9F1B645F83A1}" type="presOf" srcId="{AD96BCD6-208D-46D6-B4A7-BDC7668CC87E}" destId="{CD8B0FD0-39DC-49C9-B5FE-0E40A9214CD8}" srcOrd="1" destOrd="0" presId="urn:microsoft.com/office/officeart/2005/8/layout/cycle2"/>
    <dgm:cxn modelId="{E1EAE459-C48F-4E57-AF08-C64ED90E1751}" type="presOf" srcId="{AD96BCD6-208D-46D6-B4A7-BDC7668CC87E}" destId="{3C24FC50-C5C6-462C-8E45-CBCB342FED21}" srcOrd="0" destOrd="0" presId="urn:microsoft.com/office/officeart/2005/8/layout/cycle2"/>
    <dgm:cxn modelId="{39AD457C-8D18-4CBD-9229-EAD61F3C7CA7}" type="presOf" srcId="{E968A05D-A93A-4B52-A706-DA39E763D376}" destId="{88FF6BF7-658A-466D-BB14-F30EBD7BD193}" srcOrd="1" destOrd="0" presId="urn:microsoft.com/office/officeart/2005/8/layout/cycle2"/>
    <dgm:cxn modelId="{84354E99-98D2-4C1F-8F3E-4C5E588B88EB}" srcId="{66C63FFA-A556-4F0C-93D9-DDD6192F0C3C}" destId="{5A70C9C3-BA26-4E07-AD65-A0CBAEA0FF9E}" srcOrd="3" destOrd="0" parTransId="{582AE34D-9868-44C5-AF4A-F6EC1387865C}" sibTransId="{E968A05D-A93A-4B52-A706-DA39E763D376}"/>
    <dgm:cxn modelId="{F28942A8-3ACE-41A8-B0EB-5D84B039DAA5}" type="presOf" srcId="{15650210-DDBB-4AEE-9400-2B589C0E0BE4}" destId="{B297AD7A-4484-4EDC-AACE-249F8DD66E28}" srcOrd="1" destOrd="0" presId="urn:microsoft.com/office/officeart/2005/8/layout/cycle2"/>
    <dgm:cxn modelId="{444AC3BD-8751-445D-BEDB-B80C3921A4C3}" type="presOf" srcId="{D405186A-B51D-49D3-BC16-E1B63DD25CFA}" destId="{DF1BCFFA-1A13-4ECE-ABE7-2B0C98FB72CA}" srcOrd="0" destOrd="0" presId="urn:microsoft.com/office/officeart/2005/8/layout/cycle2"/>
    <dgm:cxn modelId="{548B57C7-59EB-49BE-9B61-0FA3AE433508}" srcId="{66C63FFA-A556-4F0C-93D9-DDD6192F0C3C}" destId="{17176486-6773-41C8-B8C6-30FDA0797EE2}" srcOrd="4" destOrd="0" parTransId="{69181B35-4E5C-4B69-9819-7E747EC1CE3C}" sibTransId="{15650210-DDBB-4AEE-9400-2B589C0E0BE4}"/>
    <dgm:cxn modelId="{45FAC2DA-10FF-442F-A6AE-DE57BF75527B}" type="presOf" srcId="{17176486-6773-41C8-B8C6-30FDA0797EE2}" destId="{38B5C9CA-1FA6-4B16-8DF0-3E2FA72359BD}" srcOrd="0" destOrd="0" presId="urn:microsoft.com/office/officeart/2005/8/layout/cycle2"/>
    <dgm:cxn modelId="{D2BFF0DD-82E9-498E-B5B8-C824103D92C2}" type="presOf" srcId="{5A70C9C3-BA26-4E07-AD65-A0CBAEA0FF9E}" destId="{A337D18A-A4B8-4BE0-8517-DCC85697C88E}" srcOrd="0" destOrd="0" presId="urn:microsoft.com/office/officeart/2005/8/layout/cycle2"/>
    <dgm:cxn modelId="{BA83E2E7-7DA3-4286-8FDC-871C82535F79}" type="presOf" srcId="{15650210-DDBB-4AEE-9400-2B589C0E0BE4}" destId="{66FC7FA2-FEBD-4CF1-9360-0B12A7BD5B9B}" srcOrd="0" destOrd="0" presId="urn:microsoft.com/office/officeart/2005/8/layout/cycle2"/>
    <dgm:cxn modelId="{17E9DEF6-FCE3-4EBC-935E-FDBE231C6DD6}" type="presOf" srcId="{E108581A-67B0-42E9-AF03-CD9DE782BB0C}" destId="{027A7BED-3E3C-43AB-9D62-FF88A95F9F61}" srcOrd="1" destOrd="0" presId="urn:microsoft.com/office/officeart/2005/8/layout/cycle2"/>
    <dgm:cxn modelId="{230E6FB4-34DD-478E-8435-34B51E9815DD}" type="presParOf" srcId="{E130879B-5AC6-4E57-80BF-1A15EC41948D}" destId="{DFA01354-8521-45CE-9D0E-B804F9D51FA9}" srcOrd="0" destOrd="0" presId="urn:microsoft.com/office/officeart/2005/8/layout/cycle2"/>
    <dgm:cxn modelId="{0086498D-784A-4E93-8DDC-CB60ED977EFC}" type="presParOf" srcId="{E130879B-5AC6-4E57-80BF-1A15EC41948D}" destId="{3C24FC50-C5C6-462C-8E45-CBCB342FED21}" srcOrd="1" destOrd="0" presId="urn:microsoft.com/office/officeart/2005/8/layout/cycle2"/>
    <dgm:cxn modelId="{B141BE1A-5525-470C-A613-189642DBAC1A}" type="presParOf" srcId="{3C24FC50-C5C6-462C-8E45-CBCB342FED21}" destId="{CD8B0FD0-39DC-49C9-B5FE-0E40A9214CD8}" srcOrd="0" destOrd="0" presId="urn:microsoft.com/office/officeart/2005/8/layout/cycle2"/>
    <dgm:cxn modelId="{F03C5849-F5B0-4097-A9AA-200F40F9E16C}" type="presParOf" srcId="{E130879B-5AC6-4E57-80BF-1A15EC41948D}" destId="{DE7813E2-3F1B-44AE-8A4D-E3A2F2554899}" srcOrd="2" destOrd="0" presId="urn:microsoft.com/office/officeart/2005/8/layout/cycle2"/>
    <dgm:cxn modelId="{508FA1FF-0354-48B2-AB8F-311BC73CF329}" type="presParOf" srcId="{E130879B-5AC6-4E57-80BF-1A15EC41948D}" destId="{DF1BCFFA-1A13-4ECE-ABE7-2B0C98FB72CA}" srcOrd="3" destOrd="0" presId="urn:microsoft.com/office/officeart/2005/8/layout/cycle2"/>
    <dgm:cxn modelId="{C9D6902F-0A3C-4397-BC35-89B252D8A088}" type="presParOf" srcId="{DF1BCFFA-1A13-4ECE-ABE7-2B0C98FB72CA}" destId="{A723FA9E-4E58-40AD-AAEF-AA0AA84E1AAC}" srcOrd="0" destOrd="0" presId="urn:microsoft.com/office/officeart/2005/8/layout/cycle2"/>
    <dgm:cxn modelId="{D5D0517D-C23F-45DE-90F1-7ABA3A87317F}" type="presParOf" srcId="{E130879B-5AC6-4E57-80BF-1A15EC41948D}" destId="{AF00E959-5C43-48CD-A97C-060033D2AB03}" srcOrd="4" destOrd="0" presId="urn:microsoft.com/office/officeart/2005/8/layout/cycle2"/>
    <dgm:cxn modelId="{04F11525-B39F-4CC2-8853-5E93EDF986C5}" type="presParOf" srcId="{E130879B-5AC6-4E57-80BF-1A15EC41948D}" destId="{828ADA7E-B440-4137-898B-7B4B8BC5694E}" srcOrd="5" destOrd="0" presId="urn:microsoft.com/office/officeart/2005/8/layout/cycle2"/>
    <dgm:cxn modelId="{5302ACDA-BA7E-402C-9A4A-EE416E61D09A}" type="presParOf" srcId="{828ADA7E-B440-4137-898B-7B4B8BC5694E}" destId="{027A7BED-3E3C-43AB-9D62-FF88A95F9F61}" srcOrd="0" destOrd="0" presId="urn:microsoft.com/office/officeart/2005/8/layout/cycle2"/>
    <dgm:cxn modelId="{0841FCA0-FB5C-4204-9CCB-5DDDC08C832D}" type="presParOf" srcId="{E130879B-5AC6-4E57-80BF-1A15EC41948D}" destId="{A337D18A-A4B8-4BE0-8517-DCC85697C88E}" srcOrd="6" destOrd="0" presId="urn:microsoft.com/office/officeart/2005/8/layout/cycle2"/>
    <dgm:cxn modelId="{6A004626-A5A1-42DC-BED0-46EF1C7BEF1A}" type="presParOf" srcId="{E130879B-5AC6-4E57-80BF-1A15EC41948D}" destId="{9A72A26C-5978-4FF1-9093-4D54A75560AF}" srcOrd="7" destOrd="0" presId="urn:microsoft.com/office/officeart/2005/8/layout/cycle2"/>
    <dgm:cxn modelId="{A4B0E7AF-5B6E-447C-9706-3EB40777A978}" type="presParOf" srcId="{9A72A26C-5978-4FF1-9093-4D54A75560AF}" destId="{88FF6BF7-658A-466D-BB14-F30EBD7BD193}" srcOrd="0" destOrd="0" presId="urn:microsoft.com/office/officeart/2005/8/layout/cycle2"/>
    <dgm:cxn modelId="{04F3B1C5-6A8F-4FE5-A28A-9E2D10CC04C2}" type="presParOf" srcId="{E130879B-5AC6-4E57-80BF-1A15EC41948D}" destId="{38B5C9CA-1FA6-4B16-8DF0-3E2FA72359BD}" srcOrd="8" destOrd="0" presId="urn:microsoft.com/office/officeart/2005/8/layout/cycle2"/>
    <dgm:cxn modelId="{B76750B6-473B-48C1-AFB3-933DC5C9A798}" type="presParOf" srcId="{E130879B-5AC6-4E57-80BF-1A15EC41948D}" destId="{66FC7FA2-FEBD-4CF1-9360-0B12A7BD5B9B}" srcOrd="9" destOrd="0" presId="urn:microsoft.com/office/officeart/2005/8/layout/cycle2"/>
    <dgm:cxn modelId="{969DA2A0-4B55-4E23-98B3-5A21E08A8972}" type="presParOf" srcId="{66FC7FA2-FEBD-4CF1-9360-0B12A7BD5B9B}" destId="{B297AD7A-4484-4EDC-AACE-249F8DD66E28}"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74B6A0-3D86-42F2-9A8F-FCC72DFD7D22}" type="doc">
      <dgm:prSet loTypeId="urn:microsoft.com/office/officeart/2005/8/layout/cycle1" loCatId="cycle" qsTypeId="urn:microsoft.com/office/officeart/2005/8/quickstyle/simple1" qsCatId="simple" csTypeId="urn:microsoft.com/office/officeart/2005/8/colors/colorful5" csCatId="colorful" phldr="1"/>
      <dgm:spPr/>
      <dgm:t>
        <a:bodyPr/>
        <a:lstStyle/>
        <a:p>
          <a:endParaRPr lang="en-US"/>
        </a:p>
      </dgm:t>
    </dgm:pt>
    <dgm:pt modelId="{784AA54D-67DD-45D5-9619-B070F3D0359E}">
      <dgm:prSet phldrT="[Text]"/>
      <dgm:spPr/>
      <dgm:t>
        <a:bodyPr/>
        <a:lstStyle/>
        <a:p>
          <a:r>
            <a:rPr lang="en-US" dirty="0"/>
            <a:t>3.1</a:t>
          </a:r>
        </a:p>
        <a:p>
          <a:r>
            <a:rPr lang="en-US" dirty="0"/>
            <a:t>Analysis/ Metric definition</a:t>
          </a:r>
        </a:p>
      </dgm:t>
    </dgm:pt>
    <dgm:pt modelId="{DCEB622C-00B1-4D5E-8971-588027F7059E}" type="parTrans" cxnId="{C112C28B-0634-4B29-B4F8-356D1024E972}">
      <dgm:prSet/>
      <dgm:spPr/>
      <dgm:t>
        <a:bodyPr/>
        <a:lstStyle/>
        <a:p>
          <a:endParaRPr lang="en-US"/>
        </a:p>
      </dgm:t>
    </dgm:pt>
    <dgm:pt modelId="{569CC640-14A1-402D-A9BF-B8EC4265B467}" type="sibTrans" cxnId="{C112C28B-0634-4B29-B4F8-356D1024E972}">
      <dgm:prSet/>
      <dgm:spPr/>
      <dgm:t>
        <a:bodyPr/>
        <a:lstStyle/>
        <a:p>
          <a:endParaRPr lang="en-US"/>
        </a:p>
      </dgm:t>
    </dgm:pt>
    <dgm:pt modelId="{5B715695-744A-4FE0-B60C-315C1309D374}">
      <dgm:prSet phldrT="[Text]"/>
      <dgm:spPr/>
      <dgm:t>
        <a:bodyPr/>
        <a:lstStyle/>
        <a:p>
          <a:r>
            <a:rPr lang="en-US" dirty="0"/>
            <a:t>3.2</a:t>
          </a:r>
        </a:p>
        <a:p>
          <a:r>
            <a:rPr lang="en-US" dirty="0"/>
            <a:t>Feature Engineering</a:t>
          </a:r>
        </a:p>
      </dgm:t>
    </dgm:pt>
    <dgm:pt modelId="{0ACDB790-DCB8-458C-BFEA-9CA085C1A5EC}" type="parTrans" cxnId="{0B52F134-060F-4F93-AFAB-6E6F2BCD0CEE}">
      <dgm:prSet/>
      <dgm:spPr/>
      <dgm:t>
        <a:bodyPr/>
        <a:lstStyle/>
        <a:p>
          <a:endParaRPr lang="en-US"/>
        </a:p>
      </dgm:t>
    </dgm:pt>
    <dgm:pt modelId="{FF2A1E17-F50F-4E27-A4F8-21BEEB8208C6}" type="sibTrans" cxnId="{0B52F134-060F-4F93-AFAB-6E6F2BCD0CEE}">
      <dgm:prSet/>
      <dgm:spPr/>
      <dgm:t>
        <a:bodyPr/>
        <a:lstStyle/>
        <a:p>
          <a:endParaRPr lang="en-US"/>
        </a:p>
      </dgm:t>
    </dgm:pt>
    <dgm:pt modelId="{8FFD9432-132D-41EF-94A0-5C5327D62290}">
      <dgm:prSet phldrT="[Text]"/>
      <dgm:spPr/>
      <dgm:t>
        <a:bodyPr/>
        <a:lstStyle/>
        <a:p>
          <a:r>
            <a:rPr lang="en-US" dirty="0"/>
            <a:t>3.3</a:t>
          </a:r>
        </a:p>
        <a:p>
          <a:r>
            <a:rPr lang="en-US" dirty="0"/>
            <a:t>Model Training</a:t>
          </a:r>
        </a:p>
      </dgm:t>
    </dgm:pt>
    <dgm:pt modelId="{B0443ECF-19CC-4403-8A3A-446B2A33F375}" type="parTrans" cxnId="{80005A4B-8DA7-440B-8942-C8C0AA6E0154}">
      <dgm:prSet/>
      <dgm:spPr/>
      <dgm:t>
        <a:bodyPr/>
        <a:lstStyle/>
        <a:p>
          <a:endParaRPr lang="en-US"/>
        </a:p>
      </dgm:t>
    </dgm:pt>
    <dgm:pt modelId="{E2EDC901-AF4A-4430-BEED-06225278876C}" type="sibTrans" cxnId="{80005A4B-8DA7-440B-8942-C8C0AA6E0154}">
      <dgm:prSet/>
      <dgm:spPr/>
      <dgm:t>
        <a:bodyPr/>
        <a:lstStyle/>
        <a:p>
          <a:endParaRPr lang="en-US"/>
        </a:p>
      </dgm:t>
    </dgm:pt>
    <dgm:pt modelId="{00CD61EC-FF61-4C06-AA1A-853D6538A9B0}">
      <dgm:prSet phldrT="[Text]"/>
      <dgm:spPr/>
      <dgm:t>
        <a:bodyPr/>
        <a:lstStyle/>
        <a:p>
          <a:r>
            <a:rPr lang="en-US" dirty="0"/>
            <a:t>3.4</a:t>
          </a:r>
        </a:p>
        <a:p>
          <a:r>
            <a:rPr lang="en-US" dirty="0"/>
            <a:t>Parameter Tuning</a:t>
          </a:r>
        </a:p>
      </dgm:t>
    </dgm:pt>
    <dgm:pt modelId="{5BAD4598-19E0-4DA0-87A7-C575C3E104EF}" type="parTrans" cxnId="{58F12D4B-AAE5-4B3F-9070-555AF5EED659}">
      <dgm:prSet/>
      <dgm:spPr/>
      <dgm:t>
        <a:bodyPr/>
        <a:lstStyle/>
        <a:p>
          <a:endParaRPr lang="en-US"/>
        </a:p>
      </dgm:t>
    </dgm:pt>
    <dgm:pt modelId="{DA7FD081-6148-4130-84BA-175EFEB87DDB}" type="sibTrans" cxnId="{58F12D4B-AAE5-4B3F-9070-555AF5EED659}">
      <dgm:prSet/>
      <dgm:spPr/>
      <dgm:t>
        <a:bodyPr/>
        <a:lstStyle/>
        <a:p>
          <a:endParaRPr lang="en-US"/>
        </a:p>
      </dgm:t>
    </dgm:pt>
    <dgm:pt modelId="{AEA11BA7-4CC1-40E7-8081-D89749908337}">
      <dgm:prSet phldrT="[Text]"/>
      <dgm:spPr/>
      <dgm:t>
        <a:bodyPr/>
        <a:lstStyle/>
        <a:p>
          <a:r>
            <a:rPr lang="en-US" dirty="0"/>
            <a:t>3.5</a:t>
          </a:r>
        </a:p>
        <a:p>
          <a:r>
            <a:rPr lang="en-US" dirty="0"/>
            <a:t>Evaluation</a:t>
          </a:r>
        </a:p>
      </dgm:t>
    </dgm:pt>
    <dgm:pt modelId="{87734923-D6CA-4E18-824F-AB9C2FE1B74D}" type="parTrans" cxnId="{39C1B2FF-41D8-449B-B195-632BE0D3A04C}">
      <dgm:prSet/>
      <dgm:spPr/>
      <dgm:t>
        <a:bodyPr/>
        <a:lstStyle/>
        <a:p>
          <a:endParaRPr lang="en-US"/>
        </a:p>
      </dgm:t>
    </dgm:pt>
    <dgm:pt modelId="{8AAF2D89-1AE7-4BB8-A420-291471304795}" type="sibTrans" cxnId="{39C1B2FF-41D8-449B-B195-632BE0D3A04C}">
      <dgm:prSet/>
      <dgm:spPr/>
      <dgm:t>
        <a:bodyPr/>
        <a:lstStyle/>
        <a:p>
          <a:endParaRPr lang="en-US"/>
        </a:p>
      </dgm:t>
    </dgm:pt>
    <dgm:pt modelId="{30CC776A-F72D-494F-9B6D-5823961E6D75}" type="pres">
      <dgm:prSet presAssocID="{F974B6A0-3D86-42F2-9A8F-FCC72DFD7D22}" presName="cycle" presStyleCnt="0">
        <dgm:presLayoutVars>
          <dgm:dir/>
          <dgm:resizeHandles val="exact"/>
        </dgm:presLayoutVars>
      </dgm:prSet>
      <dgm:spPr/>
    </dgm:pt>
    <dgm:pt modelId="{6A95A59C-4331-4311-9B8C-DA40286377A6}" type="pres">
      <dgm:prSet presAssocID="{784AA54D-67DD-45D5-9619-B070F3D0359E}" presName="dummy" presStyleCnt="0"/>
      <dgm:spPr/>
    </dgm:pt>
    <dgm:pt modelId="{61FACFFD-3C32-45B5-A024-7D8CD673771C}" type="pres">
      <dgm:prSet presAssocID="{784AA54D-67DD-45D5-9619-B070F3D0359E}" presName="node" presStyleLbl="revTx" presStyleIdx="0" presStyleCnt="5">
        <dgm:presLayoutVars>
          <dgm:bulletEnabled val="1"/>
        </dgm:presLayoutVars>
      </dgm:prSet>
      <dgm:spPr/>
    </dgm:pt>
    <dgm:pt modelId="{56BE076D-F7E6-459C-898D-C48A8889B285}" type="pres">
      <dgm:prSet presAssocID="{569CC640-14A1-402D-A9BF-B8EC4265B467}" presName="sibTrans" presStyleLbl="node1" presStyleIdx="0" presStyleCnt="5"/>
      <dgm:spPr/>
    </dgm:pt>
    <dgm:pt modelId="{42FDBEAE-D700-4D2C-8094-47229EEDD3EA}" type="pres">
      <dgm:prSet presAssocID="{5B715695-744A-4FE0-B60C-315C1309D374}" presName="dummy" presStyleCnt="0"/>
      <dgm:spPr/>
    </dgm:pt>
    <dgm:pt modelId="{F700A775-0DDC-45B5-8038-6B9F15E13EF5}" type="pres">
      <dgm:prSet presAssocID="{5B715695-744A-4FE0-B60C-315C1309D374}" presName="node" presStyleLbl="revTx" presStyleIdx="1" presStyleCnt="5">
        <dgm:presLayoutVars>
          <dgm:bulletEnabled val="1"/>
        </dgm:presLayoutVars>
      </dgm:prSet>
      <dgm:spPr/>
    </dgm:pt>
    <dgm:pt modelId="{A29DCF89-BF88-4E11-A633-22CD9DCD9666}" type="pres">
      <dgm:prSet presAssocID="{FF2A1E17-F50F-4E27-A4F8-21BEEB8208C6}" presName="sibTrans" presStyleLbl="node1" presStyleIdx="1" presStyleCnt="5"/>
      <dgm:spPr/>
    </dgm:pt>
    <dgm:pt modelId="{A6D918CF-D5F5-4E3E-B767-91CB07962DDF}" type="pres">
      <dgm:prSet presAssocID="{8FFD9432-132D-41EF-94A0-5C5327D62290}" presName="dummy" presStyleCnt="0"/>
      <dgm:spPr/>
    </dgm:pt>
    <dgm:pt modelId="{429DC0BC-9253-4192-A897-B853274FF7AA}" type="pres">
      <dgm:prSet presAssocID="{8FFD9432-132D-41EF-94A0-5C5327D62290}" presName="node" presStyleLbl="revTx" presStyleIdx="2" presStyleCnt="5">
        <dgm:presLayoutVars>
          <dgm:bulletEnabled val="1"/>
        </dgm:presLayoutVars>
      </dgm:prSet>
      <dgm:spPr/>
    </dgm:pt>
    <dgm:pt modelId="{D609ACAE-4C88-49E2-8C21-E50FAF8EEF10}" type="pres">
      <dgm:prSet presAssocID="{E2EDC901-AF4A-4430-BEED-06225278876C}" presName="sibTrans" presStyleLbl="node1" presStyleIdx="2" presStyleCnt="5"/>
      <dgm:spPr/>
    </dgm:pt>
    <dgm:pt modelId="{95FF49DB-4758-4FCF-B684-24B4D118BEAB}" type="pres">
      <dgm:prSet presAssocID="{00CD61EC-FF61-4C06-AA1A-853D6538A9B0}" presName="dummy" presStyleCnt="0"/>
      <dgm:spPr/>
    </dgm:pt>
    <dgm:pt modelId="{2C87F04E-1A5B-448B-8556-DA1C136E59DA}" type="pres">
      <dgm:prSet presAssocID="{00CD61EC-FF61-4C06-AA1A-853D6538A9B0}" presName="node" presStyleLbl="revTx" presStyleIdx="3" presStyleCnt="5">
        <dgm:presLayoutVars>
          <dgm:bulletEnabled val="1"/>
        </dgm:presLayoutVars>
      </dgm:prSet>
      <dgm:spPr/>
    </dgm:pt>
    <dgm:pt modelId="{43BC5222-2A2A-4DE1-B1E2-619CDB27BFD4}" type="pres">
      <dgm:prSet presAssocID="{DA7FD081-6148-4130-84BA-175EFEB87DDB}" presName="sibTrans" presStyleLbl="node1" presStyleIdx="3" presStyleCnt="5"/>
      <dgm:spPr/>
    </dgm:pt>
    <dgm:pt modelId="{98A198F2-3ADE-4910-AD5C-56C181E2B4CE}" type="pres">
      <dgm:prSet presAssocID="{AEA11BA7-4CC1-40E7-8081-D89749908337}" presName="dummy" presStyleCnt="0"/>
      <dgm:spPr/>
    </dgm:pt>
    <dgm:pt modelId="{A59E113D-B3F5-43F8-A6E3-371B463FE7AB}" type="pres">
      <dgm:prSet presAssocID="{AEA11BA7-4CC1-40E7-8081-D89749908337}" presName="node" presStyleLbl="revTx" presStyleIdx="4" presStyleCnt="5">
        <dgm:presLayoutVars>
          <dgm:bulletEnabled val="1"/>
        </dgm:presLayoutVars>
      </dgm:prSet>
      <dgm:spPr/>
    </dgm:pt>
    <dgm:pt modelId="{ADB0B3F4-F058-41F4-89A8-79B7B0F5DE07}" type="pres">
      <dgm:prSet presAssocID="{8AAF2D89-1AE7-4BB8-A420-291471304795}" presName="sibTrans" presStyleLbl="node1" presStyleIdx="4" presStyleCnt="5"/>
      <dgm:spPr/>
    </dgm:pt>
  </dgm:ptLst>
  <dgm:cxnLst>
    <dgm:cxn modelId="{A4620801-5BC3-40FB-A898-97D1A37FD1F0}" type="presOf" srcId="{8AAF2D89-1AE7-4BB8-A420-291471304795}" destId="{ADB0B3F4-F058-41F4-89A8-79B7B0F5DE07}" srcOrd="0" destOrd="0" presId="urn:microsoft.com/office/officeart/2005/8/layout/cycle1"/>
    <dgm:cxn modelId="{F7CA4609-FA1B-4192-9B7F-750AE2FAFBAE}" type="presOf" srcId="{DA7FD081-6148-4130-84BA-175EFEB87DDB}" destId="{43BC5222-2A2A-4DE1-B1E2-619CDB27BFD4}" srcOrd="0" destOrd="0" presId="urn:microsoft.com/office/officeart/2005/8/layout/cycle1"/>
    <dgm:cxn modelId="{BE5A512A-B3CD-44DD-B327-80EFA7DDF8C6}" type="presOf" srcId="{784AA54D-67DD-45D5-9619-B070F3D0359E}" destId="{61FACFFD-3C32-45B5-A024-7D8CD673771C}" srcOrd="0" destOrd="0" presId="urn:microsoft.com/office/officeart/2005/8/layout/cycle1"/>
    <dgm:cxn modelId="{0B52F134-060F-4F93-AFAB-6E6F2BCD0CEE}" srcId="{F974B6A0-3D86-42F2-9A8F-FCC72DFD7D22}" destId="{5B715695-744A-4FE0-B60C-315C1309D374}" srcOrd="1" destOrd="0" parTransId="{0ACDB790-DCB8-458C-BFEA-9CA085C1A5EC}" sibTransId="{FF2A1E17-F50F-4E27-A4F8-21BEEB8208C6}"/>
    <dgm:cxn modelId="{370FA93F-ABFF-41A3-8AB9-05A9AA369BF3}" type="presOf" srcId="{E2EDC901-AF4A-4430-BEED-06225278876C}" destId="{D609ACAE-4C88-49E2-8C21-E50FAF8EEF10}" srcOrd="0" destOrd="0" presId="urn:microsoft.com/office/officeart/2005/8/layout/cycle1"/>
    <dgm:cxn modelId="{436DE13F-4BC6-4418-A916-53695CCEFE64}" type="presOf" srcId="{5B715695-744A-4FE0-B60C-315C1309D374}" destId="{F700A775-0DDC-45B5-8038-6B9F15E13EF5}" srcOrd="0" destOrd="0" presId="urn:microsoft.com/office/officeart/2005/8/layout/cycle1"/>
    <dgm:cxn modelId="{58F12D4B-AAE5-4B3F-9070-555AF5EED659}" srcId="{F974B6A0-3D86-42F2-9A8F-FCC72DFD7D22}" destId="{00CD61EC-FF61-4C06-AA1A-853D6538A9B0}" srcOrd="3" destOrd="0" parTransId="{5BAD4598-19E0-4DA0-87A7-C575C3E104EF}" sibTransId="{DA7FD081-6148-4130-84BA-175EFEB87DDB}"/>
    <dgm:cxn modelId="{80005A4B-8DA7-440B-8942-C8C0AA6E0154}" srcId="{F974B6A0-3D86-42F2-9A8F-FCC72DFD7D22}" destId="{8FFD9432-132D-41EF-94A0-5C5327D62290}" srcOrd="2" destOrd="0" parTransId="{B0443ECF-19CC-4403-8A3A-446B2A33F375}" sibTransId="{E2EDC901-AF4A-4430-BEED-06225278876C}"/>
    <dgm:cxn modelId="{59174D7A-73A0-483A-87EA-4BF85A073625}" type="presOf" srcId="{569CC640-14A1-402D-A9BF-B8EC4265B467}" destId="{56BE076D-F7E6-459C-898D-C48A8889B285}" srcOrd="0" destOrd="0" presId="urn:microsoft.com/office/officeart/2005/8/layout/cycle1"/>
    <dgm:cxn modelId="{C112C28B-0634-4B29-B4F8-356D1024E972}" srcId="{F974B6A0-3D86-42F2-9A8F-FCC72DFD7D22}" destId="{784AA54D-67DD-45D5-9619-B070F3D0359E}" srcOrd="0" destOrd="0" parTransId="{DCEB622C-00B1-4D5E-8971-588027F7059E}" sibTransId="{569CC640-14A1-402D-A9BF-B8EC4265B467}"/>
    <dgm:cxn modelId="{C9DB108F-CA2C-408B-8431-6F1D415DED3F}" type="presOf" srcId="{F974B6A0-3D86-42F2-9A8F-FCC72DFD7D22}" destId="{30CC776A-F72D-494F-9B6D-5823961E6D75}" srcOrd="0" destOrd="0" presId="urn:microsoft.com/office/officeart/2005/8/layout/cycle1"/>
    <dgm:cxn modelId="{4570A0C5-6E55-43CB-A248-4F5340396498}" type="presOf" srcId="{8FFD9432-132D-41EF-94A0-5C5327D62290}" destId="{429DC0BC-9253-4192-A897-B853274FF7AA}" srcOrd="0" destOrd="0" presId="urn:microsoft.com/office/officeart/2005/8/layout/cycle1"/>
    <dgm:cxn modelId="{FE20E0DA-FAAC-4462-A305-2CBCED6823F6}" type="presOf" srcId="{00CD61EC-FF61-4C06-AA1A-853D6538A9B0}" destId="{2C87F04E-1A5B-448B-8556-DA1C136E59DA}" srcOrd="0" destOrd="0" presId="urn:microsoft.com/office/officeart/2005/8/layout/cycle1"/>
    <dgm:cxn modelId="{4E7B01E6-BEA9-4249-A49C-64B13CBF58EF}" type="presOf" srcId="{FF2A1E17-F50F-4E27-A4F8-21BEEB8208C6}" destId="{A29DCF89-BF88-4E11-A633-22CD9DCD9666}" srcOrd="0" destOrd="0" presId="urn:microsoft.com/office/officeart/2005/8/layout/cycle1"/>
    <dgm:cxn modelId="{370D78E6-D004-4902-B1D3-55EFD9C1C18F}" type="presOf" srcId="{AEA11BA7-4CC1-40E7-8081-D89749908337}" destId="{A59E113D-B3F5-43F8-A6E3-371B463FE7AB}" srcOrd="0" destOrd="0" presId="urn:microsoft.com/office/officeart/2005/8/layout/cycle1"/>
    <dgm:cxn modelId="{39C1B2FF-41D8-449B-B195-632BE0D3A04C}" srcId="{F974B6A0-3D86-42F2-9A8F-FCC72DFD7D22}" destId="{AEA11BA7-4CC1-40E7-8081-D89749908337}" srcOrd="4" destOrd="0" parTransId="{87734923-D6CA-4E18-824F-AB9C2FE1B74D}" sibTransId="{8AAF2D89-1AE7-4BB8-A420-291471304795}"/>
    <dgm:cxn modelId="{4D81DABA-A246-44C4-BEE3-9E9DD29E289B}" type="presParOf" srcId="{30CC776A-F72D-494F-9B6D-5823961E6D75}" destId="{6A95A59C-4331-4311-9B8C-DA40286377A6}" srcOrd="0" destOrd="0" presId="urn:microsoft.com/office/officeart/2005/8/layout/cycle1"/>
    <dgm:cxn modelId="{D0FB1421-0E1A-49BF-A0E4-DC003BA751F2}" type="presParOf" srcId="{30CC776A-F72D-494F-9B6D-5823961E6D75}" destId="{61FACFFD-3C32-45B5-A024-7D8CD673771C}" srcOrd="1" destOrd="0" presId="urn:microsoft.com/office/officeart/2005/8/layout/cycle1"/>
    <dgm:cxn modelId="{B76D05F4-26CF-4B8E-AB56-D7E109DAFC76}" type="presParOf" srcId="{30CC776A-F72D-494F-9B6D-5823961E6D75}" destId="{56BE076D-F7E6-459C-898D-C48A8889B285}" srcOrd="2" destOrd="0" presId="urn:microsoft.com/office/officeart/2005/8/layout/cycle1"/>
    <dgm:cxn modelId="{C0B7B39E-1B9F-474A-9EAB-BB64D8DB6538}" type="presParOf" srcId="{30CC776A-F72D-494F-9B6D-5823961E6D75}" destId="{42FDBEAE-D700-4D2C-8094-47229EEDD3EA}" srcOrd="3" destOrd="0" presId="urn:microsoft.com/office/officeart/2005/8/layout/cycle1"/>
    <dgm:cxn modelId="{1FECA717-59B8-4AA8-AA7D-3D7300A80C3B}" type="presParOf" srcId="{30CC776A-F72D-494F-9B6D-5823961E6D75}" destId="{F700A775-0DDC-45B5-8038-6B9F15E13EF5}" srcOrd="4" destOrd="0" presId="urn:microsoft.com/office/officeart/2005/8/layout/cycle1"/>
    <dgm:cxn modelId="{39CDDD44-B7E2-44CB-BC53-F2DB3E8E6F45}" type="presParOf" srcId="{30CC776A-F72D-494F-9B6D-5823961E6D75}" destId="{A29DCF89-BF88-4E11-A633-22CD9DCD9666}" srcOrd="5" destOrd="0" presId="urn:microsoft.com/office/officeart/2005/8/layout/cycle1"/>
    <dgm:cxn modelId="{E6B1BF40-ABF2-4A59-AA87-C918AC2DC2EF}" type="presParOf" srcId="{30CC776A-F72D-494F-9B6D-5823961E6D75}" destId="{A6D918CF-D5F5-4E3E-B767-91CB07962DDF}" srcOrd="6" destOrd="0" presId="urn:microsoft.com/office/officeart/2005/8/layout/cycle1"/>
    <dgm:cxn modelId="{0450DE43-BF4A-46AC-8DEE-21FA6AFB880E}" type="presParOf" srcId="{30CC776A-F72D-494F-9B6D-5823961E6D75}" destId="{429DC0BC-9253-4192-A897-B853274FF7AA}" srcOrd="7" destOrd="0" presId="urn:microsoft.com/office/officeart/2005/8/layout/cycle1"/>
    <dgm:cxn modelId="{1550CC30-1594-4D33-91C5-780284843578}" type="presParOf" srcId="{30CC776A-F72D-494F-9B6D-5823961E6D75}" destId="{D609ACAE-4C88-49E2-8C21-E50FAF8EEF10}" srcOrd="8" destOrd="0" presId="urn:microsoft.com/office/officeart/2005/8/layout/cycle1"/>
    <dgm:cxn modelId="{06804447-4A53-4C32-AB07-AEB50B127567}" type="presParOf" srcId="{30CC776A-F72D-494F-9B6D-5823961E6D75}" destId="{95FF49DB-4758-4FCF-B684-24B4D118BEAB}" srcOrd="9" destOrd="0" presId="urn:microsoft.com/office/officeart/2005/8/layout/cycle1"/>
    <dgm:cxn modelId="{FC24FC0B-41E3-401E-A9E3-D5632F639D72}" type="presParOf" srcId="{30CC776A-F72D-494F-9B6D-5823961E6D75}" destId="{2C87F04E-1A5B-448B-8556-DA1C136E59DA}" srcOrd="10" destOrd="0" presId="urn:microsoft.com/office/officeart/2005/8/layout/cycle1"/>
    <dgm:cxn modelId="{1A1ADBF0-8A50-43A6-B432-79245F4A0F8B}" type="presParOf" srcId="{30CC776A-F72D-494F-9B6D-5823961E6D75}" destId="{43BC5222-2A2A-4DE1-B1E2-619CDB27BFD4}" srcOrd="11" destOrd="0" presId="urn:microsoft.com/office/officeart/2005/8/layout/cycle1"/>
    <dgm:cxn modelId="{3A627D6B-7CF8-4257-9326-FCDB59D9BC44}" type="presParOf" srcId="{30CC776A-F72D-494F-9B6D-5823961E6D75}" destId="{98A198F2-3ADE-4910-AD5C-56C181E2B4CE}" srcOrd="12" destOrd="0" presId="urn:microsoft.com/office/officeart/2005/8/layout/cycle1"/>
    <dgm:cxn modelId="{01916CA7-863D-428F-98DF-947A602B14E8}" type="presParOf" srcId="{30CC776A-F72D-494F-9B6D-5823961E6D75}" destId="{A59E113D-B3F5-43F8-A6E3-371B463FE7AB}" srcOrd="13" destOrd="0" presId="urn:microsoft.com/office/officeart/2005/8/layout/cycle1"/>
    <dgm:cxn modelId="{497343B0-8576-4FF3-8CE1-18DCF5671E14}" type="presParOf" srcId="{30CC776A-F72D-494F-9B6D-5823961E6D75}" destId="{ADB0B3F4-F058-41F4-89A8-79B7B0F5DE07}" srcOrd="14"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4C4460-AA17-114A-AC17-32B9F47D7936}"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7A1E2065-DCA5-294F-88EC-C65F1CDFFDC9}">
      <dgm:prSet/>
      <dgm:spPr/>
      <dgm:t>
        <a:bodyPr/>
        <a:lstStyle/>
        <a:p>
          <a:pPr rtl="0"/>
          <a:r>
            <a:rPr lang="en-US"/>
            <a:t>Age&lt;30</a:t>
          </a:r>
        </a:p>
      </dgm:t>
    </dgm:pt>
    <dgm:pt modelId="{1520EF75-0E3D-2847-8285-6D18D587925A}" type="parTrans" cxnId="{426B4838-4CE6-B643-A310-088C098827B3}">
      <dgm:prSet/>
      <dgm:spPr/>
      <dgm:t>
        <a:bodyPr/>
        <a:lstStyle/>
        <a:p>
          <a:endParaRPr lang="en-US"/>
        </a:p>
      </dgm:t>
    </dgm:pt>
    <dgm:pt modelId="{8288A6E3-7520-6244-B029-1F3946AEB4A8}" type="sibTrans" cxnId="{426B4838-4CE6-B643-A310-088C098827B3}">
      <dgm:prSet/>
      <dgm:spPr/>
      <dgm:t>
        <a:bodyPr/>
        <a:lstStyle/>
        <a:p>
          <a:endParaRPr lang="en-US"/>
        </a:p>
      </dgm:t>
    </dgm:pt>
    <dgm:pt modelId="{414597B3-25A6-9A4A-AA47-756DD273D03C}">
      <dgm:prSet/>
      <dgm:spPr/>
      <dgm:t>
        <a:bodyPr/>
        <a:lstStyle/>
        <a:p>
          <a:pPr rtl="0"/>
          <a:r>
            <a:rPr lang="it-IT" dirty="0"/>
            <a:t>Income &gt; $50K</a:t>
          </a:r>
        </a:p>
      </dgm:t>
    </dgm:pt>
    <dgm:pt modelId="{DCA359DE-9B91-BB49-8726-F3D94A1E517E}" type="parTrans" cxnId="{68C84D4D-A835-1F4C-A929-B8C8EE27D439}">
      <dgm:prSet/>
      <dgm:spPr/>
      <dgm:t>
        <a:bodyPr/>
        <a:lstStyle/>
        <a:p>
          <a:endParaRPr lang="en-US"/>
        </a:p>
      </dgm:t>
    </dgm:pt>
    <dgm:pt modelId="{AC191F25-D92E-0648-80FE-4CD98D5091C0}" type="sibTrans" cxnId="{68C84D4D-A835-1F4C-A929-B8C8EE27D439}">
      <dgm:prSet/>
      <dgm:spPr/>
      <dgm:t>
        <a:bodyPr/>
        <a:lstStyle/>
        <a:p>
          <a:endParaRPr lang="en-US"/>
        </a:p>
      </dgm:t>
    </dgm:pt>
    <dgm:pt modelId="{02B11BF0-E25F-F940-93BA-2404B414C935}">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Xbox-One Customer</a:t>
          </a:r>
        </a:p>
      </dgm:t>
    </dgm:pt>
    <dgm:pt modelId="{7418C1C6-005F-2645-BEE4-E3F7EB7B36F7}" type="parTrans" cxnId="{65F108E0-9DD9-A547-8ECB-1ECF044213F7}">
      <dgm:prSet/>
      <dgm:spPr/>
      <dgm:t>
        <a:bodyPr/>
        <a:lstStyle/>
        <a:p>
          <a:endParaRPr lang="en-US"/>
        </a:p>
      </dgm:t>
    </dgm:pt>
    <dgm:pt modelId="{A1419C10-8F82-564E-A15B-6EFFB36AD61F}" type="sibTrans" cxnId="{65F108E0-9DD9-A547-8ECB-1ECF044213F7}">
      <dgm:prSet/>
      <dgm:spPr/>
      <dgm:t>
        <a:bodyPr/>
        <a:lstStyle/>
        <a:p>
          <a:endParaRPr lang="en-US"/>
        </a:p>
      </dgm:t>
    </dgm:pt>
    <dgm:pt modelId="{E11A6FA3-D1E3-0D47-AE4E-DCA343777B22}">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Not Xbox-One Customer</a:t>
          </a:r>
        </a:p>
      </dgm:t>
    </dgm:pt>
    <dgm:pt modelId="{0C72A6F7-4A73-1D40-ADA9-A37E3A34D953}" type="parTrans" cxnId="{4C1FE4C0-696D-2642-8942-F13CB20A4A00}">
      <dgm:prSet/>
      <dgm:spPr/>
      <dgm:t>
        <a:bodyPr/>
        <a:lstStyle/>
        <a:p>
          <a:endParaRPr lang="en-US"/>
        </a:p>
      </dgm:t>
    </dgm:pt>
    <dgm:pt modelId="{01CB0441-3E41-8E4D-B106-1C4B5401D8AB}" type="sibTrans" cxnId="{4C1FE4C0-696D-2642-8942-F13CB20A4A00}">
      <dgm:prSet/>
      <dgm:spPr/>
      <dgm:t>
        <a:bodyPr/>
        <a:lstStyle/>
        <a:p>
          <a:endParaRPr lang="en-US"/>
        </a:p>
      </dgm:t>
    </dgm:pt>
    <dgm:pt modelId="{220CBCC4-A22A-1345-912E-8E12124DD61C}">
      <dgm:prSet/>
      <dgm:spPr/>
      <dgm:t>
        <a:bodyPr/>
        <a:lstStyle/>
        <a:p>
          <a:pPr rtl="0"/>
          <a:r>
            <a:rPr lang="en-US" dirty="0"/>
            <a:t>Days Played &gt; 728</a:t>
          </a:r>
        </a:p>
      </dgm:t>
    </dgm:pt>
    <dgm:pt modelId="{C959AE7E-EACE-D647-869A-79BDFDD1692D}" type="parTrans" cxnId="{5AC48922-ED39-F545-AC2A-F0ACBD627659}">
      <dgm:prSet/>
      <dgm:spPr/>
      <dgm:t>
        <a:bodyPr/>
        <a:lstStyle/>
        <a:p>
          <a:endParaRPr lang="en-US"/>
        </a:p>
      </dgm:t>
    </dgm:pt>
    <dgm:pt modelId="{9F112ABA-15D7-9C47-8579-AC230C2053AB}" type="sibTrans" cxnId="{5AC48922-ED39-F545-AC2A-F0ACBD627659}">
      <dgm:prSet/>
      <dgm:spPr/>
      <dgm:t>
        <a:bodyPr/>
        <a:lstStyle/>
        <a:p>
          <a:endParaRPr lang="en-US"/>
        </a:p>
      </dgm:t>
    </dgm:pt>
    <dgm:pt modelId="{239BDB15-A099-B84C-91D6-A57D53E9F184}">
      <dgm:prSet/>
      <dgm:spPr/>
      <dgm:t>
        <a:bodyPr/>
        <a:lstStyle/>
        <a:p>
          <a:pPr rtl="0"/>
          <a:r>
            <a:rPr lang="it-IT"/>
            <a:t>Income &gt; $50K</a:t>
          </a:r>
        </a:p>
      </dgm:t>
    </dgm:pt>
    <dgm:pt modelId="{8090EDCC-251F-9A4B-8E3E-F3E8A3C15538}" type="parTrans" cxnId="{EB8596FC-1881-2140-8241-B2046002D6F8}">
      <dgm:prSet/>
      <dgm:spPr/>
      <dgm:t>
        <a:bodyPr/>
        <a:lstStyle/>
        <a:p>
          <a:endParaRPr lang="en-US"/>
        </a:p>
      </dgm:t>
    </dgm:pt>
    <dgm:pt modelId="{5F453A09-B187-6242-9900-22F3CFEF6279}" type="sibTrans" cxnId="{EB8596FC-1881-2140-8241-B2046002D6F8}">
      <dgm:prSet/>
      <dgm:spPr/>
      <dgm:t>
        <a:bodyPr/>
        <a:lstStyle/>
        <a:p>
          <a:endParaRPr lang="en-US"/>
        </a:p>
      </dgm:t>
    </dgm:pt>
    <dgm:pt modelId="{A6F32A99-CEF5-0446-8275-86A6561B4962}">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Xbox-One Customer</a:t>
          </a:r>
        </a:p>
      </dgm:t>
    </dgm:pt>
    <dgm:pt modelId="{7F481729-FE01-5F4D-BEA1-18BE19201F7D}" type="parTrans" cxnId="{6B7B1157-689E-9249-9674-F808B04F33F8}">
      <dgm:prSet/>
      <dgm:spPr/>
      <dgm:t>
        <a:bodyPr/>
        <a:lstStyle/>
        <a:p>
          <a:endParaRPr lang="en-US"/>
        </a:p>
      </dgm:t>
    </dgm:pt>
    <dgm:pt modelId="{3F980BEE-3794-6B47-9062-3A31446CD14B}" type="sibTrans" cxnId="{6B7B1157-689E-9249-9674-F808B04F33F8}">
      <dgm:prSet/>
      <dgm:spPr/>
      <dgm:t>
        <a:bodyPr/>
        <a:lstStyle/>
        <a:p>
          <a:endParaRPr lang="en-US"/>
        </a:p>
      </dgm:t>
    </dgm:pt>
    <dgm:pt modelId="{AA81F63E-88F5-6A4F-8255-A4381AB18547}">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Not Xbox-One Customer</a:t>
          </a:r>
        </a:p>
      </dgm:t>
    </dgm:pt>
    <dgm:pt modelId="{2D8825CB-5603-5149-ABF1-9B0937D9D579}" type="parTrans" cxnId="{CF0482AD-AD16-524E-95A2-E3D5CF8B8EBB}">
      <dgm:prSet/>
      <dgm:spPr/>
      <dgm:t>
        <a:bodyPr/>
        <a:lstStyle/>
        <a:p>
          <a:endParaRPr lang="en-US"/>
        </a:p>
      </dgm:t>
    </dgm:pt>
    <dgm:pt modelId="{E776E541-E081-7948-BA2A-44AE7393D944}" type="sibTrans" cxnId="{CF0482AD-AD16-524E-95A2-E3D5CF8B8EBB}">
      <dgm:prSet/>
      <dgm:spPr/>
      <dgm:t>
        <a:bodyPr/>
        <a:lstStyle/>
        <a:p>
          <a:endParaRPr lang="en-US"/>
        </a:p>
      </dgm:t>
    </dgm:pt>
    <dgm:pt modelId="{661328FE-CC2F-6F49-8E83-9B29F2B393C7}">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Xbox-One Customer</a:t>
          </a:r>
        </a:p>
      </dgm:t>
    </dgm:pt>
    <dgm:pt modelId="{1F219896-E528-9F4F-891F-EF3445A19085}" type="parTrans" cxnId="{4F1AB9AF-A427-BB4F-948C-69D8F68ECCFD}">
      <dgm:prSet/>
      <dgm:spPr/>
      <dgm:t>
        <a:bodyPr/>
        <a:lstStyle/>
        <a:p>
          <a:endParaRPr lang="en-US"/>
        </a:p>
      </dgm:t>
    </dgm:pt>
    <dgm:pt modelId="{513C37F9-FFF1-6343-9868-0C966A103D67}" type="sibTrans" cxnId="{4F1AB9AF-A427-BB4F-948C-69D8F68ECCFD}">
      <dgm:prSet/>
      <dgm:spPr/>
      <dgm:t>
        <a:bodyPr/>
        <a:lstStyle/>
        <a:p>
          <a:endParaRPr lang="en-US"/>
        </a:p>
      </dgm:t>
    </dgm:pt>
    <dgm:pt modelId="{869FFFD8-2785-4C4C-9531-C1D3119BAB1C}" type="pres">
      <dgm:prSet presAssocID="{6B4C4460-AA17-114A-AC17-32B9F47D7936}" presName="diagram" presStyleCnt="0">
        <dgm:presLayoutVars>
          <dgm:chPref val="1"/>
          <dgm:dir/>
          <dgm:animOne val="branch"/>
          <dgm:animLvl val="lvl"/>
          <dgm:resizeHandles val="exact"/>
        </dgm:presLayoutVars>
      </dgm:prSet>
      <dgm:spPr/>
    </dgm:pt>
    <dgm:pt modelId="{F4169024-7A67-A942-B5DD-23CF4E83EC37}" type="pres">
      <dgm:prSet presAssocID="{7A1E2065-DCA5-294F-88EC-C65F1CDFFDC9}" presName="root1" presStyleCnt="0"/>
      <dgm:spPr/>
    </dgm:pt>
    <dgm:pt modelId="{FD492D15-A4B4-194D-B688-D5D53DC7F353}" type="pres">
      <dgm:prSet presAssocID="{7A1E2065-DCA5-294F-88EC-C65F1CDFFDC9}" presName="LevelOneTextNode" presStyleLbl="node0" presStyleIdx="0" presStyleCnt="1">
        <dgm:presLayoutVars>
          <dgm:chPref val="3"/>
        </dgm:presLayoutVars>
      </dgm:prSet>
      <dgm:spPr/>
    </dgm:pt>
    <dgm:pt modelId="{2DC588A8-EA75-5E42-82B9-23443034DCD0}" type="pres">
      <dgm:prSet presAssocID="{7A1E2065-DCA5-294F-88EC-C65F1CDFFDC9}" presName="level2hierChild" presStyleCnt="0"/>
      <dgm:spPr/>
    </dgm:pt>
    <dgm:pt modelId="{AE991158-39C2-FF44-A0C3-9FE4599FC66F}" type="pres">
      <dgm:prSet presAssocID="{DCA359DE-9B91-BB49-8726-F3D94A1E517E}" presName="conn2-1" presStyleLbl="parChTrans1D2" presStyleIdx="0" presStyleCnt="2"/>
      <dgm:spPr/>
    </dgm:pt>
    <dgm:pt modelId="{05E3D3B1-87D2-1743-BA32-7FEC91FA9556}" type="pres">
      <dgm:prSet presAssocID="{DCA359DE-9B91-BB49-8726-F3D94A1E517E}" presName="connTx" presStyleLbl="parChTrans1D2" presStyleIdx="0" presStyleCnt="2"/>
      <dgm:spPr/>
    </dgm:pt>
    <dgm:pt modelId="{859DCEE1-F6F2-484F-9FE9-A68EB0D64066}" type="pres">
      <dgm:prSet presAssocID="{414597B3-25A6-9A4A-AA47-756DD273D03C}" presName="root2" presStyleCnt="0"/>
      <dgm:spPr/>
    </dgm:pt>
    <dgm:pt modelId="{FCD7164E-8628-8C4E-9400-C216173A4B14}" type="pres">
      <dgm:prSet presAssocID="{414597B3-25A6-9A4A-AA47-756DD273D03C}" presName="LevelTwoTextNode" presStyleLbl="node2" presStyleIdx="0" presStyleCnt="2">
        <dgm:presLayoutVars>
          <dgm:chPref val="3"/>
        </dgm:presLayoutVars>
      </dgm:prSet>
      <dgm:spPr/>
    </dgm:pt>
    <dgm:pt modelId="{6200F00C-E9C4-5541-B852-70A6DFA92596}" type="pres">
      <dgm:prSet presAssocID="{414597B3-25A6-9A4A-AA47-756DD273D03C}" presName="level3hierChild" presStyleCnt="0"/>
      <dgm:spPr/>
    </dgm:pt>
    <dgm:pt modelId="{745BCA54-2A64-B54A-8EA9-5FB99EF39746}" type="pres">
      <dgm:prSet presAssocID="{7418C1C6-005F-2645-BEE4-E3F7EB7B36F7}" presName="conn2-1" presStyleLbl="parChTrans1D3" presStyleIdx="0" presStyleCnt="4"/>
      <dgm:spPr/>
    </dgm:pt>
    <dgm:pt modelId="{A889DE61-85F9-4D40-95F1-8A33901DD90D}" type="pres">
      <dgm:prSet presAssocID="{7418C1C6-005F-2645-BEE4-E3F7EB7B36F7}" presName="connTx" presStyleLbl="parChTrans1D3" presStyleIdx="0" presStyleCnt="4"/>
      <dgm:spPr/>
    </dgm:pt>
    <dgm:pt modelId="{2647BB90-16B6-6A4C-AC75-B7096B200B0A}" type="pres">
      <dgm:prSet presAssocID="{02B11BF0-E25F-F940-93BA-2404B414C935}" presName="root2" presStyleCnt="0"/>
      <dgm:spPr/>
    </dgm:pt>
    <dgm:pt modelId="{BC6DB3B7-2D25-1A47-97BA-FE55E74B98CB}" type="pres">
      <dgm:prSet presAssocID="{02B11BF0-E25F-F940-93BA-2404B414C935}" presName="LevelTwoTextNode" presStyleLbl="node3" presStyleIdx="0" presStyleCnt="4">
        <dgm:presLayoutVars>
          <dgm:chPref val="3"/>
        </dgm:presLayoutVars>
      </dgm:prSet>
      <dgm:spPr/>
    </dgm:pt>
    <dgm:pt modelId="{A3AABD51-9931-7A43-8F91-2981E9BFEC3B}" type="pres">
      <dgm:prSet presAssocID="{02B11BF0-E25F-F940-93BA-2404B414C935}" presName="level3hierChild" presStyleCnt="0"/>
      <dgm:spPr/>
    </dgm:pt>
    <dgm:pt modelId="{60B8E030-1D22-644F-BD71-1688AD962086}" type="pres">
      <dgm:prSet presAssocID="{0C72A6F7-4A73-1D40-ADA9-A37E3A34D953}" presName="conn2-1" presStyleLbl="parChTrans1D3" presStyleIdx="1" presStyleCnt="4"/>
      <dgm:spPr/>
    </dgm:pt>
    <dgm:pt modelId="{B7E36C68-6AB5-7F44-8CD0-1B6969419820}" type="pres">
      <dgm:prSet presAssocID="{0C72A6F7-4A73-1D40-ADA9-A37E3A34D953}" presName="connTx" presStyleLbl="parChTrans1D3" presStyleIdx="1" presStyleCnt="4"/>
      <dgm:spPr/>
    </dgm:pt>
    <dgm:pt modelId="{4CFB0BBF-4E45-0E49-AC0D-8660CBD7BF29}" type="pres">
      <dgm:prSet presAssocID="{E11A6FA3-D1E3-0D47-AE4E-DCA343777B22}" presName="root2" presStyleCnt="0"/>
      <dgm:spPr/>
    </dgm:pt>
    <dgm:pt modelId="{2A3F5B09-C756-FC48-8853-CF9C5B9AA22F}" type="pres">
      <dgm:prSet presAssocID="{E11A6FA3-D1E3-0D47-AE4E-DCA343777B22}" presName="LevelTwoTextNode" presStyleLbl="node3" presStyleIdx="1" presStyleCnt="4">
        <dgm:presLayoutVars>
          <dgm:chPref val="3"/>
        </dgm:presLayoutVars>
      </dgm:prSet>
      <dgm:spPr/>
    </dgm:pt>
    <dgm:pt modelId="{0FDAAE45-A8DB-D440-825E-00E25D6535C1}" type="pres">
      <dgm:prSet presAssocID="{E11A6FA3-D1E3-0D47-AE4E-DCA343777B22}" presName="level3hierChild" presStyleCnt="0"/>
      <dgm:spPr/>
    </dgm:pt>
    <dgm:pt modelId="{4BBE8ABB-8F32-2041-9FEB-CD1756318723}" type="pres">
      <dgm:prSet presAssocID="{C959AE7E-EACE-D647-869A-79BDFDD1692D}" presName="conn2-1" presStyleLbl="parChTrans1D2" presStyleIdx="1" presStyleCnt="2"/>
      <dgm:spPr/>
    </dgm:pt>
    <dgm:pt modelId="{6187E0C6-BA56-5546-9D0C-030644823947}" type="pres">
      <dgm:prSet presAssocID="{C959AE7E-EACE-D647-869A-79BDFDD1692D}" presName="connTx" presStyleLbl="parChTrans1D2" presStyleIdx="1" presStyleCnt="2"/>
      <dgm:spPr/>
    </dgm:pt>
    <dgm:pt modelId="{B06CD97A-F6A8-9E48-AF31-9AEF21AFFDF1}" type="pres">
      <dgm:prSet presAssocID="{220CBCC4-A22A-1345-912E-8E12124DD61C}" presName="root2" presStyleCnt="0"/>
      <dgm:spPr/>
    </dgm:pt>
    <dgm:pt modelId="{6A210C99-91A1-854A-B871-AA394218DAAB}" type="pres">
      <dgm:prSet presAssocID="{220CBCC4-A22A-1345-912E-8E12124DD61C}" presName="LevelTwoTextNode" presStyleLbl="node2" presStyleIdx="1" presStyleCnt="2">
        <dgm:presLayoutVars>
          <dgm:chPref val="3"/>
        </dgm:presLayoutVars>
      </dgm:prSet>
      <dgm:spPr/>
    </dgm:pt>
    <dgm:pt modelId="{ECF0867B-FC0E-F946-8A68-77242100DFA2}" type="pres">
      <dgm:prSet presAssocID="{220CBCC4-A22A-1345-912E-8E12124DD61C}" presName="level3hierChild" presStyleCnt="0"/>
      <dgm:spPr/>
    </dgm:pt>
    <dgm:pt modelId="{47E9A899-E17F-CD4A-8B3A-44C218E81C93}" type="pres">
      <dgm:prSet presAssocID="{8090EDCC-251F-9A4B-8E3E-F3E8A3C15538}" presName="conn2-1" presStyleLbl="parChTrans1D3" presStyleIdx="2" presStyleCnt="4"/>
      <dgm:spPr/>
    </dgm:pt>
    <dgm:pt modelId="{C04FD0FB-EA1C-6E43-9E95-7B1EF0477238}" type="pres">
      <dgm:prSet presAssocID="{8090EDCC-251F-9A4B-8E3E-F3E8A3C15538}" presName="connTx" presStyleLbl="parChTrans1D3" presStyleIdx="2" presStyleCnt="4"/>
      <dgm:spPr/>
    </dgm:pt>
    <dgm:pt modelId="{398D2C50-A6E0-5141-8B25-015ABED0E943}" type="pres">
      <dgm:prSet presAssocID="{239BDB15-A099-B84C-91D6-A57D53E9F184}" presName="root2" presStyleCnt="0"/>
      <dgm:spPr/>
    </dgm:pt>
    <dgm:pt modelId="{017EC61D-FD9E-6045-BE13-7246745D8569}" type="pres">
      <dgm:prSet presAssocID="{239BDB15-A099-B84C-91D6-A57D53E9F184}" presName="LevelTwoTextNode" presStyleLbl="node3" presStyleIdx="2" presStyleCnt="4">
        <dgm:presLayoutVars>
          <dgm:chPref val="3"/>
        </dgm:presLayoutVars>
      </dgm:prSet>
      <dgm:spPr/>
    </dgm:pt>
    <dgm:pt modelId="{882C702F-872B-414B-A7AF-3BFC7A88954F}" type="pres">
      <dgm:prSet presAssocID="{239BDB15-A099-B84C-91D6-A57D53E9F184}" presName="level3hierChild" presStyleCnt="0"/>
      <dgm:spPr/>
    </dgm:pt>
    <dgm:pt modelId="{4738D33E-86E4-5D4A-A474-A251F5851C82}" type="pres">
      <dgm:prSet presAssocID="{7F481729-FE01-5F4D-BEA1-18BE19201F7D}" presName="conn2-1" presStyleLbl="parChTrans1D4" presStyleIdx="0" presStyleCnt="2"/>
      <dgm:spPr/>
    </dgm:pt>
    <dgm:pt modelId="{D37A544C-9906-A948-B509-6878F2412BA5}" type="pres">
      <dgm:prSet presAssocID="{7F481729-FE01-5F4D-BEA1-18BE19201F7D}" presName="connTx" presStyleLbl="parChTrans1D4" presStyleIdx="0" presStyleCnt="2"/>
      <dgm:spPr/>
    </dgm:pt>
    <dgm:pt modelId="{57237EB8-2091-414E-82B0-555AF6DD38D7}" type="pres">
      <dgm:prSet presAssocID="{A6F32A99-CEF5-0446-8275-86A6561B4962}" presName="root2" presStyleCnt="0"/>
      <dgm:spPr/>
    </dgm:pt>
    <dgm:pt modelId="{AADB180D-5EFE-5143-9AFF-0653804F2C75}" type="pres">
      <dgm:prSet presAssocID="{A6F32A99-CEF5-0446-8275-86A6561B4962}" presName="LevelTwoTextNode" presStyleLbl="node4" presStyleIdx="0" presStyleCnt="2">
        <dgm:presLayoutVars>
          <dgm:chPref val="3"/>
        </dgm:presLayoutVars>
      </dgm:prSet>
      <dgm:spPr/>
    </dgm:pt>
    <dgm:pt modelId="{085699C0-7B64-7148-BD56-AA8A793D559C}" type="pres">
      <dgm:prSet presAssocID="{A6F32A99-CEF5-0446-8275-86A6561B4962}" presName="level3hierChild" presStyleCnt="0"/>
      <dgm:spPr/>
    </dgm:pt>
    <dgm:pt modelId="{ECA63B49-C659-EA4B-9BB4-88869306496D}" type="pres">
      <dgm:prSet presAssocID="{2D8825CB-5603-5149-ABF1-9B0937D9D579}" presName="conn2-1" presStyleLbl="parChTrans1D4" presStyleIdx="1" presStyleCnt="2"/>
      <dgm:spPr/>
    </dgm:pt>
    <dgm:pt modelId="{530E8B85-BB08-B340-ADDA-C9681BAC141E}" type="pres">
      <dgm:prSet presAssocID="{2D8825CB-5603-5149-ABF1-9B0937D9D579}" presName="connTx" presStyleLbl="parChTrans1D4" presStyleIdx="1" presStyleCnt="2"/>
      <dgm:spPr/>
    </dgm:pt>
    <dgm:pt modelId="{C785CB5A-7815-0F40-A011-D2E5EE16307B}" type="pres">
      <dgm:prSet presAssocID="{AA81F63E-88F5-6A4F-8255-A4381AB18547}" presName="root2" presStyleCnt="0"/>
      <dgm:spPr/>
    </dgm:pt>
    <dgm:pt modelId="{ECE8EDEB-0E8F-9447-A917-BCB82E5CE99C}" type="pres">
      <dgm:prSet presAssocID="{AA81F63E-88F5-6A4F-8255-A4381AB18547}" presName="LevelTwoTextNode" presStyleLbl="node4" presStyleIdx="1" presStyleCnt="2">
        <dgm:presLayoutVars>
          <dgm:chPref val="3"/>
        </dgm:presLayoutVars>
      </dgm:prSet>
      <dgm:spPr/>
    </dgm:pt>
    <dgm:pt modelId="{00537092-46E5-E048-B5CA-01DBC2F4F0E9}" type="pres">
      <dgm:prSet presAssocID="{AA81F63E-88F5-6A4F-8255-A4381AB18547}" presName="level3hierChild" presStyleCnt="0"/>
      <dgm:spPr/>
    </dgm:pt>
    <dgm:pt modelId="{AE7D03BB-C095-A74E-975B-ED03CC63FF01}" type="pres">
      <dgm:prSet presAssocID="{1F219896-E528-9F4F-891F-EF3445A19085}" presName="conn2-1" presStyleLbl="parChTrans1D3" presStyleIdx="3" presStyleCnt="4"/>
      <dgm:spPr/>
    </dgm:pt>
    <dgm:pt modelId="{0BA8E790-700B-374A-9E4B-99E670BFD26F}" type="pres">
      <dgm:prSet presAssocID="{1F219896-E528-9F4F-891F-EF3445A19085}" presName="connTx" presStyleLbl="parChTrans1D3" presStyleIdx="3" presStyleCnt="4"/>
      <dgm:spPr/>
    </dgm:pt>
    <dgm:pt modelId="{8890862B-5B9B-5F45-AFD0-ABA01978EAF0}" type="pres">
      <dgm:prSet presAssocID="{661328FE-CC2F-6F49-8E83-9B29F2B393C7}" presName="root2" presStyleCnt="0"/>
      <dgm:spPr/>
    </dgm:pt>
    <dgm:pt modelId="{F4411436-2E4A-974D-9E8C-1709454CC09D}" type="pres">
      <dgm:prSet presAssocID="{661328FE-CC2F-6F49-8E83-9B29F2B393C7}" presName="LevelTwoTextNode" presStyleLbl="node3" presStyleIdx="3" presStyleCnt="4">
        <dgm:presLayoutVars>
          <dgm:chPref val="3"/>
        </dgm:presLayoutVars>
      </dgm:prSet>
      <dgm:spPr/>
    </dgm:pt>
    <dgm:pt modelId="{3BF0A9B2-C383-9A4D-A839-FC291329F724}" type="pres">
      <dgm:prSet presAssocID="{661328FE-CC2F-6F49-8E83-9B29F2B393C7}" presName="level3hierChild" presStyleCnt="0"/>
      <dgm:spPr/>
    </dgm:pt>
  </dgm:ptLst>
  <dgm:cxnLst>
    <dgm:cxn modelId="{358DCE18-8564-4A7C-94CA-F784E4DF17E6}" type="presOf" srcId="{2D8825CB-5603-5149-ABF1-9B0937D9D579}" destId="{ECA63B49-C659-EA4B-9BB4-88869306496D}" srcOrd="0" destOrd="0" presId="urn:microsoft.com/office/officeart/2005/8/layout/hierarchy2"/>
    <dgm:cxn modelId="{D7CBF31A-CEEB-4F7C-996F-5069D6CE7B98}" type="presOf" srcId="{7F481729-FE01-5F4D-BEA1-18BE19201F7D}" destId="{4738D33E-86E4-5D4A-A474-A251F5851C82}" srcOrd="0" destOrd="0" presId="urn:microsoft.com/office/officeart/2005/8/layout/hierarchy2"/>
    <dgm:cxn modelId="{E7B03421-5B3B-4E48-B7EE-D6BE40B9DCCA}" type="presOf" srcId="{7418C1C6-005F-2645-BEE4-E3F7EB7B36F7}" destId="{745BCA54-2A64-B54A-8EA9-5FB99EF39746}" srcOrd="0" destOrd="0" presId="urn:microsoft.com/office/officeart/2005/8/layout/hierarchy2"/>
    <dgm:cxn modelId="{5AC48922-ED39-F545-AC2A-F0ACBD627659}" srcId="{7A1E2065-DCA5-294F-88EC-C65F1CDFFDC9}" destId="{220CBCC4-A22A-1345-912E-8E12124DD61C}" srcOrd="1" destOrd="0" parTransId="{C959AE7E-EACE-D647-869A-79BDFDD1692D}" sibTransId="{9F112ABA-15D7-9C47-8579-AC230C2053AB}"/>
    <dgm:cxn modelId="{6834AA26-0F75-4CB7-B00B-A68B32EEC517}" type="presOf" srcId="{7A1E2065-DCA5-294F-88EC-C65F1CDFFDC9}" destId="{FD492D15-A4B4-194D-B688-D5D53DC7F353}" srcOrd="0" destOrd="0" presId="urn:microsoft.com/office/officeart/2005/8/layout/hierarchy2"/>
    <dgm:cxn modelId="{1F4D742B-D0B7-49AA-855B-F34754526CFF}" type="presOf" srcId="{C959AE7E-EACE-D647-869A-79BDFDD1692D}" destId="{4BBE8ABB-8F32-2041-9FEB-CD1756318723}" srcOrd="0" destOrd="0" presId="urn:microsoft.com/office/officeart/2005/8/layout/hierarchy2"/>
    <dgm:cxn modelId="{426B4838-4CE6-B643-A310-088C098827B3}" srcId="{6B4C4460-AA17-114A-AC17-32B9F47D7936}" destId="{7A1E2065-DCA5-294F-88EC-C65F1CDFFDC9}" srcOrd="0" destOrd="0" parTransId="{1520EF75-0E3D-2847-8285-6D18D587925A}" sibTransId="{8288A6E3-7520-6244-B029-1F3946AEB4A8}"/>
    <dgm:cxn modelId="{79C0883D-EC93-4BAB-B8E6-AA35E80CB492}" type="presOf" srcId="{8090EDCC-251F-9A4B-8E3E-F3E8A3C15538}" destId="{47E9A899-E17F-CD4A-8B3A-44C218E81C93}" srcOrd="0" destOrd="0" presId="urn:microsoft.com/office/officeart/2005/8/layout/hierarchy2"/>
    <dgm:cxn modelId="{1311225D-82C9-4E58-B0B0-5636CF3A41BD}" type="presOf" srcId="{02B11BF0-E25F-F940-93BA-2404B414C935}" destId="{BC6DB3B7-2D25-1A47-97BA-FE55E74B98CB}" srcOrd="0" destOrd="0" presId="urn:microsoft.com/office/officeart/2005/8/layout/hierarchy2"/>
    <dgm:cxn modelId="{372AA063-F4CA-4253-9CE4-6EFE79682453}" type="presOf" srcId="{1F219896-E528-9F4F-891F-EF3445A19085}" destId="{AE7D03BB-C095-A74E-975B-ED03CC63FF01}" srcOrd="0" destOrd="0" presId="urn:microsoft.com/office/officeart/2005/8/layout/hierarchy2"/>
    <dgm:cxn modelId="{68C84D4D-A835-1F4C-A929-B8C8EE27D439}" srcId="{7A1E2065-DCA5-294F-88EC-C65F1CDFFDC9}" destId="{414597B3-25A6-9A4A-AA47-756DD273D03C}" srcOrd="0" destOrd="0" parTransId="{DCA359DE-9B91-BB49-8726-F3D94A1E517E}" sibTransId="{AC191F25-D92E-0648-80FE-4CD98D5091C0}"/>
    <dgm:cxn modelId="{7A0BB570-2E4D-4711-9E14-042414A22D2A}" type="presOf" srcId="{220CBCC4-A22A-1345-912E-8E12124DD61C}" destId="{6A210C99-91A1-854A-B871-AA394218DAAB}" srcOrd="0" destOrd="0" presId="urn:microsoft.com/office/officeart/2005/8/layout/hierarchy2"/>
    <dgm:cxn modelId="{4B6A8A54-B339-403F-B1E2-A79943CB2A84}" type="presOf" srcId="{0C72A6F7-4A73-1D40-ADA9-A37E3A34D953}" destId="{60B8E030-1D22-644F-BD71-1688AD962086}" srcOrd="0" destOrd="0" presId="urn:microsoft.com/office/officeart/2005/8/layout/hierarchy2"/>
    <dgm:cxn modelId="{A9B04E76-8A01-415A-A1E9-BE52EE7A59BA}" type="presOf" srcId="{DCA359DE-9B91-BB49-8726-F3D94A1E517E}" destId="{05E3D3B1-87D2-1743-BA32-7FEC91FA9556}" srcOrd="1" destOrd="0" presId="urn:microsoft.com/office/officeart/2005/8/layout/hierarchy2"/>
    <dgm:cxn modelId="{6B7B1157-689E-9249-9674-F808B04F33F8}" srcId="{239BDB15-A099-B84C-91D6-A57D53E9F184}" destId="{A6F32A99-CEF5-0446-8275-86A6561B4962}" srcOrd="0" destOrd="0" parTransId="{7F481729-FE01-5F4D-BEA1-18BE19201F7D}" sibTransId="{3F980BEE-3794-6B47-9062-3A31446CD14B}"/>
    <dgm:cxn modelId="{76C49A78-8390-4440-A1EC-60AB8471C983}" type="presOf" srcId="{0C72A6F7-4A73-1D40-ADA9-A37E3A34D953}" destId="{B7E36C68-6AB5-7F44-8CD0-1B6969419820}" srcOrd="1" destOrd="0" presId="urn:microsoft.com/office/officeart/2005/8/layout/hierarchy2"/>
    <dgm:cxn modelId="{EFBCD48C-C284-48F0-9409-B140F0E6C84F}" type="presOf" srcId="{6B4C4460-AA17-114A-AC17-32B9F47D7936}" destId="{869FFFD8-2785-4C4C-9531-C1D3119BAB1C}" srcOrd="0" destOrd="0" presId="urn:microsoft.com/office/officeart/2005/8/layout/hierarchy2"/>
    <dgm:cxn modelId="{20FFC991-73DA-4E9B-89A9-A6BDAAB08AA7}" type="presOf" srcId="{7F481729-FE01-5F4D-BEA1-18BE19201F7D}" destId="{D37A544C-9906-A948-B509-6878F2412BA5}" srcOrd="1" destOrd="0" presId="urn:microsoft.com/office/officeart/2005/8/layout/hierarchy2"/>
    <dgm:cxn modelId="{4AD04692-81A9-47BD-A9DF-520BCF020660}" type="presOf" srcId="{2D8825CB-5603-5149-ABF1-9B0937D9D579}" destId="{530E8B85-BB08-B340-ADDA-C9681BAC141E}" srcOrd="1" destOrd="0" presId="urn:microsoft.com/office/officeart/2005/8/layout/hierarchy2"/>
    <dgm:cxn modelId="{6597639B-B422-4D5B-9CE1-0CDA7EFAAAA2}" type="presOf" srcId="{661328FE-CC2F-6F49-8E83-9B29F2B393C7}" destId="{F4411436-2E4A-974D-9E8C-1709454CC09D}" srcOrd="0" destOrd="0" presId="urn:microsoft.com/office/officeart/2005/8/layout/hierarchy2"/>
    <dgm:cxn modelId="{6716FFA1-37CD-4212-A631-5E362905AFF0}" type="presOf" srcId="{8090EDCC-251F-9A4B-8E3E-F3E8A3C15538}" destId="{C04FD0FB-EA1C-6E43-9E95-7B1EF0477238}" srcOrd="1" destOrd="0" presId="urn:microsoft.com/office/officeart/2005/8/layout/hierarchy2"/>
    <dgm:cxn modelId="{CF0482AD-AD16-524E-95A2-E3D5CF8B8EBB}" srcId="{239BDB15-A099-B84C-91D6-A57D53E9F184}" destId="{AA81F63E-88F5-6A4F-8255-A4381AB18547}" srcOrd="1" destOrd="0" parTransId="{2D8825CB-5603-5149-ABF1-9B0937D9D579}" sibTransId="{E776E541-E081-7948-BA2A-44AE7393D944}"/>
    <dgm:cxn modelId="{4F1AB9AF-A427-BB4F-948C-69D8F68ECCFD}" srcId="{220CBCC4-A22A-1345-912E-8E12124DD61C}" destId="{661328FE-CC2F-6F49-8E83-9B29F2B393C7}" srcOrd="1" destOrd="0" parTransId="{1F219896-E528-9F4F-891F-EF3445A19085}" sibTransId="{513C37F9-FFF1-6343-9868-0C966A103D67}"/>
    <dgm:cxn modelId="{2F1305B1-7C34-48B1-9D4E-0C706FCCF56E}" type="presOf" srcId="{DCA359DE-9B91-BB49-8726-F3D94A1E517E}" destId="{AE991158-39C2-FF44-A0C3-9FE4599FC66F}" srcOrd="0" destOrd="0" presId="urn:microsoft.com/office/officeart/2005/8/layout/hierarchy2"/>
    <dgm:cxn modelId="{4C1FE4C0-696D-2642-8942-F13CB20A4A00}" srcId="{414597B3-25A6-9A4A-AA47-756DD273D03C}" destId="{E11A6FA3-D1E3-0D47-AE4E-DCA343777B22}" srcOrd="1" destOrd="0" parTransId="{0C72A6F7-4A73-1D40-ADA9-A37E3A34D953}" sibTransId="{01CB0441-3E41-8E4D-B106-1C4B5401D8AB}"/>
    <dgm:cxn modelId="{7E4031D2-6A28-4E51-A88A-6C8E95DB09D2}" type="presOf" srcId="{E11A6FA3-D1E3-0D47-AE4E-DCA343777B22}" destId="{2A3F5B09-C756-FC48-8853-CF9C5B9AA22F}" srcOrd="0" destOrd="0" presId="urn:microsoft.com/office/officeart/2005/8/layout/hierarchy2"/>
    <dgm:cxn modelId="{5C4329D8-1CEE-4A37-83A6-F4EA4C62816E}" type="presOf" srcId="{7418C1C6-005F-2645-BEE4-E3F7EB7B36F7}" destId="{A889DE61-85F9-4D40-95F1-8A33901DD90D}" srcOrd="1" destOrd="0" presId="urn:microsoft.com/office/officeart/2005/8/layout/hierarchy2"/>
    <dgm:cxn modelId="{65F108E0-9DD9-A547-8ECB-1ECF044213F7}" srcId="{414597B3-25A6-9A4A-AA47-756DD273D03C}" destId="{02B11BF0-E25F-F940-93BA-2404B414C935}" srcOrd="0" destOrd="0" parTransId="{7418C1C6-005F-2645-BEE4-E3F7EB7B36F7}" sibTransId="{A1419C10-8F82-564E-A15B-6EFFB36AD61F}"/>
    <dgm:cxn modelId="{11DF83E1-54BA-4E6F-B1C1-ED9ECE64C3B3}" type="presOf" srcId="{AA81F63E-88F5-6A4F-8255-A4381AB18547}" destId="{ECE8EDEB-0E8F-9447-A917-BCB82E5CE99C}" srcOrd="0" destOrd="0" presId="urn:microsoft.com/office/officeart/2005/8/layout/hierarchy2"/>
    <dgm:cxn modelId="{F8A247E3-9D5F-4A1C-AFF9-7BA8A2E4EAC4}" type="presOf" srcId="{239BDB15-A099-B84C-91D6-A57D53E9F184}" destId="{017EC61D-FD9E-6045-BE13-7246745D8569}" srcOrd="0" destOrd="0" presId="urn:microsoft.com/office/officeart/2005/8/layout/hierarchy2"/>
    <dgm:cxn modelId="{CBB4E8E5-11C3-44CA-B548-132725B4F551}" type="presOf" srcId="{C959AE7E-EACE-D647-869A-79BDFDD1692D}" destId="{6187E0C6-BA56-5546-9D0C-030644823947}" srcOrd="1" destOrd="0" presId="urn:microsoft.com/office/officeart/2005/8/layout/hierarchy2"/>
    <dgm:cxn modelId="{76EB77F0-8FF1-45C0-BFCD-C4F03D41AC20}" type="presOf" srcId="{1F219896-E528-9F4F-891F-EF3445A19085}" destId="{0BA8E790-700B-374A-9E4B-99E670BFD26F}" srcOrd="1" destOrd="0" presId="urn:microsoft.com/office/officeart/2005/8/layout/hierarchy2"/>
    <dgm:cxn modelId="{5A7AB2F2-24E5-42FE-8FD3-5B9F9B7DD443}" type="presOf" srcId="{414597B3-25A6-9A4A-AA47-756DD273D03C}" destId="{FCD7164E-8628-8C4E-9400-C216173A4B14}" srcOrd="0" destOrd="0" presId="urn:microsoft.com/office/officeart/2005/8/layout/hierarchy2"/>
    <dgm:cxn modelId="{EB8596FC-1881-2140-8241-B2046002D6F8}" srcId="{220CBCC4-A22A-1345-912E-8E12124DD61C}" destId="{239BDB15-A099-B84C-91D6-A57D53E9F184}" srcOrd="0" destOrd="0" parTransId="{8090EDCC-251F-9A4B-8E3E-F3E8A3C15538}" sibTransId="{5F453A09-B187-6242-9900-22F3CFEF6279}"/>
    <dgm:cxn modelId="{81A4A4FD-0A81-43F7-BE0F-29861E1E1CEE}" type="presOf" srcId="{A6F32A99-CEF5-0446-8275-86A6561B4962}" destId="{AADB180D-5EFE-5143-9AFF-0653804F2C75}" srcOrd="0" destOrd="0" presId="urn:microsoft.com/office/officeart/2005/8/layout/hierarchy2"/>
    <dgm:cxn modelId="{1E77B596-1777-4B90-871C-668534421F75}" type="presParOf" srcId="{869FFFD8-2785-4C4C-9531-C1D3119BAB1C}" destId="{F4169024-7A67-A942-B5DD-23CF4E83EC37}" srcOrd="0" destOrd="0" presId="urn:microsoft.com/office/officeart/2005/8/layout/hierarchy2"/>
    <dgm:cxn modelId="{D08157AD-FBBD-44F2-99F2-D2BAE4C2826A}" type="presParOf" srcId="{F4169024-7A67-A942-B5DD-23CF4E83EC37}" destId="{FD492D15-A4B4-194D-B688-D5D53DC7F353}" srcOrd="0" destOrd="0" presId="urn:microsoft.com/office/officeart/2005/8/layout/hierarchy2"/>
    <dgm:cxn modelId="{1712BA2E-FAEA-487F-BAC7-21624F330685}" type="presParOf" srcId="{F4169024-7A67-A942-B5DD-23CF4E83EC37}" destId="{2DC588A8-EA75-5E42-82B9-23443034DCD0}" srcOrd="1" destOrd="0" presId="urn:microsoft.com/office/officeart/2005/8/layout/hierarchy2"/>
    <dgm:cxn modelId="{50DDD8AC-D44C-4057-B549-7E4AAFD4E2A9}" type="presParOf" srcId="{2DC588A8-EA75-5E42-82B9-23443034DCD0}" destId="{AE991158-39C2-FF44-A0C3-9FE4599FC66F}" srcOrd="0" destOrd="0" presId="urn:microsoft.com/office/officeart/2005/8/layout/hierarchy2"/>
    <dgm:cxn modelId="{F63683A2-E2E7-4E1A-A2EF-62AEE1BDED17}" type="presParOf" srcId="{AE991158-39C2-FF44-A0C3-9FE4599FC66F}" destId="{05E3D3B1-87D2-1743-BA32-7FEC91FA9556}" srcOrd="0" destOrd="0" presId="urn:microsoft.com/office/officeart/2005/8/layout/hierarchy2"/>
    <dgm:cxn modelId="{0C08114C-2FE3-43A9-A459-CFAA7FCA7A3E}" type="presParOf" srcId="{2DC588A8-EA75-5E42-82B9-23443034DCD0}" destId="{859DCEE1-F6F2-484F-9FE9-A68EB0D64066}" srcOrd="1" destOrd="0" presId="urn:microsoft.com/office/officeart/2005/8/layout/hierarchy2"/>
    <dgm:cxn modelId="{26709E6E-9EC1-44DE-868E-AA455754C1FD}" type="presParOf" srcId="{859DCEE1-F6F2-484F-9FE9-A68EB0D64066}" destId="{FCD7164E-8628-8C4E-9400-C216173A4B14}" srcOrd="0" destOrd="0" presId="urn:microsoft.com/office/officeart/2005/8/layout/hierarchy2"/>
    <dgm:cxn modelId="{F5166222-EE7B-479D-BB47-FDBDEFEFFE2A}" type="presParOf" srcId="{859DCEE1-F6F2-484F-9FE9-A68EB0D64066}" destId="{6200F00C-E9C4-5541-B852-70A6DFA92596}" srcOrd="1" destOrd="0" presId="urn:microsoft.com/office/officeart/2005/8/layout/hierarchy2"/>
    <dgm:cxn modelId="{BE737EE1-1ACE-4E8C-B545-B3B69B52A246}" type="presParOf" srcId="{6200F00C-E9C4-5541-B852-70A6DFA92596}" destId="{745BCA54-2A64-B54A-8EA9-5FB99EF39746}" srcOrd="0" destOrd="0" presId="urn:microsoft.com/office/officeart/2005/8/layout/hierarchy2"/>
    <dgm:cxn modelId="{28F67532-E3E8-47FF-80CA-72462E2F861E}" type="presParOf" srcId="{745BCA54-2A64-B54A-8EA9-5FB99EF39746}" destId="{A889DE61-85F9-4D40-95F1-8A33901DD90D}" srcOrd="0" destOrd="0" presId="urn:microsoft.com/office/officeart/2005/8/layout/hierarchy2"/>
    <dgm:cxn modelId="{A9C36497-7150-49D6-B0DF-A772E0A29F27}" type="presParOf" srcId="{6200F00C-E9C4-5541-B852-70A6DFA92596}" destId="{2647BB90-16B6-6A4C-AC75-B7096B200B0A}" srcOrd="1" destOrd="0" presId="urn:microsoft.com/office/officeart/2005/8/layout/hierarchy2"/>
    <dgm:cxn modelId="{110E364E-1453-48E0-AD4A-BA27F724EF89}" type="presParOf" srcId="{2647BB90-16B6-6A4C-AC75-B7096B200B0A}" destId="{BC6DB3B7-2D25-1A47-97BA-FE55E74B98CB}" srcOrd="0" destOrd="0" presId="urn:microsoft.com/office/officeart/2005/8/layout/hierarchy2"/>
    <dgm:cxn modelId="{9272EC1E-7A1A-4405-9DD6-1FF827E12E7C}" type="presParOf" srcId="{2647BB90-16B6-6A4C-AC75-B7096B200B0A}" destId="{A3AABD51-9931-7A43-8F91-2981E9BFEC3B}" srcOrd="1" destOrd="0" presId="urn:microsoft.com/office/officeart/2005/8/layout/hierarchy2"/>
    <dgm:cxn modelId="{91EB3992-0FCC-46F2-8C17-AF006CA262F1}" type="presParOf" srcId="{6200F00C-E9C4-5541-B852-70A6DFA92596}" destId="{60B8E030-1D22-644F-BD71-1688AD962086}" srcOrd="2" destOrd="0" presId="urn:microsoft.com/office/officeart/2005/8/layout/hierarchy2"/>
    <dgm:cxn modelId="{D05764C9-CBDE-46D1-BEB0-1C31FD383924}" type="presParOf" srcId="{60B8E030-1D22-644F-BD71-1688AD962086}" destId="{B7E36C68-6AB5-7F44-8CD0-1B6969419820}" srcOrd="0" destOrd="0" presId="urn:microsoft.com/office/officeart/2005/8/layout/hierarchy2"/>
    <dgm:cxn modelId="{E17E724A-3451-44CF-B9BA-E8C9F7D3B503}" type="presParOf" srcId="{6200F00C-E9C4-5541-B852-70A6DFA92596}" destId="{4CFB0BBF-4E45-0E49-AC0D-8660CBD7BF29}" srcOrd="3" destOrd="0" presId="urn:microsoft.com/office/officeart/2005/8/layout/hierarchy2"/>
    <dgm:cxn modelId="{B579A3E4-590C-4E0E-913C-FDE90D060D6B}" type="presParOf" srcId="{4CFB0BBF-4E45-0E49-AC0D-8660CBD7BF29}" destId="{2A3F5B09-C756-FC48-8853-CF9C5B9AA22F}" srcOrd="0" destOrd="0" presId="urn:microsoft.com/office/officeart/2005/8/layout/hierarchy2"/>
    <dgm:cxn modelId="{CE00432D-EA16-484E-B4C2-22889E20145D}" type="presParOf" srcId="{4CFB0BBF-4E45-0E49-AC0D-8660CBD7BF29}" destId="{0FDAAE45-A8DB-D440-825E-00E25D6535C1}" srcOrd="1" destOrd="0" presId="urn:microsoft.com/office/officeart/2005/8/layout/hierarchy2"/>
    <dgm:cxn modelId="{5B09EEDE-0600-418F-A66C-F35D0C197709}" type="presParOf" srcId="{2DC588A8-EA75-5E42-82B9-23443034DCD0}" destId="{4BBE8ABB-8F32-2041-9FEB-CD1756318723}" srcOrd="2" destOrd="0" presId="urn:microsoft.com/office/officeart/2005/8/layout/hierarchy2"/>
    <dgm:cxn modelId="{D6D88DB3-B337-4E02-9165-432E34210BEA}" type="presParOf" srcId="{4BBE8ABB-8F32-2041-9FEB-CD1756318723}" destId="{6187E0C6-BA56-5546-9D0C-030644823947}" srcOrd="0" destOrd="0" presId="urn:microsoft.com/office/officeart/2005/8/layout/hierarchy2"/>
    <dgm:cxn modelId="{A107282D-2B6D-4E99-AB2B-1B06EA790F7C}" type="presParOf" srcId="{2DC588A8-EA75-5E42-82B9-23443034DCD0}" destId="{B06CD97A-F6A8-9E48-AF31-9AEF21AFFDF1}" srcOrd="3" destOrd="0" presId="urn:microsoft.com/office/officeart/2005/8/layout/hierarchy2"/>
    <dgm:cxn modelId="{A6CDFE01-06DB-484E-995F-59EDE521AACF}" type="presParOf" srcId="{B06CD97A-F6A8-9E48-AF31-9AEF21AFFDF1}" destId="{6A210C99-91A1-854A-B871-AA394218DAAB}" srcOrd="0" destOrd="0" presId="urn:microsoft.com/office/officeart/2005/8/layout/hierarchy2"/>
    <dgm:cxn modelId="{2FD1386A-6F41-4933-AF1D-EBFD61CEAFB2}" type="presParOf" srcId="{B06CD97A-F6A8-9E48-AF31-9AEF21AFFDF1}" destId="{ECF0867B-FC0E-F946-8A68-77242100DFA2}" srcOrd="1" destOrd="0" presId="urn:microsoft.com/office/officeart/2005/8/layout/hierarchy2"/>
    <dgm:cxn modelId="{441D2343-7004-4D8A-87B5-4C22B9241560}" type="presParOf" srcId="{ECF0867B-FC0E-F946-8A68-77242100DFA2}" destId="{47E9A899-E17F-CD4A-8B3A-44C218E81C93}" srcOrd="0" destOrd="0" presId="urn:microsoft.com/office/officeart/2005/8/layout/hierarchy2"/>
    <dgm:cxn modelId="{1F8BF6C9-7089-4B6A-A815-4F1E39691E6C}" type="presParOf" srcId="{47E9A899-E17F-CD4A-8B3A-44C218E81C93}" destId="{C04FD0FB-EA1C-6E43-9E95-7B1EF0477238}" srcOrd="0" destOrd="0" presId="urn:microsoft.com/office/officeart/2005/8/layout/hierarchy2"/>
    <dgm:cxn modelId="{464EDDFF-A65E-489C-97FE-FDF0593DED30}" type="presParOf" srcId="{ECF0867B-FC0E-F946-8A68-77242100DFA2}" destId="{398D2C50-A6E0-5141-8B25-015ABED0E943}" srcOrd="1" destOrd="0" presId="urn:microsoft.com/office/officeart/2005/8/layout/hierarchy2"/>
    <dgm:cxn modelId="{5E20BBAA-B92B-4E70-ABBF-62A31CFAE0F1}" type="presParOf" srcId="{398D2C50-A6E0-5141-8B25-015ABED0E943}" destId="{017EC61D-FD9E-6045-BE13-7246745D8569}" srcOrd="0" destOrd="0" presId="urn:microsoft.com/office/officeart/2005/8/layout/hierarchy2"/>
    <dgm:cxn modelId="{663B4A9E-1E99-4E08-A2B0-704F47BE1D8B}" type="presParOf" srcId="{398D2C50-A6E0-5141-8B25-015ABED0E943}" destId="{882C702F-872B-414B-A7AF-3BFC7A88954F}" srcOrd="1" destOrd="0" presId="urn:microsoft.com/office/officeart/2005/8/layout/hierarchy2"/>
    <dgm:cxn modelId="{0E13B4BF-1A5D-4406-B413-1E6D2509DBD6}" type="presParOf" srcId="{882C702F-872B-414B-A7AF-3BFC7A88954F}" destId="{4738D33E-86E4-5D4A-A474-A251F5851C82}" srcOrd="0" destOrd="0" presId="urn:microsoft.com/office/officeart/2005/8/layout/hierarchy2"/>
    <dgm:cxn modelId="{D9C3BD00-8B47-4A2E-A90C-CCB30AF0B619}" type="presParOf" srcId="{4738D33E-86E4-5D4A-A474-A251F5851C82}" destId="{D37A544C-9906-A948-B509-6878F2412BA5}" srcOrd="0" destOrd="0" presId="urn:microsoft.com/office/officeart/2005/8/layout/hierarchy2"/>
    <dgm:cxn modelId="{48A87A87-B1A8-4B61-9EFA-FE9C7A1869EB}" type="presParOf" srcId="{882C702F-872B-414B-A7AF-3BFC7A88954F}" destId="{57237EB8-2091-414E-82B0-555AF6DD38D7}" srcOrd="1" destOrd="0" presId="urn:microsoft.com/office/officeart/2005/8/layout/hierarchy2"/>
    <dgm:cxn modelId="{A0E3B9C5-13EE-4B75-835B-2ECAD021C461}" type="presParOf" srcId="{57237EB8-2091-414E-82B0-555AF6DD38D7}" destId="{AADB180D-5EFE-5143-9AFF-0653804F2C75}" srcOrd="0" destOrd="0" presId="urn:microsoft.com/office/officeart/2005/8/layout/hierarchy2"/>
    <dgm:cxn modelId="{17E574C0-C917-49B7-AA21-BE90FDEF71B0}" type="presParOf" srcId="{57237EB8-2091-414E-82B0-555AF6DD38D7}" destId="{085699C0-7B64-7148-BD56-AA8A793D559C}" srcOrd="1" destOrd="0" presId="urn:microsoft.com/office/officeart/2005/8/layout/hierarchy2"/>
    <dgm:cxn modelId="{0DFF344F-A4BF-4041-8156-E4382F413931}" type="presParOf" srcId="{882C702F-872B-414B-A7AF-3BFC7A88954F}" destId="{ECA63B49-C659-EA4B-9BB4-88869306496D}" srcOrd="2" destOrd="0" presId="urn:microsoft.com/office/officeart/2005/8/layout/hierarchy2"/>
    <dgm:cxn modelId="{49338FCC-7664-4711-A1F0-DB4BADC58406}" type="presParOf" srcId="{ECA63B49-C659-EA4B-9BB4-88869306496D}" destId="{530E8B85-BB08-B340-ADDA-C9681BAC141E}" srcOrd="0" destOrd="0" presId="urn:microsoft.com/office/officeart/2005/8/layout/hierarchy2"/>
    <dgm:cxn modelId="{7C2B86F8-6B6A-44AE-AC2B-7B5AD03A3BA7}" type="presParOf" srcId="{882C702F-872B-414B-A7AF-3BFC7A88954F}" destId="{C785CB5A-7815-0F40-A011-D2E5EE16307B}" srcOrd="3" destOrd="0" presId="urn:microsoft.com/office/officeart/2005/8/layout/hierarchy2"/>
    <dgm:cxn modelId="{14027CEE-BB5D-4942-819F-9ED240398D85}" type="presParOf" srcId="{C785CB5A-7815-0F40-A011-D2E5EE16307B}" destId="{ECE8EDEB-0E8F-9447-A917-BCB82E5CE99C}" srcOrd="0" destOrd="0" presId="urn:microsoft.com/office/officeart/2005/8/layout/hierarchy2"/>
    <dgm:cxn modelId="{5F837C95-466D-401C-91F9-7C9D0998BBC7}" type="presParOf" srcId="{C785CB5A-7815-0F40-A011-D2E5EE16307B}" destId="{00537092-46E5-E048-B5CA-01DBC2F4F0E9}" srcOrd="1" destOrd="0" presId="urn:microsoft.com/office/officeart/2005/8/layout/hierarchy2"/>
    <dgm:cxn modelId="{178CE8DC-A79E-496D-8CC1-F52798EF4C5C}" type="presParOf" srcId="{ECF0867B-FC0E-F946-8A68-77242100DFA2}" destId="{AE7D03BB-C095-A74E-975B-ED03CC63FF01}" srcOrd="2" destOrd="0" presId="urn:microsoft.com/office/officeart/2005/8/layout/hierarchy2"/>
    <dgm:cxn modelId="{7F4FEEE7-7B19-4A8C-B7E7-7593EC8948B8}" type="presParOf" srcId="{AE7D03BB-C095-A74E-975B-ED03CC63FF01}" destId="{0BA8E790-700B-374A-9E4B-99E670BFD26F}" srcOrd="0" destOrd="0" presId="urn:microsoft.com/office/officeart/2005/8/layout/hierarchy2"/>
    <dgm:cxn modelId="{2E84316C-677D-42C1-B4D1-B38919B57F02}" type="presParOf" srcId="{ECF0867B-FC0E-F946-8A68-77242100DFA2}" destId="{8890862B-5B9B-5F45-AFD0-ABA01978EAF0}" srcOrd="3" destOrd="0" presId="urn:microsoft.com/office/officeart/2005/8/layout/hierarchy2"/>
    <dgm:cxn modelId="{761D2AA5-A6AB-4C20-AC43-F1E9B262434D}" type="presParOf" srcId="{8890862B-5B9B-5F45-AFD0-ABA01978EAF0}" destId="{F4411436-2E4A-974D-9E8C-1709454CC09D}" srcOrd="0" destOrd="0" presId="urn:microsoft.com/office/officeart/2005/8/layout/hierarchy2"/>
    <dgm:cxn modelId="{2F0EF26B-D6CC-4097-8079-77227576DB6B}" type="presParOf" srcId="{8890862B-5B9B-5F45-AFD0-ABA01978EAF0}" destId="{3BF0A9B2-C383-9A4D-A839-FC291329F72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0662BB-4338-4C20-A114-E87348B7637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A8535202-CFDA-4D82-BE84-7E83C76CF209}">
      <dgm:prSet custT="1"/>
      <dgm:spPr/>
      <dgm:t>
        <a:bodyPr/>
        <a:lstStyle/>
        <a:p>
          <a:pPr rtl="0"/>
          <a:r>
            <a:rPr lang="en-US" sz="1600" dirty="0"/>
            <a:t>Publish Web Service</a:t>
          </a:r>
        </a:p>
      </dgm:t>
    </dgm:pt>
    <dgm:pt modelId="{F5B7276C-75EF-44D1-A656-2D43D8474025}" type="parTrans" cxnId="{D6A334CC-6C92-4FA4-A130-AE2290DBDBE6}">
      <dgm:prSet/>
      <dgm:spPr/>
      <dgm:t>
        <a:bodyPr/>
        <a:lstStyle/>
        <a:p>
          <a:endParaRPr lang="en-US"/>
        </a:p>
      </dgm:t>
    </dgm:pt>
    <dgm:pt modelId="{B7B77D53-81CF-48D6-99A5-7D0F3A15A2B5}" type="sibTrans" cxnId="{D6A334CC-6C92-4FA4-A130-AE2290DBDBE6}">
      <dgm:prSet/>
      <dgm:spPr/>
      <dgm:t>
        <a:bodyPr/>
        <a:lstStyle/>
        <a:p>
          <a:endParaRPr lang="en-US"/>
        </a:p>
      </dgm:t>
    </dgm:pt>
    <dgm:pt modelId="{94451611-E5BE-49C7-97F9-2D370CC86C6F}" type="pres">
      <dgm:prSet presAssocID="{A30662BB-4338-4C20-A114-E87348B76378}" presName="CompostProcess" presStyleCnt="0">
        <dgm:presLayoutVars>
          <dgm:dir/>
          <dgm:resizeHandles val="exact"/>
        </dgm:presLayoutVars>
      </dgm:prSet>
      <dgm:spPr/>
    </dgm:pt>
    <dgm:pt modelId="{AB4748CC-F796-4349-817E-F653C3244398}" type="pres">
      <dgm:prSet presAssocID="{A30662BB-4338-4C20-A114-E87348B76378}" presName="arrow" presStyleLbl="bgShp" presStyleIdx="0" presStyleCnt="1" custScaleX="51339" custScaleY="51995" custLinFactNeighborX="-35638" custLinFactNeighborY="3872"/>
      <dgm:spPr/>
    </dgm:pt>
    <dgm:pt modelId="{D0137A3E-25C6-42A7-9B06-3EE707316A5A}" type="pres">
      <dgm:prSet presAssocID="{A30662BB-4338-4C20-A114-E87348B76378}" presName="linearProcess" presStyleCnt="0"/>
      <dgm:spPr/>
    </dgm:pt>
    <dgm:pt modelId="{991805A0-51B7-42EB-A8D1-319D4A68D554}" type="pres">
      <dgm:prSet presAssocID="{A8535202-CFDA-4D82-BE84-7E83C76CF209}" presName="textNode" presStyleLbl="node1" presStyleIdx="0" presStyleCnt="1" custLinFactX="-23705" custLinFactNeighborX="-100000" custLinFactNeighborY="7859">
        <dgm:presLayoutVars>
          <dgm:bulletEnabled val="1"/>
        </dgm:presLayoutVars>
      </dgm:prSet>
      <dgm:spPr/>
    </dgm:pt>
  </dgm:ptLst>
  <dgm:cxnLst>
    <dgm:cxn modelId="{9AD81B23-6D0F-4256-9DA7-708B149EAD3B}" type="presOf" srcId="{A30662BB-4338-4C20-A114-E87348B76378}" destId="{94451611-E5BE-49C7-97F9-2D370CC86C6F}" srcOrd="0" destOrd="0" presId="urn:microsoft.com/office/officeart/2005/8/layout/hProcess9"/>
    <dgm:cxn modelId="{A314A626-E27E-4EDD-AB79-58845A7F1351}" type="presOf" srcId="{A8535202-CFDA-4D82-BE84-7E83C76CF209}" destId="{991805A0-51B7-42EB-A8D1-319D4A68D554}" srcOrd="0" destOrd="0" presId="urn:microsoft.com/office/officeart/2005/8/layout/hProcess9"/>
    <dgm:cxn modelId="{D6A334CC-6C92-4FA4-A130-AE2290DBDBE6}" srcId="{A30662BB-4338-4C20-A114-E87348B76378}" destId="{A8535202-CFDA-4D82-BE84-7E83C76CF209}" srcOrd="0" destOrd="0" parTransId="{F5B7276C-75EF-44D1-A656-2D43D8474025}" sibTransId="{B7B77D53-81CF-48D6-99A5-7D0F3A15A2B5}"/>
    <dgm:cxn modelId="{F90C6CAB-4D44-4D82-84E9-0C45517336B4}" type="presParOf" srcId="{94451611-E5BE-49C7-97F9-2D370CC86C6F}" destId="{AB4748CC-F796-4349-817E-F653C3244398}" srcOrd="0" destOrd="0" presId="urn:microsoft.com/office/officeart/2005/8/layout/hProcess9"/>
    <dgm:cxn modelId="{84560876-4092-4C88-8A48-1F79981F768F}" type="presParOf" srcId="{94451611-E5BE-49C7-97F9-2D370CC86C6F}" destId="{D0137A3E-25C6-42A7-9B06-3EE707316A5A}" srcOrd="1" destOrd="0" presId="urn:microsoft.com/office/officeart/2005/8/layout/hProcess9"/>
    <dgm:cxn modelId="{5676237F-C3E7-44BA-9115-37876B2770B4}" type="presParOf" srcId="{D0137A3E-25C6-42A7-9B06-3EE707316A5A}" destId="{991805A0-51B7-42EB-A8D1-319D4A68D554}"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FBD870-9EEB-4B62-9FBB-F0BAD710A064}"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40CADCF0-58F0-47D4-A015-F5EA5193DB1F}">
      <dgm:prSet/>
      <dgm:spPr/>
      <dgm:t>
        <a:bodyPr/>
        <a:lstStyle/>
        <a:p>
          <a:pPr rtl="0"/>
          <a:r>
            <a:rPr lang="en-US" dirty="0"/>
            <a:t>Get  Azure Subscription</a:t>
          </a:r>
        </a:p>
      </dgm:t>
    </dgm:pt>
    <dgm:pt modelId="{99796FE2-A925-4FF9-AAF3-49EFE49EF8DD}" type="parTrans" cxnId="{A09BF5B8-9C1D-4279-A56F-B15545C6E524}">
      <dgm:prSet/>
      <dgm:spPr/>
      <dgm:t>
        <a:bodyPr/>
        <a:lstStyle/>
        <a:p>
          <a:endParaRPr lang="en-US"/>
        </a:p>
      </dgm:t>
    </dgm:pt>
    <dgm:pt modelId="{E0B2D480-8313-4522-83F6-13B761C2BDA7}" type="sibTrans" cxnId="{A09BF5B8-9C1D-4279-A56F-B15545C6E524}">
      <dgm:prSet/>
      <dgm:spPr/>
      <dgm:t>
        <a:bodyPr/>
        <a:lstStyle/>
        <a:p>
          <a:endParaRPr lang="en-US"/>
        </a:p>
      </dgm:t>
    </dgm:pt>
    <dgm:pt modelId="{47D712AE-9380-4EBE-A6F8-4299E4021FCF}">
      <dgm:prSet/>
      <dgm:spPr/>
      <dgm:t>
        <a:bodyPr/>
        <a:lstStyle/>
        <a:p>
          <a:pPr rtl="0"/>
          <a:r>
            <a:rPr lang="en-US"/>
            <a:t>Create Workspace</a:t>
          </a:r>
        </a:p>
      </dgm:t>
    </dgm:pt>
    <dgm:pt modelId="{6F209D22-E6B5-4BC1-9C5C-E087EEED0EDC}" type="parTrans" cxnId="{6DD0F0B4-6ED9-46C3-9B73-853E8833DCC3}">
      <dgm:prSet/>
      <dgm:spPr/>
      <dgm:t>
        <a:bodyPr/>
        <a:lstStyle/>
        <a:p>
          <a:endParaRPr lang="en-US"/>
        </a:p>
      </dgm:t>
    </dgm:pt>
    <dgm:pt modelId="{C54B3C8F-8F87-4873-88ED-F1AB5EBDFE16}" type="sibTrans" cxnId="{6DD0F0B4-6ED9-46C3-9B73-853E8833DCC3}">
      <dgm:prSet/>
      <dgm:spPr/>
      <dgm:t>
        <a:bodyPr/>
        <a:lstStyle/>
        <a:p>
          <a:endParaRPr lang="en-US"/>
        </a:p>
      </dgm:t>
    </dgm:pt>
    <dgm:pt modelId="{121A0D37-8885-494B-B356-354E417DD5D9}" type="pres">
      <dgm:prSet presAssocID="{A4FBD870-9EEB-4B62-9FBB-F0BAD710A064}" presName="CompostProcess" presStyleCnt="0">
        <dgm:presLayoutVars>
          <dgm:dir/>
          <dgm:resizeHandles val="exact"/>
        </dgm:presLayoutVars>
      </dgm:prSet>
      <dgm:spPr/>
    </dgm:pt>
    <dgm:pt modelId="{409B6310-4EBF-41B0-9BBC-32C08A855579}" type="pres">
      <dgm:prSet presAssocID="{A4FBD870-9EEB-4B62-9FBB-F0BAD710A064}" presName="arrow" presStyleLbl="bgShp" presStyleIdx="0" presStyleCnt="1"/>
      <dgm:spPr/>
    </dgm:pt>
    <dgm:pt modelId="{62B72057-8299-4DA7-BDD5-CCCD32721EDB}" type="pres">
      <dgm:prSet presAssocID="{A4FBD870-9EEB-4B62-9FBB-F0BAD710A064}" presName="linearProcess" presStyleCnt="0"/>
      <dgm:spPr/>
    </dgm:pt>
    <dgm:pt modelId="{98AF1408-8B75-4E62-AC6F-C0BE2C8B6C7E}" type="pres">
      <dgm:prSet presAssocID="{40CADCF0-58F0-47D4-A015-F5EA5193DB1F}" presName="textNode" presStyleLbl="node1" presStyleIdx="0" presStyleCnt="2">
        <dgm:presLayoutVars>
          <dgm:bulletEnabled val="1"/>
        </dgm:presLayoutVars>
      </dgm:prSet>
      <dgm:spPr/>
    </dgm:pt>
    <dgm:pt modelId="{D069745F-134A-43A5-9BA8-1BD9451101DC}" type="pres">
      <dgm:prSet presAssocID="{E0B2D480-8313-4522-83F6-13B761C2BDA7}" presName="sibTrans" presStyleCnt="0"/>
      <dgm:spPr/>
    </dgm:pt>
    <dgm:pt modelId="{C4CDEA82-A5C7-451C-99C2-1BB38892DC8F}" type="pres">
      <dgm:prSet presAssocID="{47D712AE-9380-4EBE-A6F8-4299E4021FCF}" presName="textNode" presStyleLbl="node1" presStyleIdx="1" presStyleCnt="2">
        <dgm:presLayoutVars>
          <dgm:bulletEnabled val="1"/>
        </dgm:presLayoutVars>
      </dgm:prSet>
      <dgm:spPr/>
    </dgm:pt>
  </dgm:ptLst>
  <dgm:cxnLst>
    <dgm:cxn modelId="{05AA5E23-DDC0-4233-AE3C-67AD7CF6930B}" type="presOf" srcId="{A4FBD870-9EEB-4B62-9FBB-F0BAD710A064}" destId="{121A0D37-8885-494B-B356-354E417DD5D9}" srcOrd="0" destOrd="0" presId="urn:microsoft.com/office/officeart/2005/8/layout/hProcess9"/>
    <dgm:cxn modelId="{26AFD03C-52E8-40EC-A9E7-899435C2D181}" type="presOf" srcId="{47D712AE-9380-4EBE-A6F8-4299E4021FCF}" destId="{C4CDEA82-A5C7-451C-99C2-1BB38892DC8F}" srcOrd="0" destOrd="0" presId="urn:microsoft.com/office/officeart/2005/8/layout/hProcess9"/>
    <dgm:cxn modelId="{6DD0F0B4-6ED9-46C3-9B73-853E8833DCC3}" srcId="{A4FBD870-9EEB-4B62-9FBB-F0BAD710A064}" destId="{47D712AE-9380-4EBE-A6F8-4299E4021FCF}" srcOrd="1" destOrd="0" parTransId="{6F209D22-E6B5-4BC1-9C5C-E087EEED0EDC}" sibTransId="{C54B3C8F-8F87-4873-88ED-F1AB5EBDFE16}"/>
    <dgm:cxn modelId="{A09BF5B8-9C1D-4279-A56F-B15545C6E524}" srcId="{A4FBD870-9EEB-4B62-9FBB-F0BAD710A064}" destId="{40CADCF0-58F0-47D4-A015-F5EA5193DB1F}" srcOrd="0" destOrd="0" parTransId="{99796FE2-A925-4FF9-AAF3-49EFE49EF8DD}" sibTransId="{E0B2D480-8313-4522-83F6-13B761C2BDA7}"/>
    <dgm:cxn modelId="{AC2471DB-8EED-4C96-B6D0-338B2983152A}" type="presOf" srcId="{40CADCF0-58F0-47D4-A015-F5EA5193DB1F}" destId="{98AF1408-8B75-4E62-AC6F-C0BE2C8B6C7E}" srcOrd="0" destOrd="0" presId="urn:microsoft.com/office/officeart/2005/8/layout/hProcess9"/>
    <dgm:cxn modelId="{3FBEB8BB-89E3-45A0-8718-219C3B461D7C}" type="presParOf" srcId="{121A0D37-8885-494B-B356-354E417DD5D9}" destId="{409B6310-4EBF-41B0-9BBC-32C08A855579}" srcOrd="0" destOrd="0" presId="urn:microsoft.com/office/officeart/2005/8/layout/hProcess9"/>
    <dgm:cxn modelId="{5517C7DE-BE07-4C33-8CE3-FAFF11CF77FE}" type="presParOf" srcId="{121A0D37-8885-494B-B356-354E417DD5D9}" destId="{62B72057-8299-4DA7-BDD5-CCCD32721EDB}" srcOrd="1" destOrd="0" presId="urn:microsoft.com/office/officeart/2005/8/layout/hProcess9"/>
    <dgm:cxn modelId="{8560EED5-412F-4E9E-BCF3-1431293A238D}" type="presParOf" srcId="{62B72057-8299-4DA7-BDD5-CCCD32721EDB}" destId="{98AF1408-8B75-4E62-AC6F-C0BE2C8B6C7E}" srcOrd="0" destOrd="0" presId="urn:microsoft.com/office/officeart/2005/8/layout/hProcess9"/>
    <dgm:cxn modelId="{4D7E8056-14F0-499F-A512-1EAEA4F1ECA3}" type="presParOf" srcId="{62B72057-8299-4DA7-BDD5-CCCD32721EDB}" destId="{D069745F-134A-43A5-9BA8-1BD9451101DC}" srcOrd="1" destOrd="0" presId="urn:microsoft.com/office/officeart/2005/8/layout/hProcess9"/>
    <dgm:cxn modelId="{90CA9C83-0B56-4184-BCC2-5E320470A888}" type="presParOf" srcId="{62B72057-8299-4DA7-BDD5-CCCD32721EDB}" destId="{C4CDEA82-A5C7-451C-99C2-1BB38892DC8F}" srcOrd="2"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01354-8521-45CE-9D0E-B804F9D51FA9}">
      <dsp:nvSpPr>
        <dsp:cNvPr id="0" name=""/>
        <dsp:cNvSpPr/>
      </dsp:nvSpPr>
      <dsp:spPr>
        <a:xfrm>
          <a:off x="1659212" y="85888"/>
          <a:ext cx="1365334" cy="13653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1</a:t>
          </a:r>
        </a:p>
        <a:p>
          <a:pPr marL="0" lvl="0" indent="0" algn="ctr" defTabSz="622300">
            <a:lnSpc>
              <a:spcPct val="90000"/>
            </a:lnSpc>
            <a:spcBef>
              <a:spcPct val="0"/>
            </a:spcBef>
            <a:spcAft>
              <a:spcPct val="35000"/>
            </a:spcAft>
            <a:buNone/>
          </a:pPr>
          <a:r>
            <a:rPr lang="en-US" sz="1400" kern="1200" dirty="0"/>
            <a:t>Problem Framing</a:t>
          </a:r>
        </a:p>
      </dsp:txBody>
      <dsp:txXfrm>
        <a:off x="1859161" y="285837"/>
        <a:ext cx="965436" cy="965436"/>
      </dsp:txXfrm>
    </dsp:sp>
    <dsp:sp modelId="{3C24FC50-C5C6-462C-8E45-CBCB342FED21}">
      <dsp:nvSpPr>
        <dsp:cNvPr id="0" name=""/>
        <dsp:cNvSpPr/>
      </dsp:nvSpPr>
      <dsp:spPr>
        <a:xfrm rot="2160000">
          <a:off x="2981400" y="1134650"/>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991798" y="1194808"/>
        <a:ext cx="254078" cy="276480"/>
      </dsp:txXfrm>
    </dsp:sp>
    <dsp:sp modelId="{DE7813E2-3F1B-44AE-8A4D-E3A2F2554899}">
      <dsp:nvSpPr>
        <dsp:cNvPr id="0" name=""/>
        <dsp:cNvSpPr/>
      </dsp:nvSpPr>
      <dsp:spPr>
        <a:xfrm>
          <a:off x="3317843" y="1290954"/>
          <a:ext cx="1365334" cy="13653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2 Get/Prepare Data</a:t>
          </a:r>
        </a:p>
      </dsp:txBody>
      <dsp:txXfrm>
        <a:off x="3517792" y="1490903"/>
        <a:ext cx="965436" cy="965436"/>
      </dsp:txXfrm>
    </dsp:sp>
    <dsp:sp modelId="{DF1BCFFA-1A13-4ECE-ABE7-2B0C98FB72CA}">
      <dsp:nvSpPr>
        <dsp:cNvPr id="0" name=""/>
        <dsp:cNvSpPr/>
      </dsp:nvSpPr>
      <dsp:spPr>
        <a:xfrm rot="6480000">
          <a:off x="3505430" y="2708370"/>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3576699" y="2748750"/>
        <a:ext cx="254078" cy="276480"/>
      </dsp:txXfrm>
    </dsp:sp>
    <dsp:sp modelId="{AF00E959-5C43-48CD-A97C-060033D2AB03}">
      <dsp:nvSpPr>
        <dsp:cNvPr id="0" name=""/>
        <dsp:cNvSpPr/>
      </dsp:nvSpPr>
      <dsp:spPr>
        <a:xfrm>
          <a:off x="2684302" y="3240791"/>
          <a:ext cx="1365334" cy="13653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3</a:t>
          </a:r>
        </a:p>
        <a:p>
          <a:pPr marL="0" lvl="0" indent="0" algn="ctr" defTabSz="622300">
            <a:lnSpc>
              <a:spcPct val="90000"/>
            </a:lnSpc>
            <a:spcBef>
              <a:spcPct val="0"/>
            </a:spcBef>
            <a:spcAft>
              <a:spcPct val="35000"/>
            </a:spcAft>
            <a:buNone/>
          </a:pPr>
          <a:r>
            <a:rPr lang="en-US" sz="1400" kern="1200" dirty="0"/>
            <a:t>Develop Model</a:t>
          </a:r>
        </a:p>
      </dsp:txBody>
      <dsp:txXfrm>
        <a:off x="2884251" y="3440740"/>
        <a:ext cx="965436" cy="965436"/>
      </dsp:txXfrm>
    </dsp:sp>
    <dsp:sp modelId="{828ADA7E-B440-4137-898B-7B4B8BC5694E}">
      <dsp:nvSpPr>
        <dsp:cNvPr id="0" name=""/>
        <dsp:cNvSpPr/>
      </dsp:nvSpPr>
      <dsp:spPr>
        <a:xfrm rot="10800000">
          <a:off x="2170668" y="3693058"/>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279558" y="3785218"/>
        <a:ext cx="254078" cy="276480"/>
      </dsp:txXfrm>
    </dsp:sp>
    <dsp:sp modelId="{A337D18A-A4B8-4BE0-8517-DCC85697C88E}">
      <dsp:nvSpPr>
        <dsp:cNvPr id="0" name=""/>
        <dsp:cNvSpPr/>
      </dsp:nvSpPr>
      <dsp:spPr>
        <a:xfrm>
          <a:off x="634122" y="3240791"/>
          <a:ext cx="1365334" cy="13653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4</a:t>
          </a:r>
        </a:p>
        <a:p>
          <a:pPr marL="0" lvl="0" indent="0" algn="ctr" defTabSz="622300">
            <a:lnSpc>
              <a:spcPct val="90000"/>
            </a:lnSpc>
            <a:spcBef>
              <a:spcPct val="0"/>
            </a:spcBef>
            <a:spcAft>
              <a:spcPct val="35000"/>
            </a:spcAft>
            <a:buNone/>
          </a:pPr>
          <a:r>
            <a:rPr lang="en-US" sz="1400" kern="1200" dirty="0"/>
            <a:t>Deploy Model</a:t>
          </a:r>
        </a:p>
      </dsp:txBody>
      <dsp:txXfrm>
        <a:off x="834071" y="3440740"/>
        <a:ext cx="965436" cy="965436"/>
      </dsp:txXfrm>
    </dsp:sp>
    <dsp:sp modelId="{9A72A26C-5978-4FF1-9093-4D54A75560AF}">
      <dsp:nvSpPr>
        <dsp:cNvPr id="0" name=""/>
        <dsp:cNvSpPr/>
      </dsp:nvSpPr>
      <dsp:spPr>
        <a:xfrm rot="15120000">
          <a:off x="821709" y="2727910"/>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892978" y="2871850"/>
        <a:ext cx="254078" cy="276480"/>
      </dsp:txXfrm>
    </dsp:sp>
    <dsp:sp modelId="{38B5C9CA-1FA6-4B16-8DF0-3E2FA72359BD}">
      <dsp:nvSpPr>
        <dsp:cNvPr id="0" name=""/>
        <dsp:cNvSpPr/>
      </dsp:nvSpPr>
      <dsp:spPr>
        <a:xfrm>
          <a:off x="582" y="1290954"/>
          <a:ext cx="1365334" cy="13653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5</a:t>
          </a:r>
        </a:p>
        <a:p>
          <a:pPr marL="0" lvl="0" indent="0" algn="ctr" defTabSz="622300">
            <a:lnSpc>
              <a:spcPct val="90000"/>
            </a:lnSpc>
            <a:spcBef>
              <a:spcPct val="0"/>
            </a:spcBef>
            <a:spcAft>
              <a:spcPct val="35000"/>
            </a:spcAft>
            <a:buNone/>
          </a:pPr>
          <a:r>
            <a:rPr lang="en-US" sz="1400" kern="1200" dirty="0"/>
            <a:t>Evaluate / Track Performance</a:t>
          </a:r>
        </a:p>
      </dsp:txBody>
      <dsp:txXfrm>
        <a:off x="200531" y="1490903"/>
        <a:ext cx="965436" cy="965436"/>
      </dsp:txXfrm>
    </dsp:sp>
    <dsp:sp modelId="{66FC7FA2-FEBD-4CF1-9360-0B12A7BD5B9B}">
      <dsp:nvSpPr>
        <dsp:cNvPr id="0" name=""/>
        <dsp:cNvSpPr/>
      </dsp:nvSpPr>
      <dsp:spPr>
        <a:xfrm rot="19440000">
          <a:off x="1322769" y="1146726"/>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333167" y="1270888"/>
        <a:ext cx="254078" cy="276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ACFFD-3C32-45B5-A024-7D8CD673771C}">
      <dsp:nvSpPr>
        <dsp:cNvPr id="0" name=""/>
        <dsp:cNvSpPr/>
      </dsp:nvSpPr>
      <dsp:spPr>
        <a:xfrm>
          <a:off x="1874366" y="42680"/>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3.1</a:t>
          </a:r>
        </a:p>
        <a:p>
          <a:pPr marL="0" lvl="0" indent="0" algn="ctr" defTabSz="488950">
            <a:lnSpc>
              <a:spcPct val="90000"/>
            </a:lnSpc>
            <a:spcBef>
              <a:spcPct val="0"/>
            </a:spcBef>
            <a:spcAft>
              <a:spcPct val="35000"/>
            </a:spcAft>
            <a:buNone/>
          </a:pPr>
          <a:r>
            <a:rPr lang="en-US" sz="1100" kern="1200" dirty="0"/>
            <a:t>Analysis/ Metric definition</a:t>
          </a:r>
        </a:p>
      </dsp:txBody>
      <dsp:txXfrm>
        <a:off x="1874366" y="42680"/>
        <a:ext cx="731939" cy="731939"/>
      </dsp:txXfrm>
    </dsp:sp>
    <dsp:sp modelId="{56BE076D-F7E6-459C-898D-C48A8889B285}">
      <dsp:nvSpPr>
        <dsp:cNvPr id="0" name=""/>
        <dsp:cNvSpPr/>
      </dsp:nvSpPr>
      <dsp:spPr>
        <a:xfrm>
          <a:off x="153199" y="21579"/>
          <a:ext cx="2743471" cy="2743471"/>
        </a:xfrm>
        <a:prstGeom prst="circularArrow">
          <a:avLst>
            <a:gd name="adj1" fmla="val 5202"/>
            <a:gd name="adj2" fmla="val 336081"/>
            <a:gd name="adj3" fmla="val 21292558"/>
            <a:gd name="adj4" fmla="val 19766838"/>
            <a:gd name="adj5" fmla="val 60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00A775-0DDC-45B5-8038-6B9F15E13EF5}">
      <dsp:nvSpPr>
        <dsp:cNvPr id="0" name=""/>
        <dsp:cNvSpPr/>
      </dsp:nvSpPr>
      <dsp:spPr>
        <a:xfrm>
          <a:off x="2316509" y="1403454"/>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3.2</a:t>
          </a:r>
        </a:p>
        <a:p>
          <a:pPr marL="0" lvl="0" indent="0" algn="ctr" defTabSz="488950">
            <a:lnSpc>
              <a:spcPct val="90000"/>
            </a:lnSpc>
            <a:spcBef>
              <a:spcPct val="0"/>
            </a:spcBef>
            <a:spcAft>
              <a:spcPct val="35000"/>
            </a:spcAft>
            <a:buNone/>
          </a:pPr>
          <a:r>
            <a:rPr lang="en-US" sz="1100" kern="1200" dirty="0"/>
            <a:t>Feature Engineering</a:t>
          </a:r>
        </a:p>
      </dsp:txBody>
      <dsp:txXfrm>
        <a:off x="2316509" y="1403454"/>
        <a:ext cx="731939" cy="731939"/>
      </dsp:txXfrm>
    </dsp:sp>
    <dsp:sp modelId="{A29DCF89-BF88-4E11-A633-22CD9DCD9666}">
      <dsp:nvSpPr>
        <dsp:cNvPr id="0" name=""/>
        <dsp:cNvSpPr/>
      </dsp:nvSpPr>
      <dsp:spPr>
        <a:xfrm>
          <a:off x="153199" y="21579"/>
          <a:ext cx="2743471" cy="2743471"/>
        </a:xfrm>
        <a:prstGeom prst="circularArrow">
          <a:avLst>
            <a:gd name="adj1" fmla="val 5202"/>
            <a:gd name="adj2" fmla="val 336081"/>
            <a:gd name="adj3" fmla="val 4013989"/>
            <a:gd name="adj4" fmla="val 2254084"/>
            <a:gd name="adj5" fmla="val 6070"/>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9DC0BC-9253-4192-A897-B853274FF7AA}">
      <dsp:nvSpPr>
        <dsp:cNvPr id="0" name=""/>
        <dsp:cNvSpPr/>
      </dsp:nvSpPr>
      <dsp:spPr>
        <a:xfrm>
          <a:off x="1158965" y="2244459"/>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3.3</a:t>
          </a:r>
        </a:p>
        <a:p>
          <a:pPr marL="0" lvl="0" indent="0" algn="ctr" defTabSz="488950">
            <a:lnSpc>
              <a:spcPct val="90000"/>
            </a:lnSpc>
            <a:spcBef>
              <a:spcPct val="0"/>
            </a:spcBef>
            <a:spcAft>
              <a:spcPct val="35000"/>
            </a:spcAft>
            <a:buNone/>
          </a:pPr>
          <a:r>
            <a:rPr lang="en-US" sz="1100" kern="1200" dirty="0"/>
            <a:t>Model Training</a:t>
          </a:r>
        </a:p>
      </dsp:txBody>
      <dsp:txXfrm>
        <a:off x="1158965" y="2244459"/>
        <a:ext cx="731939" cy="731939"/>
      </dsp:txXfrm>
    </dsp:sp>
    <dsp:sp modelId="{D609ACAE-4C88-49E2-8C21-E50FAF8EEF10}">
      <dsp:nvSpPr>
        <dsp:cNvPr id="0" name=""/>
        <dsp:cNvSpPr/>
      </dsp:nvSpPr>
      <dsp:spPr>
        <a:xfrm>
          <a:off x="153199" y="21579"/>
          <a:ext cx="2743471" cy="2743471"/>
        </a:xfrm>
        <a:prstGeom prst="circularArrow">
          <a:avLst>
            <a:gd name="adj1" fmla="val 5202"/>
            <a:gd name="adj2" fmla="val 336081"/>
            <a:gd name="adj3" fmla="val 8209835"/>
            <a:gd name="adj4" fmla="val 6449930"/>
            <a:gd name="adj5" fmla="val 6070"/>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87F04E-1A5B-448B-8556-DA1C136E59DA}">
      <dsp:nvSpPr>
        <dsp:cNvPr id="0" name=""/>
        <dsp:cNvSpPr/>
      </dsp:nvSpPr>
      <dsp:spPr>
        <a:xfrm>
          <a:off x="1421" y="1403454"/>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3.4</a:t>
          </a:r>
        </a:p>
        <a:p>
          <a:pPr marL="0" lvl="0" indent="0" algn="ctr" defTabSz="488950">
            <a:lnSpc>
              <a:spcPct val="90000"/>
            </a:lnSpc>
            <a:spcBef>
              <a:spcPct val="0"/>
            </a:spcBef>
            <a:spcAft>
              <a:spcPct val="35000"/>
            </a:spcAft>
            <a:buNone/>
          </a:pPr>
          <a:r>
            <a:rPr lang="en-US" sz="1100" kern="1200" dirty="0"/>
            <a:t>Parameter Tuning</a:t>
          </a:r>
        </a:p>
      </dsp:txBody>
      <dsp:txXfrm>
        <a:off x="1421" y="1403454"/>
        <a:ext cx="731939" cy="731939"/>
      </dsp:txXfrm>
    </dsp:sp>
    <dsp:sp modelId="{43BC5222-2A2A-4DE1-B1E2-619CDB27BFD4}">
      <dsp:nvSpPr>
        <dsp:cNvPr id="0" name=""/>
        <dsp:cNvSpPr/>
      </dsp:nvSpPr>
      <dsp:spPr>
        <a:xfrm>
          <a:off x="153199" y="21579"/>
          <a:ext cx="2743471" cy="2743471"/>
        </a:xfrm>
        <a:prstGeom prst="circularArrow">
          <a:avLst>
            <a:gd name="adj1" fmla="val 5202"/>
            <a:gd name="adj2" fmla="val 336081"/>
            <a:gd name="adj3" fmla="val 12297080"/>
            <a:gd name="adj4" fmla="val 10771361"/>
            <a:gd name="adj5" fmla="val 6070"/>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9E113D-B3F5-43F8-A6E3-371B463FE7AB}">
      <dsp:nvSpPr>
        <dsp:cNvPr id="0" name=""/>
        <dsp:cNvSpPr/>
      </dsp:nvSpPr>
      <dsp:spPr>
        <a:xfrm>
          <a:off x="443564" y="42680"/>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3.5</a:t>
          </a:r>
        </a:p>
        <a:p>
          <a:pPr marL="0" lvl="0" indent="0" algn="ctr" defTabSz="488950">
            <a:lnSpc>
              <a:spcPct val="90000"/>
            </a:lnSpc>
            <a:spcBef>
              <a:spcPct val="0"/>
            </a:spcBef>
            <a:spcAft>
              <a:spcPct val="35000"/>
            </a:spcAft>
            <a:buNone/>
          </a:pPr>
          <a:r>
            <a:rPr lang="en-US" sz="1100" kern="1200" dirty="0"/>
            <a:t>Evaluation</a:t>
          </a:r>
        </a:p>
      </dsp:txBody>
      <dsp:txXfrm>
        <a:off x="443564" y="42680"/>
        <a:ext cx="731939" cy="731939"/>
      </dsp:txXfrm>
    </dsp:sp>
    <dsp:sp modelId="{ADB0B3F4-F058-41F4-89A8-79B7B0F5DE07}">
      <dsp:nvSpPr>
        <dsp:cNvPr id="0" name=""/>
        <dsp:cNvSpPr/>
      </dsp:nvSpPr>
      <dsp:spPr>
        <a:xfrm>
          <a:off x="153199" y="21579"/>
          <a:ext cx="2743471" cy="2743471"/>
        </a:xfrm>
        <a:prstGeom prst="circularArrow">
          <a:avLst>
            <a:gd name="adj1" fmla="val 5202"/>
            <a:gd name="adj2" fmla="val 336081"/>
            <a:gd name="adj3" fmla="val 16864980"/>
            <a:gd name="adj4" fmla="val 15198939"/>
            <a:gd name="adj5" fmla="val 6070"/>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92D15-A4B4-194D-B688-D5D53DC7F353}">
      <dsp:nvSpPr>
        <dsp:cNvPr id="0" name=""/>
        <dsp:cNvSpPr/>
      </dsp:nvSpPr>
      <dsp:spPr>
        <a:xfrm>
          <a:off x="3939" y="2849065"/>
          <a:ext cx="1461219" cy="7306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a:t>Age&lt;30</a:t>
          </a:r>
        </a:p>
      </dsp:txBody>
      <dsp:txXfrm>
        <a:off x="25338" y="2870464"/>
        <a:ext cx="1418421" cy="687811"/>
      </dsp:txXfrm>
    </dsp:sp>
    <dsp:sp modelId="{AE991158-39C2-FF44-A0C3-9FE4599FC66F}">
      <dsp:nvSpPr>
        <dsp:cNvPr id="0" name=""/>
        <dsp:cNvSpPr/>
      </dsp:nvSpPr>
      <dsp:spPr>
        <a:xfrm rot="17945813">
          <a:off x="1156434" y="2679015"/>
          <a:ext cx="1201938" cy="20456"/>
        </a:xfrm>
        <a:custGeom>
          <a:avLst/>
          <a:gdLst/>
          <a:ahLst/>
          <a:cxnLst/>
          <a:rect l="0" t="0" r="0" b="0"/>
          <a:pathLst>
            <a:path>
              <a:moveTo>
                <a:pt x="0" y="10228"/>
              </a:moveTo>
              <a:lnTo>
                <a:pt x="1201938" y="1022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7354" y="2659195"/>
        <a:ext cx="60096" cy="60096"/>
      </dsp:txXfrm>
    </dsp:sp>
    <dsp:sp modelId="{FCD7164E-8628-8C4E-9400-C216173A4B14}">
      <dsp:nvSpPr>
        <dsp:cNvPr id="0" name=""/>
        <dsp:cNvSpPr/>
      </dsp:nvSpPr>
      <dsp:spPr>
        <a:xfrm>
          <a:off x="2049647" y="1798813"/>
          <a:ext cx="1461219" cy="7306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it-IT" sz="1900" kern="1200" dirty="0"/>
            <a:t>Income &gt; $50K</a:t>
          </a:r>
        </a:p>
      </dsp:txBody>
      <dsp:txXfrm>
        <a:off x="2071046" y="1820212"/>
        <a:ext cx="1418421" cy="687811"/>
      </dsp:txXfrm>
    </dsp:sp>
    <dsp:sp modelId="{745BCA54-2A64-B54A-8EA9-5FB99EF39746}">
      <dsp:nvSpPr>
        <dsp:cNvPr id="0" name=""/>
        <dsp:cNvSpPr/>
      </dsp:nvSpPr>
      <dsp:spPr>
        <a:xfrm rot="19457599">
          <a:off x="3443211" y="1943839"/>
          <a:ext cx="719799" cy="20456"/>
        </a:xfrm>
        <a:custGeom>
          <a:avLst/>
          <a:gdLst/>
          <a:ahLst/>
          <a:cxnLst/>
          <a:rect l="0" t="0" r="0" b="0"/>
          <a:pathLst>
            <a:path>
              <a:moveTo>
                <a:pt x="0" y="10228"/>
              </a:moveTo>
              <a:lnTo>
                <a:pt x="719799" y="102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85116" y="1936072"/>
        <a:ext cx="35989" cy="35989"/>
      </dsp:txXfrm>
    </dsp:sp>
    <dsp:sp modelId="{BC6DB3B7-2D25-1A47-97BA-FE55E74B98CB}">
      <dsp:nvSpPr>
        <dsp:cNvPr id="0" name=""/>
        <dsp:cNvSpPr/>
      </dsp:nvSpPr>
      <dsp:spPr>
        <a:xfrm>
          <a:off x="4095354" y="1378712"/>
          <a:ext cx="1461219" cy="730609"/>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dirty="0"/>
            <a:t>Xbox-One Customer</a:t>
          </a:r>
        </a:p>
      </dsp:txBody>
      <dsp:txXfrm>
        <a:off x="4116753" y="1400111"/>
        <a:ext cx="1418421" cy="687811"/>
      </dsp:txXfrm>
    </dsp:sp>
    <dsp:sp modelId="{60B8E030-1D22-644F-BD71-1688AD962086}">
      <dsp:nvSpPr>
        <dsp:cNvPr id="0" name=""/>
        <dsp:cNvSpPr/>
      </dsp:nvSpPr>
      <dsp:spPr>
        <a:xfrm rot="2142401">
          <a:off x="3443211" y="2363940"/>
          <a:ext cx="719799" cy="20456"/>
        </a:xfrm>
        <a:custGeom>
          <a:avLst/>
          <a:gdLst/>
          <a:ahLst/>
          <a:cxnLst/>
          <a:rect l="0" t="0" r="0" b="0"/>
          <a:pathLst>
            <a:path>
              <a:moveTo>
                <a:pt x="0" y="10228"/>
              </a:moveTo>
              <a:lnTo>
                <a:pt x="719799" y="102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85116" y="2356173"/>
        <a:ext cx="35989" cy="35989"/>
      </dsp:txXfrm>
    </dsp:sp>
    <dsp:sp modelId="{2A3F5B09-C756-FC48-8853-CF9C5B9AA22F}">
      <dsp:nvSpPr>
        <dsp:cNvPr id="0" name=""/>
        <dsp:cNvSpPr/>
      </dsp:nvSpPr>
      <dsp:spPr>
        <a:xfrm>
          <a:off x="4095354" y="2218913"/>
          <a:ext cx="1461219" cy="730609"/>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dirty="0"/>
            <a:t>Not Xbox-One Customer</a:t>
          </a:r>
        </a:p>
      </dsp:txBody>
      <dsp:txXfrm>
        <a:off x="4116753" y="2240312"/>
        <a:ext cx="1418421" cy="687811"/>
      </dsp:txXfrm>
    </dsp:sp>
    <dsp:sp modelId="{4BBE8ABB-8F32-2041-9FEB-CD1756318723}">
      <dsp:nvSpPr>
        <dsp:cNvPr id="0" name=""/>
        <dsp:cNvSpPr/>
      </dsp:nvSpPr>
      <dsp:spPr>
        <a:xfrm rot="3654187">
          <a:off x="1156434" y="3729267"/>
          <a:ext cx="1201938" cy="20456"/>
        </a:xfrm>
        <a:custGeom>
          <a:avLst/>
          <a:gdLst/>
          <a:ahLst/>
          <a:cxnLst/>
          <a:rect l="0" t="0" r="0" b="0"/>
          <a:pathLst>
            <a:path>
              <a:moveTo>
                <a:pt x="0" y="10228"/>
              </a:moveTo>
              <a:lnTo>
                <a:pt x="1201938" y="1022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7354" y="3709447"/>
        <a:ext cx="60096" cy="60096"/>
      </dsp:txXfrm>
    </dsp:sp>
    <dsp:sp modelId="{6A210C99-91A1-854A-B871-AA394218DAAB}">
      <dsp:nvSpPr>
        <dsp:cNvPr id="0" name=""/>
        <dsp:cNvSpPr/>
      </dsp:nvSpPr>
      <dsp:spPr>
        <a:xfrm>
          <a:off x="2049647" y="3899316"/>
          <a:ext cx="1461219" cy="7306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dirty="0"/>
            <a:t>Days Played &gt; 728</a:t>
          </a:r>
        </a:p>
      </dsp:txBody>
      <dsp:txXfrm>
        <a:off x="2071046" y="3920715"/>
        <a:ext cx="1418421" cy="687811"/>
      </dsp:txXfrm>
    </dsp:sp>
    <dsp:sp modelId="{47E9A899-E17F-CD4A-8B3A-44C218E81C93}">
      <dsp:nvSpPr>
        <dsp:cNvPr id="0" name=""/>
        <dsp:cNvSpPr/>
      </dsp:nvSpPr>
      <dsp:spPr>
        <a:xfrm rot="19457599">
          <a:off x="3443211" y="4044343"/>
          <a:ext cx="719799" cy="20456"/>
        </a:xfrm>
        <a:custGeom>
          <a:avLst/>
          <a:gdLst/>
          <a:ahLst/>
          <a:cxnLst/>
          <a:rect l="0" t="0" r="0" b="0"/>
          <a:pathLst>
            <a:path>
              <a:moveTo>
                <a:pt x="0" y="10228"/>
              </a:moveTo>
              <a:lnTo>
                <a:pt x="719799" y="102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85116" y="4036576"/>
        <a:ext cx="35989" cy="35989"/>
      </dsp:txXfrm>
    </dsp:sp>
    <dsp:sp modelId="{017EC61D-FD9E-6045-BE13-7246745D8569}">
      <dsp:nvSpPr>
        <dsp:cNvPr id="0" name=""/>
        <dsp:cNvSpPr/>
      </dsp:nvSpPr>
      <dsp:spPr>
        <a:xfrm>
          <a:off x="4095354" y="3479216"/>
          <a:ext cx="1461219" cy="7306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it-IT" sz="1900" kern="1200"/>
            <a:t>Income &gt; $50K</a:t>
          </a:r>
        </a:p>
      </dsp:txBody>
      <dsp:txXfrm>
        <a:off x="4116753" y="3500615"/>
        <a:ext cx="1418421" cy="687811"/>
      </dsp:txXfrm>
    </dsp:sp>
    <dsp:sp modelId="{4738D33E-86E4-5D4A-A474-A251F5851C82}">
      <dsp:nvSpPr>
        <dsp:cNvPr id="0" name=""/>
        <dsp:cNvSpPr/>
      </dsp:nvSpPr>
      <dsp:spPr>
        <a:xfrm rot="19457599">
          <a:off x="5488919" y="3624242"/>
          <a:ext cx="719799" cy="20456"/>
        </a:xfrm>
        <a:custGeom>
          <a:avLst/>
          <a:gdLst/>
          <a:ahLst/>
          <a:cxnLst/>
          <a:rect l="0" t="0" r="0" b="0"/>
          <a:pathLst>
            <a:path>
              <a:moveTo>
                <a:pt x="0" y="10228"/>
              </a:moveTo>
              <a:lnTo>
                <a:pt x="719799" y="102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830823" y="3616475"/>
        <a:ext cx="35989" cy="35989"/>
      </dsp:txXfrm>
    </dsp:sp>
    <dsp:sp modelId="{AADB180D-5EFE-5143-9AFF-0653804F2C75}">
      <dsp:nvSpPr>
        <dsp:cNvPr id="0" name=""/>
        <dsp:cNvSpPr/>
      </dsp:nvSpPr>
      <dsp:spPr>
        <a:xfrm>
          <a:off x="6141062" y="3059115"/>
          <a:ext cx="1461219" cy="730609"/>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dirty="0"/>
            <a:t>Xbox-One Customer</a:t>
          </a:r>
        </a:p>
      </dsp:txBody>
      <dsp:txXfrm>
        <a:off x="6162461" y="3080514"/>
        <a:ext cx="1418421" cy="687811"/>
      </dsp:txXfrm>
    </dsp:sp>
    <dsp:sp modelId="{ECA63B49-C659-EA4B-9BB4-88869306496D}">
      <dsp:nvSpPr>
        <dsp:cNvPr id="0" name=""/>
        <dsp:cNvSpPr/>
      </dsp:nvSpPr>
      <dsp:spPr>
        <a:xfrm rot="2142401">
          <a:off x="5488919" y="4044343"/>
          <a:ext cx="719799" cy="20456"/>
        </a:xfrm>
        <a:custGeom>
          <a:avLst/>
          <a:gdLst/>
          <a:ahLst/>
          <a:cxnLst/>
          <a:rect l="0" t="0" r="0" b="0"/>
          <a:pathLst>
            <a:path>
              <a:moveTo>
                <a:pt x="0" y="10228"/>
              </a:moveTo>
              <a:lnTo>
                <a:pt x="719799" y="102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830823" y="4036576"/>
        <a:ext cx="35989" cy="35989"/>
      </dsp:txXfrm>
    </dsp:sp>
    <dsp:sp modelId="{ECE8EDEB-0E8F-9447-A917-BCB82E5CE99C}">
      <dsp:nvSpPr>
        <dsp:cNvPr id="0" name=""/>
        <dsp:cNvSpPr/>
      </dsp:nvSpPr>
      <dsp:spPr>
        <a:xfrm>
          <a:off x="6141062" y="3899316"/>
          <a:ext cx="1461219" cy="730609"/>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dirty="0"/>
            <a:t>Not Xbox-One Customer</a:t>
          </a:r>
        </a:p>
      </dsp:txBody>
      <dsp:txXfrm>
        <a:off x="6162461" y="3920715"/>
        <a:ext cx="1418421" cy="687811"/>
      </dsp:txXfrm>
    </dsp:sp>
    <dsp:sp modelId="{AE7D03BB-C095-A74E-975B-ED03CC63FF01}">
      <dsp:nvSpPr>
        <dsp:cNvPr id="0" name=""/>
        <dsp:cNvSpPr/>
      </dsp:nvSpPr>
      <dsp:spPr>
        <a:xfrm rot="2142401">
          <a:off x="3443211" y="4464443"/>
          <a:ext cx="719799" cy="20456"/>
        </a:xfrm>
        <a:custGeom>
          <a:avLst/>
          <a:gdLst/>
          <a:ahLst/>
          <a:cxnLst/>
          <a:rect l="0" t="0" r="0" b="0"/>
          <a:pathLst>
            <a:path>
              <a:moveTo>
                <a:pt x="0" y="10228"/>
              </a:moveTo>
              <a:lnTo>
                <a:pt x="719799" y="102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85116" y="4456677"/>
        <a:ext cx="35989" cy="35989"/>
      </dsp:txXfrm>
    </dsp:sp>
    <dsp:sp modelId="{F4411436-2E4A-974D-9E8C-1709454CC09D}">
      <dsp:nvSpPr>
        <dsp:cNvPr id="0" name=""/>
        <dsp:cNvSpPr/>
      </dsp:nvSpPr>
      <dsp:spPr>
        <a:xfrm>
          <a:off x="4095354" y="4319417"/>
          <a:ext cx="1461219" cy="730609"/>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dirty="0"/>
            <a:t>Xbox-One Customer</a:t>
          </a:r>
        </a:p>
      </dsp:txBody>
      <dsp:txXfrm>
        <a:off x="4116753" y="4340816"/>
        <a:ext cx="1418421" cy="6878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748CC-F796-4349-817E-F653C3244398}">
      <dsp:nvSpPr>
        <dsp:cNvPr id="0" name=""/>
        <dsp:cNvSpPr/>
      </dsp:nvSpPr>
      <dsp:spPr>
        <a:xfrm>
          <a:off x="0" y="606041"/>
          <a:ext cx="2026565" cy="11304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1805A0-51B7-42EB-A8D1-319D4A68D554}">
      <dsp:nvSpPr>
        <dsp:cNvPr id="0" name=""/>
        <dsp:cNvSpPr/>
      </dsp:nvSpPr>
      <dsp:spPr>
        <a:xfrm>
          <a:off x="0" y="720600"/>
          <a:ext cx="1393206" cy="86967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Publish Web Service</a:t>
          </a:r>
        </a:p>
      </dsp:txBody>
      <dsp:txXfrm>
        <a:off x="42454" y="763054"/>
        <a:ext cx="1308298" cy="7847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B6310-4EBF-41B0-9BBC-32C08A855579}">
      <dsp:nvSpPr>
        <dsp:cNvPr id="0" name=""/>
        <dsp:cNvSpPr/>
      </dsp:nvSpPr>
      <dsp:spPr>
        <a:xfrm>
          <a:off x="195318" y="0"/>
          <a:ext cx="2213609" cy="124406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AF1408-8B75-4E62-AC6F-C0BE2C8B6C7E}">
      <dsp:nvSpPr>
        <dsp:cNvPr id="0" name=""/>
        <dsp:cNvSpPr/>
      </dsp:nvSpPr>
      <dsp:spPr>
        <a:xfrm>
          <a:off x="318187" y="373218"/>
          <a:ext cx="952177" cy="49762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Get  Azure Subscription</a:t>
          </a:r>
        </a:p>
      </dsp:txBody>
      <dsp:txXfrm>
        <a:off x="342479" y="397510"/>
        <a:ext cx="903593" cy="449040"/>
      </dsp:txXfrm>
    </dsp:sp>
    <dsp:sp modelId="{C4CDEA82-A5C7-451C-99C2-1BB38892DC8F}">
      <dsp:nvSpPr>
        <dsp:cNvPr id="0" name=""/>
        <dsp:cNvSpPr/>
      </dsp:nvSpPr>
      <dsp:spPr>
        <a:xfrm>
          <a:off x="1333881" y="373218"/>
          <a:ext cx="952177" cy="49762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t>Create Workspace</a:t>
          </a:r>
        </a:p>
      </dsp:txBody>
      <dsp:txXfrm>
        <a:off x="1358173" y="397510"/>
        <a:ext cx="903593" cy="44904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image" Target="../media/image62.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image" Target="../media/image63.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image" Target="../media/image63.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image" Target="../media/image62.emf"/><Relationship Id="rId4" Type="http://schemas.openxmlformats.org/officeDocument/2006/relationships/image" Target="../media/image65.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image" Target="../media/image66.emf"/><Relationship Id="rId4" Type="http://schemas.openxmlformats.org/officeDocument/2006/relationships/image" Target="../media/image6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3/25/2017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3/25/2017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r>
              <a:rPr lang="en-US" dirty="0"/>
              <a:t>https://www.bostoncodecamp.com/CC27</a:t>
            </a:r>
          </a:p>
          <a:p>
            <a:endParaRPr lang="en-US" dirty="0"/>
          </a:p>
        </p:txBody>
      </p:sp>
    </p:spTree>
    <p:extLst>
      <p:ext uri="{BB962C8B-B14F-4D97-AF65-F5344CB8AC3E}">
        <p14:creationId xmlns:p14="http://schemas.microsoft.com/office/powerpoint/2010/main" val="18061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14</a:t>
            </a:fld>
            <a:endParaRPr lang="en-US"/>
          </a:p>
        </p:txBody>
      </p:sp>
    </p:spTree>
    <p:extLst>
      <p:ext uri="{BB962C8B-B14F-4D97-AF65-F5344CB8AC3E}">
        <p14:creationId xmlns:p14="http://schemas.microsoft.com/office/powerpoint/2010/main" val="3979347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8475" y="912813"/>
            <a:ext cx="8097838" cy="4556125"/>
          </a:xfrm>
        </p:spPr>
      </p:sp>
      <p:sp>
        <p:nvSpPr>
          <p:cNvPr id="3" name="Notes Placeholder 2"/>
          <p:cNvSpPr>
            <a:spLocks noGrp="1"/>
          </p:cNvSpPr>
          <p:nvPr>
            <p:ph type="body" idx="1"/>
          </p:nvPr>
        </p:nvSpPr>
        <p:spPr/>
        <p:txBody>
          <a:bodyPr>
            <a:normAutofit fontScale="85000" lnSpcReduction="20000"/>
          </a:bodyPr>
          <a:lstStyle/>
          <a:p>
            <a:r>
              <a:rPr lang="en-US" dirty="0"/>
              <a:t>Confidential…</a:t>
            </a:r>
          </a:p>
          <a:p>
            <a:r>
              <a:rPr lang="en-US" sz="1200" kern="1200" dirty="0">
                <a:solidFill>
                  <a:schemeClr val="tx1"/>
                </a:solidFill>
                <a:effectLst/>
                <a:latin typeface="+mn-lt"/>
                <a:ea typeface="+mn-ea"/>
                <a:cs typeface="+mn-cs"/>
              </a:rPr>
              <a:t>+ notes From the book: </a:t>
            </a:r>
            <a:r>
              <a:rPr lang="en-US" sz="1200" kern="1200" dirty="0" err="1">
                <a:solidFill>
                  <a:schemeClr val="tx1"/>
                </a:solidFill>
                <a:effectLst/>
                <a:latin typeface="+mn-lt"/>
                <a:ea typeface="+mn-ea"/>
                <a:cs typeface="+mn-cs"/>
              </a:rPr>
              <a:t>AzureMachineLearning</a:t>
            </a:r>
            <a:r>
              <a:rPr lang="en-US" sz="1200" kern="1200" baseline="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AzureFundamentals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examples of predictive analytics can be found literally everywhere today in our society: </a:t>
            </a:r>
          </a:p>
          <a:p>
            <a:pPr lvl="0" fontAlgn="base"/>
            <a:r>
              <a:rPr lang="en-US" sz="1200" u="none" strike="noStrike" kern="1200" dirty="0">
                <a:solidFill>
                  <a:schemeClr val="tx1"/>
                </a:solidFill>
                <a:effectLst/>
                <a:latin typeface="+mn-lt"/>
                <a:ea typeface="+mn-ea"/>
                <a:cs typeface="+mn-cs"/>
              </a:rPr>
              <a:t>Spam/junk email filters These are based on the content, headers, origins, and even user behaviors (for example, always delete emails from this sender). </a:t>
            </a:r>
          </a:p>
          <a:p>
            <a:pPr lvl="0" fontAlgn="base"/>
            <a:r>
              <a:rPr lang="en-US" sz="1200" u="none" strike="noStrike" kern="1200" dirty="0">
                <a:solidFill>
                  <a:schemeClr val="tx1"/>
                </a:solidFill>
                <a:effectLst/>
                <a:latin typeface="+mn-lt"/>
                <a:ea typeface="+mn-ea"/>
                <a:cs typeface="+mn-cs"/>
              </a:rPr>
              <a:t>Mortgage applications Typically, your mortgage loan and credit worthiness is determined by advanced predictive analytic algorithm engines. </a:t>
            </a:r>
          </a:p>
          <a:p>
            <a:pPr lvl="0" fontAlgn="base"/>
            <a:r>
              <a:rPr lang="en-US" sz="1200" u="none" strike="noStrike" kern="1200" dirty="0">
                <a:solidFill>
                  <a:schemeClr val="tx1"/>
                </a:solidFill>
                <a:effectLst/>
                <a:latin typeface="+mn-lt"/>
                <a:ea typeface="+mn-ea"/>
                <a:cs typeface="+mn-cs"/>
              </a:rPr>
              <a:t>Various forms of pattern recognition These include optical character recognition (OCR) for routing your daily postal mail, speech recognition on your smart phone, and even facial recognition for advanced security systems. </a:t>
            </a:r>
          </a:p>
          <a:p>
            <a:pPr lvl="0" fontAlgn="base"/>
            <a:r>
              <a:rPr lang="en-US" sz="1200" u="none" strike="noStrike" kern="1200" dirty="0">
                <a:solidFill>
                  <a:schemeClr val="tx1"/>
                </a:solidFill>
                <a:effectLst/>
                <a:latin typeface="+mn-lt"/>
                <a:ea typeface="+mn-ea"/>
                <a:cs typeface="+mn-cs"/>
              </a:rPr>
              <a:t>Life insurance Examples include calculating mortality rates, life expectancy, premiums, and payouts. </a:t>
            </a:r>
          </a:p>
          <a:p>
            <a:pPr lvl="0" fontAlgn="base"/>
            <a:r>
              <a:rPr lang="en-US" sz="1200" u="none" strike="noStrike" kern="1200" dirty="0">
                <a:solidFill>
                  <a:schemeClr val="tx1"/>
                </a:solidFill>
                <a:effectLst/>
                <a:latin typeface="+mn-lt"/>
                <a:ea typeface="+mn-ea"/>
                <a:cs typeface="+mn-cs"/>
              </a:rPr>
              <a:t>Medical insurance Insurers attempt to determine future medical expenses based on historical medical claims and similar patient backgrounds. </a:t>
            </a:r>
          </a:p>
          <a:p>
            <a:pPr lvl="0" fontAlgn="base"/>
            <a:r>
              <a:rPr lang="en-US" sz="1200" u="none" strike="noStrike" kern="1200" dirty="0">
                <a:solidFill>
                  <a:schemeClr val="tx1"/>
                </a:solidFill>
                <a:effectLst/>
                <a:latin typeface="+mn-lt"/>
                <a:ea typeface="+mn-ea"/>
                <a:cs typeface="+mn-cs"/>
              </a:rPr>
              <a:t>Liability/property insurance Companies can analyze coverage risks for automobile and home owners based on demographics. </a:t>
            </a:r>
          </a:p>
          <a:p>
            <a:pPr lvl="0" fontAlgn="base"/>
            <a:r>
              <a:rPr lang="en-US" sz="1200" u="none" strike="noStrike" kern="1200" dirty="0">
                <a:solidFill>
                  <a:schemeClr val="tx1"/>
                </a:solidFill>
                <a:effectLst/>
                <a:latin typeface="+mn-lt"/>
                <a:ea typeface="+mn-ea"/>
                <a:cs typeface="+mn-cs"/>
              </a:rPr>
              <a:t>Credit card fraud detection This process is based on usage and activity patterns. In the past year, the number of credit card transactions has topped 1 billion. The popularity of contactless payments via near-field communications (NFC) has also increased dramatically over the past year due to smart phone integration.  </a:t>
            </a:r>
          </a:p>
          <a:p>
            <a:pPr lvl="0" fontAlgn="base"/>
            <a:r>
              <a:rPr lang="en-US" sz="1200" u="none" strike="noStrike" kern="1200" dirty="0">
                <a:solidFill>
                  <a:schemeClr val="tx1"/>
                </a:solidFill>
                <a:effectLst/>
                <a:latin typeface="+mn-lt"/>
                <a:ea typeface="+mn-ea"/>
                <a:cs typeface="+mn-cs"/>
              </a:rPr>
              <a:t>Airline flights Airlines calculate fees, schedules, and revenues based on prior air travel patterns and flight data.  </a:t>
            </a:r>
          </a:p>
          <a:p>
            <a:pPr lvl="0" fontAlgn="base"/>
            <a:r>
              <a:rPr lang="en-US" sz="1200" u="none" strike="noStrike" kern="1200" dirty="0">
                <a:solidFill>
                  <a:schemeClr val="tx1"/>
                </a:solidFill>
                <a:effectLst/>
                <a:latin typeface="+mn-lt"/>
                <a:ea typeface="+mn-ea"/>
                <a:cs typeface="+mn-cs"/>
              </a:rPr>
              <a:t>Web search page results Predictive analytics help determine which ads, recommendations, and display sequences to render on the page. </a:t>
            </a:r>
          </a:p>
          <a:p>
            <a:pPr lvl="0" fontAlgn="base"/>
            <a:r>
              <a:rPr lang="en-US" sz="1200" u="none" strike="noStrike" kern="1200" dirty="0">
                <a:solidFill>
                  <a:schemeClr val="tx1"/>
                </a:solidFill>
                <a:effectLst/>
                <a:latin typeface="+mn-lt"/>
                <a:ea typeface="+mn-ea"/>
                <a:cs typeface="+mn-cs"/>
              </a:rPr>
              <a:t>Predictive maintenance This is used with almost everything we can monitor: planes, trains, elevators, cars, and yes, even data centers. </a:t>
            </a:r>
          </a:p>
          <a:p>
            <a:pPr lvl="0" fontAlgn="base"/>
            <a:r>
              <a:rPr lang="en-US" sz="1200" u="none" strike="noStrike" kern="1200" dirty="0">
                <a:solidFill>
                  <a:schemeClr val="tx1"/>
                </a:solidFill>
                <a:effectLst/>
                <a:latin typeface="+mn-lt"/>
                <a:ea typeface="+mn-ea"/>
                <a:cs typeface="+mn-cs"/>
              </a:rPr>
              <a:t>Health care Predictive analytics are in widespread use to help determine patient outcomes and future care based on historical data and pattern matching across similar patient data sets. </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957395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https://blogs.technet.microsoft.com/machinelearning/2016/03/28/how-to-do-data-science/</a:t>
            </a:r>
          </a:p>
        </p:txBody>
      </p:sp>
      <p:sp>
        <p:nvSpPr>
          <p:cNvPr id="4" name="Slide Number Placeholder 3"/>
          <p:cNvSpPr>
            <a:spLocks noGrp="1"/>
          </p:cNvSpPr>
          <p:nvPr>
            <p:ph type="sldNum" sz="quarter" idx="10"/>
          </p:nvPr>
        </p:nvSpPr>
        <p:spPr/>
        <p:txBody>
          <a:bodyPr/>
          <a:lstStyle/>
          <a:p>
            <a:fld id="{4CFD207A-07DF-40AD-A916-9872E089CE7A}" type="slidenum">
              <a:rPr lang="en-US" smtClean="0"/>
              <a:t>17</a:t>
            </a:fld>
            <a:endParaRPr lang="en-US"/>
          </a:p>
        </p:txBody>
      </p:sp>
    </p:spTree>
    <p:extLst>
      <p:ext uri="{BB962C8B-B14F-4D97-AF65-F5344CB8AC3E}">
        <p14:creationId xmlns:p14="http://schemas.microsoft.com/office/powerpoint/2010/main" val="3526196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18</a:t>
            </a:fld>
            <a:endParaRPr lang="en-US"/>
          </a:p>
        </p:txBody>
      </p:sp>
    </p:spTree>
    <p:extLst>
      <p:ext uri="{BB962C8B-B14F-4D97-AF65-F5344CB8AC3E}">
        <p14:creationId xmlns:p14="http://schemas.microsoft.com/office/powerpoint/2010/main" val="2994315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Term “Big Data” coined by astronomers Cox and Ellsworth in 1997</a:t>
            </a:r>
          </a:p>
          <a:p>
            <a:endParaRPr lang="en-GB" dirty="0"/>
          </a:p>
          <a:p>
            <a:r>
              <a:rPr lang="en-GB" dirty="0"/>
              <a:t>Let’s start</a:t>
            </a:r>
            <a:r>
              <a:rPr lang="en-GB" baseline="0" dirty="0"/>
              <a:t> with historical notes. *Read* So it’s actually kind of an old term that got a bit hyped up a few years ago after the CCC whitepapers on Big Data came out. I’m showing you the CCC big data pipeline from the whitepaper in 2012. It’s nice, it’s an effort to formalize the scientific process that goes into discovering knowledge from data. It’s not just data mining, there’s a lot more to it. In fact, data mining is the 4</a:t>
            </a:r>
            <a:r>
              <a:rPr lang="en-GB" baseline="30000" dirty="0"/>
              <a:t>th</a:t>
            </a:r>
            <a:r>
              <a:rPr lang="en-GB" baseline="0" dirty="0"/>
              <a:t> step out of 5. </a:t>
            </a:r>
            <a:r>
              <a:rPr lang="en-GB" dirty="0"/>
              <a:t>Major steps in analysis of big data are</a:t>
            </a:r>
            <a:r>
              <a:rPr lang="en-GB" baseline="0" dirty="0"/>
              <a:t> shown in the flow at the top. Below it are big data needs that make these tasks challenging. Let me go through the 5 steps. </a:t>
            </a:r>
          </a:p>
          <a:p>
            <a:r>
              <a:rPr lang="en-GB" baseline="0" dirty="0"/>
              <a:t>First you have to go through a process of actually obtaining the data. Perhaps that involves recording how users behave on different websites, so you have to write a script to collect the data properly. </a:t>
            </a:r>
          </a:p>
          <a:p>
            <a:r>
              <a:rPr lang="en-GB" baseline="0" dirty="0"/>
              <a:t>The second step is extraction/cleaning/annotation, where you try to reduce the noise a bit and get rid of the data you don’t directly need. Or if you’re working with free text that’s easy to annotate, you might be able to turn it into a structured table. Basically at this step, you’re turning the data from what is potentially a pile of rubbish into something you might actually be able to work with. </a:t>
            </a:r>
          </a:p>
          <a:p>
            <a:r>
              <a:rPr lang="en-GB" baseline="0" dirty="0"/>
              <a:t>At the third step you are going to set up the data in a way that is directly conducive to data mining. All the text documents are linke properly to the other structured tables, and you have one central database where the information is stored neatly. </a:t>
            </a:r>
          </a:p>
          <a:p>
            <a:r>
              <a:rPr lang="en-GB" baseline="0" dirty="0"/>
              <a:t>:</a:t>
            </a:r>
          </a:p>
          <a:p>
            <a:r>
              <a:rPr lang="en-GB" baseline="0" dirty="0"/>
              <a:t>Ok so that’s the big data pipeline. Now I’m going to show you another, separate big data pipeline, constructed by a separate group of people, at another time. So this is a second group of people trying to formalize the discovery of knowledge from data. Ready?</a:t>
            </a:r>
          </a:p>
          <a:p>
            <a:endParaRPr lang="en-GB" baseline="0" dirty="0"/>
          </a:p>
          <a:p>
            <a:r>
              <a:rPr lang="en-GB" baseline="0" dirty="0"/>
              <a:t>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20</a:t>
            </a:fld>
            <a:endParaRPr lang="en-US"/>
          </a:p>
        </p:txBody>
      </p:sp>
    </p:spTree>
    <p:extLst>
      <p:ext uri="{BB962C8B-B14F-4D97-AF65-F5344CB8AC3E}">
        <p14:creationId xmlns:p14="http://schemas.microsoft.com/office/powerpoint/2010/main" val="1957515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Selection, preprocessing,</a:t>
            </a:r>
            <a:r>
              <a:rPr lang="en-US" baseline="0" dirty="0"/>
              <a:t> transformation.</a:t>
            </a:r>
          </a:p>
          <a:p>
            <a:r>
              <a:rPr lang="en-US" baseline="0" dirty="0"/>
              <a:t>Does it look familiar? It should, because it’s the same as on the previous slide! Same exact steps. So you’re probably not surprised, so what, two groups came up with the same diagram. But look. This diagram is from 1996.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Way before the CCC had “big data” as a twinkling in their eyes. And the CCC people did not cite the original KDD paper – they didn’t know about each other. Perhaps there is something </a:t>
            </a:r>
            <a:r>
              <a:rPr lang="en-US" baseline="0" dirty="0" err="1"/>
              <a:t>fundmental</a:t>
            </a:r>
            <a:r>
              <a:rPr lang="en-US" baseline="0" dirty="0"/>
              <a:t> here about this process. Maybe it’s like an important number, like pi or the golden ratio or something. This sort of universal process that people separately discover. Anyway, so this is the </a:t>
            </a:r>
            <a:r>
              <a:rPr lang="en-US" baseline="0" dirty="0" err="1"/>
              <a:t>kdd</a:t>
            </a:r>
            <a:r>
              <a:rPr lang="en-US" baseline="0" dirty="0"/>
              <a:t> process. </a:t>
            </a:r>
            <a:endParaRPr lang="en-US" dirty="0"/>
          </a:p>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21</a:t>
            </a:fld>
            <a:endParaRPr lang="en-US"/>
          </a:p>
        </p:txBody>
      </p:sp>
    </p:spTree>
    <p:extLst>
      <p:ext uri="{BB962C8B-B14F-4D97-AF65-F5344CB8AC3E}">
        <p14:creationId xmlns:p14="http://schemas.microsoft.com/office/powerpoint/2010/main" val="3234953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KDD wasn’t the only game</a:t>
            </a:r>
            <a:r>
              <a:rPr lang="en-US" baseline="0"/>
              <a:t> in town before the CCC whitepapers. This is CRISP-DM – Cross.... These guys were really serious about formalizing the process. They wrote a 77 page manual on how to do this stuff. I actually like CRISP-DMs process the best, because it includes business understanding and data understanding. I also love all the backwards arrows showing how many iterations you do within this process on a regular basis. Anyway, this is the process I tend to think of.</a:t>
            </a:r>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pPr/>
              <a:t>22</a:t>
            </a:fld>
            <a:endParaRPr lang="en-US"/>
          </a:p>
        </p:txBody>
      </p:sp>
    </p:spTree>
    <p:extLst>
      <p:ext uri="{BB962C8B-B14F-4D97-AF65-F5344CB8AC3E}">
        <p14:creationId xmlns:p14="http://schemas.microsoft.com/office/powerpoint/2010/main" val="896159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these</a:t>
            </a:r>
            <a:r>
              <a:rPr lang="en-US" baseline="0"/>
              <a:t> are essentially taken from CRISP-DM.</a:t>
            </a:r>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pPr/>
              <a:t>23</a:t>
            </a:fld>
            <a:endParaRPr lang="en-US"/>
          </a:p>
        </p:txBody>
      </p:sp>
    </p:spTree>
    <p:extLst>
      <p:ext uri="{BB962C8B-B14F-4D97-AF65-F5344CB8AC3E}">
        <p14:creationId xmlns:p14="http://schemas.microsoft.com/office/powerpoint/2010/main" val="3044321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Thes</a:t>
            </a:r>
            <a:r>
              <a:rPr lang="en-US" baseline="0" dirty="0"/>
              <a:t>e goals are concrete – we can form concrete assessments of how well we did with these tasks.</a:t>
            </a:r>
          </a:p>
          <a:p>
            <a:endParaRPr lang="en-US" baseline="0" dirty="0"/>
          </a:p>
          <a:p>
            <a:r>
              <a:rPr lang="en-US" sz="2800" dirty="0"/>
              <a:t>For manhole events the general goal was to “predict manhole fires and explosions before they occur.” We made it more precise:</a:t>
            </a:r>
          </a:p>
          <a:p>
            <a:pPr lvl="1"/>
            <a:r>
              <a:rPr lang="en-US" dirty="0"/>
              <a:t>Goal 1: Assess predictive accuracy for predicting manhole events in the year before they happen.</a:t>
            </a:r>
          </a:p>
          <a:p>
            <a:pPr lvl="1"/>
            <a:r>
              <a:rPr lang="en-US" dirty="0"/>
              <a:t>Goal 2: Create a cost-benefit analysis for inspection policies that takes into account the cost of inspections and manhole fires. Determine how often manholes need to be inspected.</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24</a:t>
            </a:fld>
            <a:endParaRPr lang="en-US"/>
          </a:p>
        </p:txBody>
      </p:sp>
    </p:spTree>
    <p:extLst>
      <p:ext uri="{BB962C8B-B14F-4D97-AF65-F5344CB8AC3E}">
        <p14:creationId xmlns:p14="http://schemas.microsoft.com/office/powerpoint/2010/main" val="3512189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Cables</a:t>
            </a:r>
            <a:r>
              <a:rPr lang="en-US" baseline="0" dirty="0"/>
              <a:t> were not matched to manholes</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data to trust?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don’t. Over</a:t>
            </a:r>
            <a:r>
              <a:rPr lang="en-US" baseline="0" dirty="0"/>
              <a:t> half of our information was useless. We didn’t know which half. This ties into the evaluation – if you don’t know which data to trust, how are you going to evaluate the quality of the results? Those are the kinds of problems we were stuck on. It wasn’t the ML that was the hard part here. Most of the time the ML isn’t the hard part. If you’re taking this class, probably ML is maybe a little intimidating, but that’s not the part you should be intimidated by. Hopefully this class will help you in that respect.</a:t>
            </a:r>
            <a:endParaRPr lang="en-US" dirty="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25</a:t>
            </a:fld>
            <a:endParaRPr lang="en-US"/>
          </a:p>
        </p:txBody>
      </p:sp>
    </p:spTree>
    <p:extLst>
      <p:ext uri="{BB962C8B-B14F-4D97-AF65-F5344CB8AC3E}">
        <p14:creationId xmlns:p14="http://schemas.microsoft.com/office/powerpoint/2010/main" val="534584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definition:</a:t>
            </a:r>
          </a:p>
          <a:p>
            <a:pPr lvl="1"/>
            <a:r>
              <a:rPr lang="en-US" dirty="0"/>
              <a:t>Machine learning develops algorithms for making </a:t>
            </a:r>
            <a:r>
              <a:rPr lang="en-US" b="1" dirty="0"/>
              <a:t>predictions (statistical sense)</a:t>
            </a:r>
            <a:r>
              <a:rPr lang="en-US" dirty="0"/>
              <a:t> from data *</a:t>
            </a:r>
          </a:p>
          <a:p>
            <a:pPr lvl="1"/>
            <a:r>
              <a:rPr lang="en-US" dirty="0"/>
              <a:t>Learning models from available training data, to make good predictions on unseen test data</a:t>
            </a:r>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4</a:t>
            </a:fld>
            <a:endParaRPr lang="en-US"/>
          </a:p>
        </p:txBody>
      </p:sp>
    </p:spTree>
    <p:extLst>
      <p:ext uri="{BB962C8B-B14F-4D97-AF65-F5344CB8AC3E}">
        <p14:creationId xmlns:p14="http://schemas.microsoft.com/office/powerpoint/2010/main" val="2365368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this</a:t>
            </a:r>
            <a:r>
              <a:rPr lang="en-US" baseline="0" dirty="0"/>
              <a:t> step you might have a giant pile of garbage.</a:t>
            </a:r>
          </a:p>
          <a:p>
            <a:endParaRPr lang="en-US" baseline="0" dirty="0"/>
          </a:p>
          <a:p>
            <a:pPr lvl="1"/>
            <a:r>
              <a:rPr lang="en-US" dirty="0"/>
              <a:t>Trouble tickets turned into a vector like:</a:t>
            </a:r>
          </a:p>
          <a:p>
            <a:pPr lvl="2"/>
            <a:r>
              <a:rPr lang="en-US" dirty="0"/>
              <a:t>Serious  /  Less Serious  /  Not an Event</a:t>
            </a:r>
          </a:p>
          <a:p>
            <a:pPr lvl="2"/>
            <a:r>
              <a:rPr lang="en-US" dirty="0"/>
              <a:t>Year</a:t>
            </a:r>
          </a:p>
          <a:p>
            <a:pPr lvl="2"/>
            <a:r>
              <a:rPr lang="en-US" dirty="0"/>
              <a:t>Month</a:t>
            </a:r>
          </a:p>
          <a:p>
            <a:pPr lvl="2"/>
            <a:r>
              <a:rPr lang="en-US" dirty="0"/>
              <a:t>Day </a:t>
            </a:r>
          </a:p>
          <a:p>
            <a:pPr lvl="2"/>
            <a:r>
              <a:rPr lang="en-US" dirty="0"/>
              <a:t>Manholes involved</a:t>
            </a:r>
          </a:p>
          <a:p>
            <a:pPr lvl="2"/>
            <a:r>
              <a:rPr lang="en-US" dirty="0"/>
              <a:t>…</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26</a:t>
            </a:fld>
            <a:endParaRPr lang="en-US"/>
          </a:p>
        </p:txBody>
      </p:sp>
    </p:spTree>
    <p:extLst>
      <p:ext uri="{BB962C8B-B14F-4D97-AF65-F5344CB8AC3E}">
        <p14:creationId xmlns:p14="http://schemas.microsoft.com/office/powerpoint/2010/main" val="2403255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Predictive doesn’t necessarily</a:t>
            </a:r>
            <a:r>
              <a:rPr lang="en-US" baseline="0" dirty="0"/>
              <a:t> mean in the future time-wise. It could mean prediction of a new circumstance you haven’t seen before.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27</a:t>
            </a:fld>
            <a:endParaRPr lang="en-US"/>
          </a:p>
        </p:txBody>
      </p:sp>
    </p:spTree>
    <p:extLst>
      <p:ext uri="{BB962C8B-B14F-4D97-AF65-F5344CB8AC3E}">
        <p14:creationId xmlns:p14="http://schemas.microsoft.com/office/powerpoint/2010/main" val="1268555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how they</a:t>
            </a:r>
            <a:r>
              <a:rPr lang="en-US" baseline="0" dirty="0"/>
              <a:t> knew they could trust us.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29</a:t>
            </a:fld>
            <a:endParaRPr lang="en-US"/>
          </a:p>
        </p:txBody>
      </p:sp>
    </p:spTree>
    <p:extLst>
      <p:ext uri="{BB962C8B-B14F-4D97-AF65-F5344CB8AC3E}">
        <p14:creationId xmlns:p14="http://schemas.microsoft.com/office/powerpoint/2010/main" val="3479809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like “Hey I</a:t>
            </a:r>
            <a:r>
              <a:rPr lang="en-US" baseline="0" dirty="0"/>
              <a:t> turned lead into gold” and the reaction is “well, that’s nice”</a:t>
            </a:r>
          </a:p>
          <a:p>
            <a:r>
              <a:rPr lang="en-US" baseline="0" dirty="0"/>
              <a:t>Goals might change, data itself might change, data might change as a reaction to the new policy, you observe something that you didn’t expect and need to put it in, etc.</a:t>
            </a:r>
          </a:p>
        </p:txBody>
      </p:sp>
      <p:sp>
        <p:nvSpPr>
          <p:cNvPr id="4" name="Slide Number Placeholder 3"/>
          <p:cNvSpPr>
            <a:spLocks noGrp="1"/>
          </p:cNvSpPr>
          <p:nvPr>
            <p:ph type="sldNum" sz="quarter" idx="10"/>
          </p:nvPr>
        </p:nvSpPr>
        <p:spPr/>
        <p:txBody>
          <a:bodyPr/>
          <a:lstStyle/>
          <a:p>
            <a:fld id="{4CFD207A-07DF-40AD-A916-9872E089CE7A}" type="slidenum">
              <a:rPr lang="en-US" smtClean="0"/>
              <a:pPr/>
              <a:t>30</a:t>
            </a:fld>
            <a:endParaRPr lang="en-US"/>
          </a:p>
        </p:txBody>
      </p:sp>
    </p:spTree>
    <p:extLst>
      <p:ext uri="{BB962C8B-B14F-4D97-AF65-F5344CB8AC3E}">
        <p14:creationId xmlns:p14="http://schemas.microsoft.com/office/powerpoint/2010/main" val="939385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a:t>
            </a:r>
            <a:r>
              <a:rPr lang="en-US" baseline="0" dirty="0"/>
              <a:t> learning as a field, *read* </a:t>
            </a:r>
          </a:p>
          <a:p>
            <a:r>
              <a:rPr lang="en-US" baseline="0" dirty="0"/>
              <a:t>If we want to teach the computer to recognize images of chairs, then we give the computer a whole bunch of images, and tell it which ones are chairs and which are now, and then it’s supposed to learn to recognize chairs, even ones it hasn’t seen before. It’s not like we tell the computer how to recognize a chair, we don’t tell it “a chair has 4 legs and a back and a flat surface to sit on and so on”, we just give it a lot of examples.</a:t>
            </a:r>
          </a:p>
          <a:p>
            <a:r>
              <a:rPr lang="en-US" dirty="0"/>
              <a:t>Machine learning</a:t>
            </a:r>
            <a:r>
              <a:rPr lang="en-US" baseline="0" dirty="0"/>
              <a:t> has close ties to statistics, in fact it’s hard to say what’s different about predictive statistics and machine learning, and these fields are very closely linked right now</a:t>
            </a:r>
            <a:r>
              <a:rPr lang="en-US" dirty="0"/>
              <a:t>. </a:t>
            </a:r>
          </a:p>
        </p:txBody>
      </p:sp>
      <p:sp>
        <p:nvSpPr>
          <p:cNvPr id="4" name="Slide Number Placeholder 3"/>
          <p:cNvSpPr>
            <a:spLocks noGrp="1"/>
          </p:cNvSpPr>
          <p:nvPr>
            <p:ph type="sldNum" sz="quarter" idx="10"/>
          </p:nvPr>
        </p:nvSpPr>
        <p:spPr/>
        <p:txBody>
          <a:bodyPr/>
          <a:lstStyle/>
          <a:p>
            <a:fld id="{4CFD207A-07DF-40AD-A916-9872E089CE7A}" type="slidenum">
              <a:rPr lang="en-US" smtClean="0"/>
              <a:pPr/>
              <a:t>31</a:t>
            </a:fld>
            <a:endParaRPr lang="en-US"/>
          </a:p>
        </p:txBody>
      </p:sp>
    </p:spTree>
    <p:extLst>
      <p:ext uri="{BB962C8B-B14F-4D97-AF65-F5344CB8AC3E}">
        <p14:creationId xmlns:p14="http://schemas.microsoft.com/office/powerpoint/2010/main" val="3490986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problem I just told</a:t>
            </a:r>
            <a:r>
              <a:rPr lang="en-US" baseline="0" dirty="0"/>
              <a:t> you about is a classification problem where we are trying to identify chairs. The way we set the problem up is that we have a *read*</a:t>
            </a:r>
          </a:p>
          <a:p>
            <a:r>
              <a:rPr lang="en-US" baseline="0" dirty="0"/>
              <a:t>We use the training set to learn a model of what a chair is. The test set are images that are not in the training set, and we want to be able to make predictions on those, as to whether or not each image is a chair. </a:t>
            </a:r>
            <a:endParaRPr lang="en-US" dirty="0"/>
          </a:p>
          <a:p>
            <a:r>
              <a:rPr lang="en-US" dirty="0"/>
              <a:t>It could be that some the</a:t>
            </a:r>
            <a:r>
              <a:rPr lang="en-US" baseline="0" dirty="0"/>
              <a:t> labels on the training set are noisy. That could happen. In fact o</a:t>
            </a:r>
            <a:r>
              <a:rPr lang="en-US" dirty="0"/>
              <a:t>ne if these labels</a:t>
            </a:r>
            <a:r>
              <a:rPr lang="en-US" baseline="0" dirty="0"/>
              <a:t> is noisy *point*. That’s ok, because as long as their isn’t too much noise, we should still be able to learn a model for a chair. It just won’t be able to classify perfectly, and that happens. Some prediction problems are harder than others, but that’s ok, we just do the best we can from the training data. And in terms of the size of the training data, the more the merrier. We want as much data as we can to train these models.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32</a:t>
            </a:fld>
            <a:endParaRPr lang="en-US"/>
          </a:p>
        </p:txBody>
      </p:sp>
    </p:spTree>
    <p:extLst>
      <p:ext uri="{BB962C8B-B14F-4D97-AF65-F5344CB8AC3E}">
        <p14:creationId xmlns:p14="http://schemas.microsoft.com/office/powerpoint/2010/main" val="2556720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example.</a:t>
            </a:r>
            <a:r>
              <a:rPr lang="en-US" baseline="0" dirty="0"/>
              <a:t> This is a problem that comes from NYC’s power company, where they wanted to predict which manholes were going to have a fire. So we would represent each manhole as a vector, and here are the components in the vector. The first component might be *read*.</a:t>
            </a:r>
          </a:p>
          <a:p>
            <a:r>
              <a:rPr lang="en-US" baseline="0" dirty="0"/>
              <a:t>In general, the first step is to figure out how to represent your data as a vector. You can make the vector very large, you can include lots of factors if you like, that’s fine. Computationally things are easier if you use fewer features, but then you risk leaving out information. So there’s a tradeoff right there that you will have to worry about, and we’ll talk more about that later. But in any case, you can’t do ML if you don’t have your data represented this way, so that’s the first step. *pause*</a:t>
            </a:r>
          </a:p>
          <a:p>
            <a:r>
              <a:rPr lang="en-US" dirty="0"/>
              <a:t>You’d think that manholes with more cables,</a:t>
            </a:r>
            <a:r>
              <a:rPr lang="en-US" baseline="0" dirty="0"/>
              <a:t> more recent serious events, etc. would be more prone to explosions and fires in the future. But what combination of them would give you the best predictor? How do you combine them together? You could add them all up but that might not be the best thing. You could give them all weights and add them up, but how do you know the weights? That</a:t>
            </a:r>
            <a:r>
              <a:rPr lang="fr-FR" baseline="0" dirty="0"/>
              <a:t>’</a:t>
            </a:r>
            <a:r>
              <a:rPr lang="en-US" baseline="0" dirty="0"/>
              <a:t>s what ML does for you. It tells you what combinations to use to get the best predictors.</a:t>
            </a: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33</a:t>
            </a:fld>
            <a:endParaRPr lang="en-US"/>
          </a:p>
        </p:txBody>
      </p:sp>
    </p:spTree>
    <p:extLst>
      <p:ext uri="{BB962C8B-B14F-4D97-AF65-F5344CB8AC3E}">
        <p14:creationId xmlns:p14="http://schemas.microsoft.com/office/powerpoint/2010/main" val="34024147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be formal about it,</a:t>
            </a:r>
            <a:r>
              <a:rPr lang="en-US" baseline="0" dirty="0"/>
              <a:t> *Read*</a:t>
            </a:r>
          </a:p>
          <a:p>
            <a:r>
              <a:rPr lang="en-US" baseline="0" dirty="0"/>
              <a:t>The features are also called *read* so you can choose whatever terminology you like.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34</a:t>
            </a:fld>
            <a:endParaRPr lang="en-US"/>
          </a:p>
        </p:txBody>
      </p:sp>
    </p:spTree>
    <p:extLst>
      <p:ext uri="{BB962C8B-B14F-4D97-AF65-F5344CB8AC3E}">
        <p14:creationId xmlns:p14="http://schemas.microsoft.com/office/powerpoint/2010/main" val="412074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35</a:t>
            </a:fld>
            <a:endParaRPr lang="en-US"/>
          </a:p>
        </p:txBody>
      </p:sp>
    </p:spTree>
    <p:extLst>
      <p:ext uri="{BB962C8B-B14F-4D97-AF65-F5344CB8AC3E}">
        <p14:creationId xmlns:p14="http://schemas.microsoft.com/office/powerpoint/2010/main" val="4007656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a:t>
            </a:r>
          </a:p>
          <a:p>
            <a:r>
              <a:rPr lang="en-US" dirty="0"/>
              <a:t>Here you want</a:t>
            </a:r>
            <a:r>
              <a:rPr lang="en-US" baseline="0" dirty="0"/>
              <a:t> a function that given a new x, predicts which of possibly many classes x best fits into. So here, if X is an image, we want to know if X is an image of a chair, a tomato, and bird, a green pepper, and so on. Now there are specialized algorithms for multiclass classification, but the simplest things to do is called 1 vs all. To do 1 vs all, you just take your favorite classification algorithm, and you create a binary classification problem for each class. So we’d create a separate classifier for chair/not chair, … and we’ll use *those* classifiers to get us the solution to the multiclass problem. Since our classifiers have a value of f(x), we can use it as a sort of confidence measure for the prediction. So if you have an image of a chair, the “chair” classifier would say “I’m absolutely certain that this image is a chair by giving a large positive value of f(x)”. Chances are that the chair classifier would be the most certain about classifying the image, which would tell us to trust that classifier. There are other ways to do multiclass classification than 1 vs all, but I wanted to explain to you how being able to solve a regular classification problem can directly get you the solution to a multiclass problem.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36</a:t>
            </a:fld>
            <a:endParaRPr lang="en-US"/>
          </a:p>
        </p:txBody>
      </p:sp>
    </p:spTree>
    <p:extLst>
      <p:ext uri="{BB962C8B-B14F-4D97-AF65-F5344CB8AC3E}">
        <p14:creationId xmlns:p14="http://schemas.microsoft.com/office/powerpoint/2010/main" val="3627518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applications, services, platforms…</a:t>
            </a:r>
          </a:p>
          <a:p>
            <a:endParaRPr lang="en-US" dirty="0"/>
          </a:p>
          <a:p>
            <a:r>
              <a:rPr lang="en-US" dirty="0"/>
              <a:t>Digital Smart</a:t>
            </a:r>
            <a:r>
              <a:rPr lang="en-US" baseline="0" dirty="0"/>
              <a:t> </a:t>
            </a:r>
            <a:r>
              <a:rPr lang="en-US" dirty="0"/>
              <a:t>Personal Assistant</a:t>
            </a:r>
          </a:p>
          <a:p>
            <a:endParaRPr lang="en-US" dirty="0"/>
          </a:p>
          <a:p>
            <a:r>
              <a:rPr lang="en-US" dirty="0"/>
              <a:t>Image</a:t>
            </a:r>
            <a:r>
              <a:rPr lang="en-US" baseline="0" dirty="0"/>
              <a:t> / Text / Data analyze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5</a:t>
            </a:fld>
            <a:endParaRPr lang="en-US"/>
          </a:p>
        </p:txBody>
      </p:sp>
    </p:spTree>
    <p:extLst>
      <p:ext uri="{BB962C8B-B14F-4D97-AF65-F5344CB8AC3E}">
        <p14:creationId xmlns:p14="http://schemas.microsoft.com/office/powerpoint/2010/main" val="23005186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Supervised regression =</a:t>
            </a:r>
            <a:r>
              <a:rPr lang="en-US" baseline="0"/>
              <a:t> regression</a:t>
            </a:r>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pPr/>
              <a:t>37</a:t>
            </a:fld>
            <a:endParaRPr lang="en-US"/>
          </a:p>
        </p:txBody>
      </p:sp>
    </p:spTree>
    <p:extLst>
      <p:ext uri="{BB962C8B-B14F-4D97-AF65-F5344CB8AC3E}">
        <p14:creationId xmlns:p14="http://schemas.microsoft.com/office/powerpoint/2010/main" val="423926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samples on: https://azure.microsoft.com/en-us/documentation/articles/machine-learning-algorithm-choice/</a:t>
            </a:r>
          </a:p>
        </p:txBody>
      </p:sp>
      <p:sp>
        <p:nvSpPr>
          <p:cNvPr id="4" name="Slide Number Placeholder 3"/>
          <p:cNvSpPr>
            <a:spLocks noGrp="1"/>
          </p:cNvSpPr>
          <p:nvPr>
            <p:ph type="sldNum" sz="quarter" idx="10"/>
          </p:nvPr>
        </p:nvSpPr>
        <p:spPr/>
        <p:txBody>
          <a:bodyPr/>
          <a:lstStyle/>
          <a:p>
            <a:fld id="{39B346B2-E8EF-43C1-9AB2-48101FFD65C8}" type="slidenum">
              <a:rPr lang="en-US" smtClean="0"/>
              <a:t>50</a:t>
            </a:fld>
            <a:endParaRPr lang="en-US"/>
          </a:p>
        </p:txBody>
      </p:sp>
    </p:spTree>
    <p:extLst>
      <p:ext uri="{BB962C8B-B14F-4D97-AF65-F5344CB8AC3E}">
        <p14:creationId xmlns:p14="http://schemas.microsoft.com/office/powerpoint/2010/main" val="797475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fld id="{4CFD207A-07DF-40AD-A916-9872E089CE7A}" type="slidenum">
              <a:rPr lang="en-US" smtClean="0"/>
              <a:pPr/>
              <a:t>65</a:t>
            </a:fld>
            <a:endParaRPr lang="en-US"/>
          </a:p>
        </p:txBody>
      </p:sp>
    </p:spTree>
    <p:extLst>
      <p:ext uri="{BB962C8B-B14F-4D97-AF65-F5344CB8AC3E}">
        <p14:creationId xmlns:p14="http://schemas.microsoft.com/office/powerpoint/2010/main" val="566257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fld id="{4CFD207A-07DF-40AD-A916-9872E089CE7A}" type="slidenum">
              <a:rPr lang="en-US" smtClean="0"/>
              <a:pPr/>
              <a:t>66</a:t>
            </a:fld>
            <a:endParaRPr lang="en-US"/>
          </a:p>
        </p:txBody>
      </p:sp>
    </p:spTree>
    <p:extLst>
      <p:ext uri="{BB962C8B-B14F-4D97-AF65-F5344CB8AC3E}">
        <p14:creationId xmlns:p14="http://schemas.microsoft.com/office/powerpoint/2010/main" val="3542812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fld id="{4CFD207A-07DF-40AD-A916-9872E089CE7A}" type="slidenum">
              <a:rPr lang="en-US" smtClean="0"/>
              <a:pPr/>
              <a:t>67</a:t>
            </a:fld>
            <a:endParaRPr lang="en-US"/>
          </a:p>
        </p:txBody>
      </p:sp>
    </p:spTree>
    <p:extLst>
      <p:ext uri="{BB962C8B-B14F-4D97-AF65-F5344CB8AC3E}">
        <p14:creationId xmlns:p14="http://schemas.microsoft.com/office/powerpoint/2010/main" val="15695090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fld id="{4CFD207A-07DF-40AD-A916-9872E089CE7A}" type="slidenum">
              <a:rPr lang="en-US" smtClean="0"/>
              <a:pPr/>
              <a:t>68</a:t>
            </a:fld>
            <a:endParaRPr lang="en-US"/>
          </a:p>
        </p:txBody>
      </p:sp>
    </p:spTree>
    <p:extLst>
      <p:ext uri="{BB962C8B-B14F-4D97-AF65-F5344CB8AC3E}">
        <p14:creationId xmlns:p14="http://schemas.microsoft.com/office/powerpoint/2010/main" val="21710335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fld id="{4CFD207A-07DF-40AD-A916-9872E089CE7A}" type="slidenum">
              <a:rPr lang="en-US" smtClean="0"/>
              <a:pPr/>
              <a:t>77</a:t>
            </a:fld>
            <a:endParaRPr lang="en-US"/>
          </a:p>
        </p:txBody>
      </p:sp>
    </p:spTree>
    <p:extLst>
      <p:ext uri="{BB962C8B-B14F-4D97-AF65-F5344CB8AC3E}">
        <p14:creationId xmlns:p14="http://schemas.microsoft.com/office/powerpoint/2010/main" val="2867588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fld id="{4CFD207A-07DF-40AD-A916-9872E089CE7A}" type="slidenum">
              <a:rPr lang="en-US" smtClean="0"/>
              <a:pPr/>
              <a:t>78</a:t>
            </a:fld>
            <a:endParaRPr lang="en-US"/>
          </a:p>
        </p:txBody>
      </p:sp>
    </p:spTree>
    <p:extLst>
      <p:ext uri="{BB962C8B-B14F-4D97-AF65-F5344CB8AC3E}">
        <p14:creationId xmlns:p14="http://schemas.microsoft.com/office/powerpoint/2010/main" val="31353546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fld id="{4CFD207A-07DF-40AD-A916-9872E089CE7A}" type="slidenum">
              <a:rPr lang="en-US" smtClean="0"/>
              <a:pPr/>
              <a:t>79</a:t>
            </a:fld>
            <a:endParaRPr lang="en-US"/>
          </a:p>
        </p:txBody>
      </p:sp>
    </p:spTree>
    <p:extLst>
      <p:ext uri="{BB962C8B-B14F-4D97-AF65-F5344CB8AC3E}">
        <p14:creationId xmlns:p14="http://schemas.microsoft.com/office/powerpoint/2010/main" val="6633404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fld id="{4CFD207A-07DF-40AD-A916-9872E089CE7A}" type="slidenum">
              <a:rPr lang="en-US" smtClean="0"/>
              <a:pPr/>
              <a:t>80</a:t>
            </a:fld>
            <a:endParaRPr lang="en-US"/>
          </a:p>
        </p:txBody>
      </p:sp>
    </p:spTree>
    <p:extLst>
      <p:ext uri="{BB962C8B-B14F-4D97-AF65-F5344CB8AC3E}">
        <p14:creationId xmlns:p14="http://schemas.microsoft.com/office/powerpoint/2010/main" val="2070883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“lions” on Bing</a:t>
            </a:r>
            <a:r>
              <a:rPr lang="en-US" baseline="0" dirty="0"/>
              <a:t> and change Image type etc. filters…</a:t>
            </a:r>
          </a:p>
          <a:p>
            <a:endParaRPr lang="en-US" baseline="0" dirty="0"/>
          </a:p>
          <a:p>
            <a:r>
              <a:rPr lang="en-US" baseline="0" dirty="0"/>
              <a:t>Behind the ML service categorizes the image </a:t>
            </a:r>
            <a:r>
              <a:rPr lang="en-US" baseline="0" dirty="0" err="1"/>
              <a:t>db</a:t>
            </a:r>
            <a:r>
              <a:rPr lang="en-US" baseline="0" dirty="0"/>
              <a:t> and returns the result.</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6</a:t>
            </a:fld>
            <a:endParaRPr lang="en-US"/>
          </a:p>
        </p:txBody>
      </p:sp>
    </p:spTree>
    <p:extLst>
      <p:ext uri="{BB962C8B-B14F-4D97-AF65-F5344CB8AC3E}">
        <p14:creationId xmlns:p14="http://schemas.microsoft.com/office/powerpoint/2010/main" val="1319054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fld id="{4CFD207A-07DF-40AD-A916-9872E089CE7A}" type="slidenum">
              <a:rPr lang="en-US" smtClean="0"/>
              <a:pPr/>
              <a:t>81</a:t>
            </a:fld>
            <a:endParaRPr lang="en-US"/>
          </a:p>
        </p:txBody>
      </p:sp>
    </p:spTree>
    <p:extLst>
      <p:ext uri="{BB962C8B-B14F-4D97-AF65-F5344CB8AC3E}">
        <p14:creationId xmlns:p14="http://schemas.microsoft.com/office/powerpoint/2010/main" val="17121858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fld id="{4CFD207A-07DF-40AD-A916-9872E089CE7A}" type="slidenum">
              <a:rPr lang="en-US" smtClean="0"/>
              <a:pPr/>
              <a:t>82</a:t>
            </a:fld>
            <a:endParaRPr lang="en-US"/>
          </a:p>
        </p:txBody>
      </p:sp>
    </p:spTree>
    <p:extLst>
      <p:ext uri="{BB962C8B-B14F-4D97-AF65-F5344CB8AC3E}">
        <p14:creationId xmlns:p14="http://schemas.microsoft.com/office/powerpoint/2010/main" val="35384222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fld id="{4CFD207A-07DF-40AD-A916-9872E089CE7A}" type="slidenum">
              <a:rPr lang="en-US" smtClean="0"/>
              <a:pPr/>
              <a:t>83</a:t>
            </a:fld>
            <a:endParaRPr lang="en-US"/>
          </a:p>
        </p:txBody>
      </p:sp>
    </p:spTree>
    <p:extLst>
      <p:ext uri="{BB962C8B-B14F-4D97-AF65-F5344CB8AC3E}">
        <p14:creationId xmlns:p14="http://schemas.microsoft.com/office/powerpoint/2010/main" val="16771910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fld id="{4CFD207A-07DF-40AD-A916-9872E089CE7A}" type="slidenum">
              <a:rPr lang="en-US" smtClean="0"/>
              <a:pPr/>
              <a:t>84</a:t>
            </a:fld>
            <a:endParaRPr lang="en-US"/>
          </a:p>
        </p:txBody>
      </p:sp>
    </p:spTree>
    <p:extLst>
      <p:ext uri="{BB962C8B-B14F-4D97-AF65-F5344CB8AC3E}">
        <p14:creationId xmlns:p14="http://schemas.microsoft.com/office/powerpoint/2010/main" val="2864230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fld id="{4CFD207A-07DF-40AD-A916-9872E089CE7A}" type="slidenum">
              <a:rPr lang="en-US" smtClean="0"/>
              <a:pPr/>
              <a:t>85</a:t>
            </a:fld>
            <a:endParaRPr lang="en-US"/>
          </a:p>
        </p:txBody>
      </p:sp>
    </p:spTree>
    <p:extLst>
      <p:ext uri="{BB962C8B-B14F-4D97-AF65-F5344CB8AC3E}">
        <p14:creationId xmlns:p14="http://schemas.microsoft.com/office/powerpoint/2010/main" val="16021396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fld id="{4CFD207A-07DF-40AD-A916-9872E089CE7A}" type="slidenum">
              <a:rPr lang="en-US" smtClean="0"/>
              <a:pPr/>
              <a:t>86</a:t>
            </a:fld>
            <a:endParaRPr lang="en-US"/>
          </a:p>
        </p:txBody>
      </p:sp>
    </p:spTree>
    <p:extLst>
      <p:ext uri="{BB962C8B-B14F-4D97-AF65-F5344CB8AC3E}">
        <p14:creationId xmlns:p14="http://schemas.microsoft.com/office/powerpoint/2010/main" val="32463562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want to figure out what Joseph’s</a:t>
            </a:r>
            <a:r>
              <a:rPr lang="en-US" baseline="0" dirty="0"/>
              <a:t> rating for movie C would be. How do you do it? Maybe use Carmen. Maybe C’s ratings were bad overall (not true here), so we think Joseph won’t like it.</a:t>
            </a:r>
            <a:endParaRPr lang="en-US" dirty="0"/>
          </a:p>
          <a:p>
            <a:r>
              <a:rPr lang="en-US" dirty="0"/>
              <a:t>This</a:t>
            </a:r>
            <a:r>
              <a:rPr lang="en-US" baseline="0" dirty="0"/>
              <a:t> problem is supervised by the way. You can leave part of your data out and evaluate the quality of your algorithm on it.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88</a:t>
            </a:fld>
            <a:endParaRPr lang="en-US"/>
          </a:p>
        </p:txBody>
      </p:sp>
    </p:spTree>
    <p:extLst>
      <p:ext uri="{BB962C8B-B14F-4D97-AF65-F5344CB8AC3E}">
        <p14:creationId xmlns:p14="http://schemas.microsoft.com/office/powerpoint/2010/main" val="10134188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need a measure to find similar users.</a:t>
            </a:r>
          </a:p>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pPr/>
              <a:t>89</a:t>
            </a:fld>
            <a:endParaRPr lang="en-US"/>
          </a:p>
        </p:txBody>
      </p:sp>
    </p:spTree>
    <p:extLst>
      <p:ext uri="{BB962C8B-B14F-4D97-AF65-F5344CB8AC3E}">
        <p14:creationId xmlns:p14="http://schemas.microsoft.com/office/powerpoint/2010/main" val="37522155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pPr/>
              <a:t>90</a:t>
            </a:fld>
            <a:endParaRPr lang="en-US"/>
          </a:p>
        </p:txBody>
      </p:sp>
    </p:spTree>
    <p:extLst>
      <p:ext uri="{BB962C8B-B14F-4D97-AF65-F5344CB8AC3E}">
        <p14:creationId xmlns:p14="http://schemas.microsoft.com/office/powerpoint/2010/main" val="820090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Let’s start with Carmen’s ratings.</a:t>
            </a:r>
          </a:p>
        </p:txBody>
      </p:sp>
      <p:sp>
        <p:nvSpPr>
          <p:cNvPr id="4" name="Slide Number Placeholder 3"/>
          <p:cNvSpPr>
            <a:spLocks noGrp="1"/>
          </p:cNvSpPr>
          <p:nvPr>
            <p:ph type="sldNum" sz="quarter" idx="10"/>
          </p:nvPr>
        </p:nvSpPr>
        <p:spPr/>
        <p:txBody>
          <a:bodyPr/>
          <a:lstStyle/>
          <a:p>
            <a:fld id="{4CFD207A-07DF-40AD-A916-9872E089CE7A}" type="slidenum">
              <a:rPr lang="en-US" smtClean="0"/>
              <a:pPr/>
              <a:t>91</a:t>
            </a:fld>
            <a:endParaRPr lang="en-US"/>
          </a:p>
        </p:txBody>
      </p:sp>
    </p:spTree>
    <p:extLst>
      <p:ext uri="{BB962C8B-B14F-4D97-AF65-F5344CB8AC3E}">
        <p14:creationId xmlns:p14="http://schemas.microsoft.com/office/powerpoint/2010/main" val="1749279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another application</a:t>
            </a:r>
            <a:r>
              <a:rPr lang="en-US" baseline="0" dirty="0"/>
              <a:t> on computer vision that meets with the machine learning</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7</a:t>
            </a:fld>
            <a:endParaRPr lang="en-US"/>
          </a:p>
        </p:txBody>
      </p:sp>
    </p:spTree>
    <p:extLst>
      <p:ext uri="{BB962C8B-B14F-4D97-AF65-F5344CB8AC3E}">
        <p14:creationId xmlns:p14="http://schemas.microsoft.com/office/powerpoint/2010/main" val="21015492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Carmen1 is the essence of Carmen. It’s actually who</a:t>
            </a:r>
            <a:r>
              <a:rPr lang="en-US" baseline="0" dirty="0"/>
              <a:t> she really is. She likes scary movies and dislikes kiddy movies. So the fact that Aliens stars whatever actors it stars doesn’t really matter, she likes it because it’s scary. If you knew Carmen’s essence, you’d be able to figure out her ratings for Bug’s Life, which is a kiddy movie. Doesn’t matter how good of a kiddy movie Bug’s Life is, she just doesn’t like kiddy movies, so she’s going to give it a low rating most likely.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92</a:t>
            </a:fld>
            <a:endParaRPr lang="en-US"/>
          </a:p>
        </p:txBody>
      </p:sp>
    </p:spTree>
    <p:extLst>
      <p:ext uri="{BB962C8B-B14F-4D97-AF65-F5344CB8AC3E}">
        <p14:creationId xmlns:p14="http://schemas.microsoft.com/office/powerpoint/2010/main" val="14339394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a:t>
            </a:r>
            <a:r>
              <a:rPr lang="en-US" baseline="0" dirty="0"/>
              <a:t> let’s take a movie like Dark Knight, which is about batman, but it’s for grownups, so it’s sort of half scary and half kiddy.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93</a:t>
            </a:fld>
            <a:endParaRPr lang="en-US"/>
          </a:p>
        </p:txBody>
      </p:sp>
    </p:spTree>
    <p:extLst>
      <p:ext uri="{BB962C8B-B14F-4D97-AF65-F5344CB8AC3E}">
        <p14:creationId xmlns:p14="http://schemas.microsoft.com/office/powerpoint/2010/main" val="4584354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here’s my guess for Carmen’s rating</a:t>
            </a:r>
            <a:r>
              <a:rPr lang="en-US" baseline="0" dirty="0"/>
              <a:t>, it’s sort of half way between what she’d say for a scary movie and for a kiddy movie.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94</a:t>
            </a:fld>
            <a:endParaRPr lang="en-US"/>
          </a:p>
        </p:txBody>
      </p:sp>
    </p:spTree>
    <p:extLst>
      <p:ext uri="{BB962C8B-B14F-4D97-AF65-F5344CB8AC3E}">
        <p14:creationId xmlns:p14="http://schemas.microsoft.com/office/powerpoint/2010/main" val="1837288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Let’s put her actual ratings up that</a:t>
            </a:r>
            <a:r>
              <a:rPr lang="en-US" baseline="0" dirty="0"/>
              <a:t> we had before and you can see that our guess agreed with how she actually rated it, which means that our values for Carmen1 might be pretty accurate. The nice thing is that if you have carmen1, then you can sort of figure out how Carmen is going to rate a lot of different movies, as long as you know whether they are scary or kiddy movies.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95</a:t>
            </a:fld>
            <a:endParaRPr lang="en-US"/>
          </a:p>
        </p:txBody>
      </p:sp>
    </p:spTree>
    <p:extLst>
      <p:ext uri="{BB962C8B-B14F-4D97-AF65-F5344CB8AC3E}">
        <p14:creationId xmlns:p14="http://schemas.microsoft.com/office/powerpoint/2010/main" val="23759274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you could guess her ratings for lots of different movies.</a:t>
            </a:r>
          </a:p>
          <a:p>
            <a:r>
              <a:rPr lang="en-US" dirty="0"/>
              <a:t>Doesn’t matter how many</a:t>
            </a:r>
            <a:r>
              <a:rPr lang="en-US" baseline="0" dirty="0"/>
              <a:t> movies we’re considering, as long as we know the secret information, the essence of Carmen, then we can pretty much figure out what most of her ratings are going to look like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96</a:t>
            </a:fld>
            <a:endParaRPr lang="en-US"/>
          </a:p>
        </p:txBody>
      </p:sp>
    </p:spTree>
    <p:extLst>
      <p:ext uri="{BB962C8B-B14F-4D97-AF65-F5344CB8AC3E}">
        <p14:creationId xmlns:p14="http://schemas.microsoft.com/office/powerpoint/2010/main" val="35804816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to choose algorithms for Microsoft Azure Machine Learning</a:t>
            </a:r>
          </a:p>
          <a:p>
            <a:r>
              <a:rPr lang="en-US"/>
              <a:t>https://azure.microsoft.com/en-us/documentation/articles/machine-learning-algorithm-choice/</a:t>
            </a:r>
          </a:p>
        </p:txBody>
      </p:sp>
      <p:sp>
        <p:nvSpPr>
          <p:cNvPr id="4" name="Slide Number Placeholder 3"/>
          <p:cNvSpPr>
            <a:spLocks noGrp="1"/>
          </p:cNvSpPr>
          <p:nvPr>
            <p:ph type="sldNum" sz="quarter" idx="10"/>
          </p:nvPr>
        </p:nvSpPr>
        <p:spPr/>
        <p:txBody>
          <a:bodyPr/>
          <a:lstStyle/>
          <a:p>
            <a:fld id="{39B346B2-E8EF-43C1-9AB2-48101FFD65C8}" type="slidenum">
              <a:rPr lang="en-US" smtClean="0"/>
              <a:t>97</a:t>
            </a:fld>
            <a:endParaRPr lang="en-US"/>
          </a:p>
        </p:txBody>
      </p:sp>
    </p:spTree>
    <p:extLst>
      <p:ext uri="{BB962C8B-B14F-4D97-AF65-F5344CB8AC3E}">
        <p14:creationId xmlns:p14="http://schemas.microsoft.com/office/powerpoint/2010/main" val="3539462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More samples on: https://azure.microsoft.com/en-us/documentation/articles/machine-learning-algorithm-choice/</a:t>
            </a:r>
          </a:p>
          <a:p>
            <a:endParaRPr lang="en-US" dirty="0"/>
          </a:p>
          <a:p>
            <a:r>
              <a:rPr lang="en-US" dirty="0"/>
              <a:t>Mention about Classification,</a:t>
            </a:r>
            <a:r>
              <a:rPr lang="en-US" baseline="0" dirty="0"/>
              <a:t> Regression etc.</a:t>
            </a:r>
            <a:endParaRPr lang="en-US" dirty="0"/>
          </a:p>
        </p:txBody>
      </p:sp>
      <p:sp>
        <p:nvSpPr>
          <p:cNvPr id="4" name="Header Placeholder 3"/>
          <p:cNvSpPr>
            <a:spLocks noGrp="1"/>
          </p:cNvSpPr>
          <p:nvPr>
            <p:ph type="hdr" sz="quarter" idx="10"/>
          </p:nvPr>
        </p:nvSpPr>
        <p:spPr/>
        <p:txBody>
          <a:bodyPr/>
          <a:lstStyle/>
          <a:p>
            <a:r>
              <a:rPr lang="en-US">
                <a:gradFill>
                  <a:gsLst>
                    <a:gs pos="0">
                      <a:prstClr val="black">
                        <a:lumMod val="50000"/>
                      </a:prstClr>
                    </a:gs>
                    <a:gs pos="100000">
                      <a:prstClr val="black">
                        <a:lumMod val="50000"/>
                      </a:prstClr>
                    </a:gs>
                  </a:gsLst>
                  <a:lin ang="5400000" scaled="0"/>
                </a:gradFill>
              </a:rPr>
              <a:t>Server &amp; Tools Business</a:t>
            </a:r>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6FE629A-1E79-4E31-9BE5-687C75F419CF}" type="datetime1">
              <a:rPr lang="en-US" smtClean="0">
                <a:solidFill>
                  <a:prstClr val="black"/>
                </a:solidFill>
              </a:rPr>
              <a:pPr/>
              <a:t>3/25/2017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98</a:t>
            </a:fld>
            <a:endParaRPr lang="en-US" dirty="0">
              <a:solidFill>
                <a:prstClr val="black"/>
              </a:solidFill>
            </a:endParaRPr>
          </a:p>
        </p:txBody>
      </p:sp>
    </p:spTree>
    <p:extLst>
      <p:ext uri="{BB962C8B-B14F-4D97-AF65-F5344CB8AC3E}">
        <p14:creationId xmlns:p14="http://schemas.microsoft.com/office/powerpoint/2010/main" val="5691704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https://azure.microsoft.com/en-us/suites/cortana-intelligence-suite/</a:t>
            </a:r>
          </a:p>
          <a:p>
            <a:endParaRPr lang="en-US" dirty="0"/>
          </a:p>
          <a:p>
            <a:r>
              <a:rPr lang="en-US" dirty="0"/>
              <a:t>Cognitive Services:</a:t>
            </a:r>
          </a:p>
          <a:p>
            <a:r>
              <a:rPr lang="en-US" dirty="0"/>
              <a:t>Speech API - </a:t>
            </a:r>
            <a:r>
              <a:rPr lang="en-US" sz="1200" b="0" i="0" kern="1200" dirty="0">
                <a:solidFill>
                  <a:schemeClr val="tx1"/>
                </a:solidFill>
                <a:effectLst/>
                <a:latin typeface="+mn-lt"/>
                <a:ea typeface="+mn-ea"/>
                <a:cs typeface="+mn-cs"/>
              </a:rPr>
              <a:t>Convert speech to text and back again to understand user intent</a:t>
            </a:r>
          </a:p>
          <a:p>
            <a:r>
              <a:rPr lang="en-US" dirty="0"/>
              <a:t>Translator Speech API - </a:t>
            </a:r>
            <a:r>
              <a:rPr lang="en-US" sz="1200" b="0" i="0" kern="1200" dirty="0">
                <a:solidFill>
                  <a:schemeClr val="tx1"/>
                </a:solidFill>
                <a:effectLst/>
                <a:latin typeface="+mn-lt"/>
                <a:ea typeface="+mn-ea"/>
                <a:cs typeface="+mn-cs"/>
              </a:rPr>
              <a:t>Easily conduct real-time speech translation with a simple REST API call</a:t>
            </a:r>
          </a:p>
          <a:p>
            <a:r>
              <a:rPr lang="en-US" sz="1200" b="0" i="0" kern="1200" dirty="0">
                <a:solidFill>
                  <a:schemeClr val="tx1"/>
                </a:solidFill>
                <a:effectLst/>
                <a:latin typeface="+mn-lt"/>
                <a:ea typeface="+mn-ea"/>
                <a:cs typeface="+mn-cs"/>
              </a:rPr>
              <a:t>Spell Check API</a:t>
            </a:r>
          </a:p>
          <a:p>
            <a:r>
              <a:rPr lang="en-US" sz="1200" b="0" i="0" kern="1200" dirty="0">
                <a:solidFill>
                  <a:schemeClr val="tx1"/>
                </a:solidFill>
                <a:effectLst/>
                <a:latin typeface="+mn-lt"/>
                <a:ea typeface="+mn-ea"/>
                <a:cs typeface="+mn-cs"/>
              </a:rPr>
              <a:t>Text Analytics API</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101</a:t>
            </a:fld>
            <a:endParaRPr lang="en-US"/>
          </a:p>
        </p:txBody>
      </p:sp>
    </p:spTree>
    <p:extLst>
      <p:ext uri="{BB962C8B-B14F-4D97-AF65-F5344CB8AC3E}">
        <p14:creationId xmlns:p14="http://schemas.microsoft.com/office/powerpoint/2010/main" val="15318375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some</a:t>
            </a:r>
            <a:r>
              <a:rPr lang="en-US" baseline="0" dirty="0"/>
              <a:t> of the features of ML Studio</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103</a:t>
            </a:fld>
            <a:endParaRPr lang="en-US"/>
          </a:p>
        </p:txBody>
      </p:sp>
    </p:spTree>
    <p:extLst>
      <p:ext uri="{BB962C8B-B14F-4D97-AF65-F5344CB8AC3E}">
        <p14:creationId xmlns:p14="http://schemas.microsoft.com/office/powerpoint/2010/main" val="2078059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Stages to develop</a:t>
            </a:r>
            <a:r>
              <a:rPr lang="en-US" baseline="0" dirty="0"/>
              <a:t> end to end Azure ML solution. First you need an AML workspace... then you build a model under AML Studio, then publish it as web service and as an app (see text analytics demo in prior slides)</a:t>
            </a:r>
            <a:endParaRPr lang="en-US" dirty="0"/>
          </a:p>
        </p:txBody>
      </p:sp>
      <p:sp>
        <p:nvSpPr>
          <p:cNvPr id="4" name="Slide Number Placeholder 3"/>
          <p:cNvSpPr>
            <a:spLocks noGrp="1"/>
          </p:cNvSpPr>
          <p:nvPr>
            <p:ph type="sldNum" sz="quarter" idx="10"/>
          </p:nvPr>
        </p:nvSpPr>
        <p:spPr/>
        <p:txBody>
          <a:bodyPr/>
          <a:lstStyle/>
          <a:p>
            <a:fld id="{E3201F18-C7BD-4C07-B05C-F9BF48195D78}" type="slidenum">
              <a:rPr lang="en-US" smtClean="0">
                <a:solidFill>
                  <a:prstClr val="black"/>
                </a:solidFill>
              </a:rPr>
              <a:pPr/>
              <a:t>105</a:t>
            </a:fld>
            <a:endParaRPr lang="en-US">
              <a:solidFill>
                <a:prstClr val="black"/>
              </a:solidFill>
            </a:endParaRPr>
          </a:p>
        </p:txBody>
      </p:sp>
    </p:spTree>
    <p:extLst>
      <p:ext uri="{BB962C8B-B14F-4D97-AF65-F5344CB8AC3E}">
        <p14:creationId xmlns:p14="http://schemas.microsoft.com/office/powerpoint/2010/main" val="940259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Goto</a:t>
            </a:r>
            <a:r>
              <a:rPr lang="en-US" dirty="0"/>
              <a:t> https://www.projectoxford.ai/demo/visions#Analysis and</a:t>
            </a:r>
            <a:r>
              <a:rPr lang="en-US" baseline="0" dirty="0"/>
              <a:t> analyze this image to find its accent color</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8</a:t>
            </a:fld>
            <a:endParaRPr lang="en-US"/>
          </a:p>
        </p:txBody>
      </p:sp>
    </p:spTree>
    <p:extLst>
      <p:ext uri="{BB962C8B-B14F-4D97-AF65-F5344CB8AC3E}">
        <p14:creationId xmlns:p14="http://schemas.microsoft.com/office/powerpoint/2010/main" val="334178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use accent color,</a:t>
            </a:r>
            <a:r>
              <a:rPr lang="en-US" baseline="0" dirty="0"/>
              <a:t> case study.</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9</a:t>
            </a:fld>
            <a:endParaRPr lang="en-US"/>
          </a:p>
        </p:txBody>
      </p:sp>
    </p:spTree>
    <p:extLst>
      <p:ext uri="{BB962C8B-B14F-4D97-AF65-F5344CB8AC3E}">
        <p14:creationId xmlns:p14="http://schemas.microsoft.com/office/powerpoint/2010/main" val="66839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How to use accent color,</a:t>
            </a:r>
            <a:r>
              <a:rPr lang="en-US" baseline="0" dirty="0"/>
              <a:t> case study.</a:t>
            </a:r>
            <a:endParaRPr lang="en-US" dirty="0"/>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10</a:t>
            </a:fld>
            <a:endParaRPr lang="en-US"/>
          </a:p>
        </p:txBody>
      </p:sp>
    </p:spTree>
    <p:extLst>
      <p:ext uri="{BB962C8B-B14F-4D97-AF65-F5344CB8AC3E}">
        <p14:creationId xmlns:p14="http://schemas.microsoft.com/office/powerpoint/2010/main" val="2355838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Ready to use ML API published on Azure </a:t>
            </a:r>
            <a:r>
              <a:rPr lang="en-US" dirty="0" err="1"/>
              <a:t>Datamarket</a:t>
            </a:r>
            <a:r>
              <a:rPr lang="en-US" baseline="0" dirty="0"/>
              <a:t> place. A showcase of production ML solution in action (This can be used i.e. in shopping websites to see user reviews about a product etc.)</a:t>
            </a:r>
            <a:endParaRPr lang="en-US" dirty="0"/>
          </a:p>
          <a:p>
            <a:endParaRPr lang="en-US" dirty="0"/>
          </a:p>
          <a:p>
            <a:r>
              <a:rPr lang="en-US" dirty="0"/>
              <a:t>Test by yourself some of the reviews comments on Expedia or other online shopping sites.</a:t>
            </a:r>
            <a:r>
              <a:rPr lang="en-US" baseline="0" dirty="0"/>
              <a:t> Copy/paste user comments to see the analyze result. If sentiment result shows higher percentage number, it means it is positive. If the percentage is low than it is a negative comment.</a:t>
            </a:r>
          </a:p>
          <a:p>
            <a:endParaRPr lang="en-US" baseline="0" dirty="0"/>
          </a:p>
          <a:p>
            <a:r>
              <a:rPr lang="en-US" dirty="0"/>
              <a:t>https://text-analytics-demo.azurewebsites.net/</a:t>
            </a:r>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11</a:t>
            </a:fld>
            <a:endParaRPr lang="en-US"/>
          </a:p>
        </p:txBody>
      </p:sp>
    </p:spTree>
    <p:extLst>
      <p:ext uri="{BB962C8B-B14F-4D97-AF65-F5344CB8AC3E}">
        <p14:creationId xmlns:p14="http://schemas.microsoft.com/office/powerpoint/2010/main" val="30789953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2400" y="174625"/>
            <a:ext cx="11887200" cy="854075"/>
          </a:xfrm>
        </p:spPr>
        <p:txBody>
          <a:bodyPr/>
          <a:lstStyle/>
          <a:p>
            <a:r>
              <a:rPr lang="en-US"/>
              <a:t>Click to edit Master title style</a:t>
            </a:r>
          </a:p>
        </p:txBody>
      </p:sp>
    </p:spTree>
    <p:extLst>
      <p:ext uri="{BB962C8B-B14F-4D97-AF65-F5344CB8AC3E}">
        <p14:creationId xmlns:p14="http://schemas.microsoft.com/office/powerpoint/2010/main" val="3755691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2347" y="1"/>
            <a:ext cx="11655840" cy="644769"/>
          </a:xfrm>
        </p:spPr>
        <p:txBody>
          <a:bodyPr/>
          <a:lstStyle>
            <a:lvl1pPr>
              <a:defRPr sz="3600"/>
            </a:lvl1pPr>
          </a:lstStyle>
          <a:p>
            <a:r>
              <a:rPr lang="en-US" dirty="0"/>
              <a:t>Click to edit Master title style</a:t>
            </a:r>
          </a:p>
        </p:txBody>
      </p:sp>
      <p:sp>
        <p:nvSpPr>
          <p:cNvPr id="8" name="Text Placeholder 7"/>
          <p:cNvSpPr>
            <a:spLocks noGrp="1"/>
          </p:cNvSpPr>
          <p:nvPr>
            <p:ph type="body" sz="quarter" idx="10"/>
          </p:nvPr>
        </p:nvSpPr>
        <p:spPr>
          <a:xfrm>
            <a:off x="387351" y="644770"/>
            <a:ext cx="10292373" cy="513405"/>
          </a:xfrm>
        </p:spPr>
        <p:txBody>
          <a:bodyPr/>
          <a:lstStyle>
            <a:lvl1pPr marL="0" indent="0">
              <a:buNone/>
              <a:defRPr sz="2400">
                <a:solidFill>
                  <a:schemeClr val="accent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31255190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6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2400" y="174625"/>
            <a:ext cx="11887200" cy="854075"/>
          </a:xfrm>
        </p:spPr>
        <p:txBody>
          <a:bodyPr/>
          <a:lstStyle/>
          <a:p>
            <a:r>
              <a:rPr lang="en-US"/>
              <a:t>Click to edit Master title style</a:t>
            </a:r>
          </a:p>
        </p:txBody>
      </p:sp>
      <p:sp>
        <p:nvSpPr>
          <p:cNvPr id="3" name="Text Placeholder 2"/>
          <p:cNvSpPr>
            <a:spLocks noGrp="1"/>
          </p:cNvSpPr>
          <p:nvPr>
            <p:ph idx="1"/>
          </p:nvPr>
        </p:nvSpPr>
        <p:spPr>
          <a:xfrm>
            <a:off x="152400" y="1028700"/>
            <a:ext cx="11887200" cy="5359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07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59.xml"/><Relationship Id="rId1" Type="http://schemas.openxmlformats.org/officeDocument/2006/relationships/slideLayout" Target="../slideLayouts/slideLayout11.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06.xml.rels><?xml version="1.0" encoding="UTF-8" standalone="yes"?>
<Relationships xmlns="http://schemas.openxmlformats.org/package/2006/relationships"><Relationship Id="rId2" Type="http://schemas.openxmlformats.org/officeDocument/2006/relationships/hyperlink" Target="http://bit.ly/azureml_login" TargetMode="Externa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hyperlink" Target="https://docs.microsoft.com/en-us/azure/machine-learning/"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hyperlink" Target="http://bit.ly/2nz9xl4"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jp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jpg"/><Relationship Id="rId20" Type="http://schemas.openxmlformats.org/officeDocument/2006/relationships/image" Target="../media/image21.jp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jpg"/><Relationship Id="rId9" Type="http://schemas.openxmlformats.org/officeDocument/2006/relationships/image" Target="../media/image10.pn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3.emf"/><Relationship Id="rId4" Type="http://schemas.openxmlformats.org/officeDocument/2006/relationships/image" Target="../media/image42.emf"/></Relationships>
</file>

<file path=ppt/slides/_rels/slide32.xml.rels><?xml version="1.0" encoding="UTF-8" standalone="yes"?>
<Relationships xmlns="http://schemas.openxmlformats.org/package/2006/relationships"><Relationship Id="rId8" Type="http://schemas.openxmlformats.org/officeDocument/2006/relationships/image" Target="../media/image46.emf"/><Relationship Id="rId13" Type="http://schemas.openxmlformats.org/officeDocument/2006/relationships/image" Target="../media/image51.png"/><Relationship Id="rId3" Type="http://schemas.openxmlformats.org/officeDocument/2006/relationships/image" Target="../media/image41.emf"/><Relationship Id="rId7" Type="http://schemas.openxmlformats.org/officeDocument/2006/relationships/image" Target="../media/image43.emf"/><Relationship Id="rId12" Type="http://schemas.openxmlformats.org/officeDocument/2006/relationships/image" Target="../media/image50.emf"/><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5.emf"/><Relationship Id="rId11" Type="http://schemas.openxmlformats.org/officeDocument/2006/relationships/image" Target="../media/image49.emf"/><Relationship Id="rId5" Type="http://schemas.openxmlformats.org/officeDocument/2006/relationships/image" Target="../media/image42.emf"/><Relationship Id="rId10" Type="http://schemas.openxmlformats.org/officeDocument/2006/relationships/image" Target="../media/image48.emf"/><Relationship Id="rId4" Type="http://schemas.openxmlformats.org/officeDocument/2006/relationships/image" Target="../media/image44.emf"/><Relationship Id="rId9" Type="http://schemas.openxmlformats.org/officeDocument/2006/relationships/image" Target="../media/image47.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4.emf"/><Relationship Id="rId1" Type="http://schemas.openxmlformats.org/officeDocument/2006/relationships/slideLayout" Target="../slideLayouts/slideLayout3.xml"/><Relationship Id="rId6" Type="http://schemas.openxmlformats.org/officeDocument/2006/relationships/image" Target="../media/image47.emf"/><Relationship Id="rId5" Type="http://schemas.openxmlformats.org/officeDocument/2006/relationships/image" Target="../media/image43.emf"/><Relationship Id="rId4" Type="http://schemas.openxmlformats.org/officeDocument/2006/relationships/image" Target="../media/image45.emf"/></Relationships>
</file>

<file path=ppt/slides/_rels/slide6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4.emf"/><Relationship Id="rId1" Type="http://schemas.openxmlformats.org/officeDocument/2006/relationships/slideLayout" Target="../slideLayouts/slideLayout3.xml"/><Relationship Id="rId5" Type="http://schemas.openxmlformats.org/officeDocument/2006/relationships/image" Target="../media/image42.emf"/><Relationship Id="rId4" Type="http://schemas.openxmlformats.org/officeDocument/2006/relationships/image" Target="../media/image49.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59.emf"/><Relationship Id="rId4" Type="http://schemas.openxmlformats.org/officeDocument/2006/relationships/oleObject" Target="../embeddings/oleObject1.bin"/></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60.e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61.emf"/><Relationship Id="rId4" Type="http://schemas.openxmlformats.org/officeDocument/2006/relationships/oleObject" Target="../embeddings/oleObject3.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62.emf"/><Relationship Id="rId4" Type="http://schemas.openxmlformats.org/officeDocument/2006/relationships/oleObject" Target="../embeddings/oleObject4.bin"/></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63.emf"/><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62.emf"/><Relationship Id="rId4" Type="http://schemas.openxmlformats.org/officeDocument/2006/relationships/oleObject" Target="../embeddings/oleObject5.bin"/></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64.e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image" Target="../media/image63.emf"/><Relationship Id="rId4" Type="http://schemas.openxmlformats.org/officeDocument/2006/relationships/oleObject" Target="../embeddings/oleObject7.bin"/></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52.xml"/><Relationship Id="rId7" Type="http://schemas.openxmlformats.org/officeDocument/2006/relationships/image" Target="../media/image64.emf"/><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oleObject" Target="../embeddings/oleObject10.bin"/><Relationship Id="rId5" Type="http://schemas.openxmlformats.org/officeDocument/2006/relationships/image" Target="../media/image63.emf"/><Relationship Id="rId4" Type="http://schemas.openxmlformats.org/officeDocument/2006/relationships/oleObject" Target="../embeddings/oleObject9.bin"/><Relationship Id="rId9" Type="http://schemas.openxmlformats.org/officeDocument/2006/relationships/image" Target="../media/image65.emf"/></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53.xml"/><Relationship Id="rId7" Type="http://schemas.openxmlformats.org/officeDocument/2006/relationships/image" Target="../media/image63.emf"/><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oleObject" Target="../embeddings/oleObject13.bin"/><Relationship Id="rId11" Type="http://schemas.openxmlformats.org/officeDocument/2006/relationships/image" Target="../media/image65.emf"/><Relationship Id="rId5" Type="http://schemas.openxmlformats.org/officeDocument/2006/relationships/image" Target="../media/image62.e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64.emf"/></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54.xml"/><Relationship Id="rId7" Type="http://schemas.openxmlformats.org/officeDocument/2006/relationships/image" Target="../media/image63.emf"/><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oleObject" Target="../embeddings/oleObject17.bin"/><Relationship Id="rId11" Type="http://schemas.openxmlformats.org/officeDocument/2006/relationships/image" Target="../media/image65.emf"/><Relationship Id="rId5" Type="http://schemas.openxmlformats.org/officeDocument/2006/relationships/image" Target="../media/image66.e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64.em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10.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5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800" b="1" dirty="0"/>
              <a:t>Andrew Babiec   @</a:t>
            </a:r>
            <a:r>
              <a:rPr lang="en-US" sz="2800" b="1" dirty="0" err="1"/>
              <a:t>ababiec</a:t>
            </a:r>
            <a:endParaRPr lang="en-US" sz="2800" b="1" dirty="0"/>
          </a:p>
          <a:p>
            <a:r>
              <a:rPr lang="en-US" dirty="0"/>
              <a:t>2017-03-25</a:t>
            </a:r>
          </a:p>
        </p:txBody>
      </p:sp>
      <p:sp>
        <p:nvSpPr>
          <p:cNvPr id="2" name="Title 1"/>
          <p:cNvSpPr>
            <a:spLocks noGrp="1"/>
          </p:cNvSpPr>
          <p:nvPr>
            <p:ph type="ctrTitle"/>
          </p:nvPr>
        </p:nvSpPr>
        <p:spPr>
          <a:xfrm>
            <a:off x="193271" y="2415641"/>
            <a:ext cx="11561954" cy="2603307"/>
          </a:xfrm>
          <a:solidFill>
            <a:srgbClr val="007233"/>
          </a:solidFill>
        </p:spPr>
        <p:txBody>
          <a:bodyPr/>
          <a:lstStyle/>
          <a:p>
            <a:r>
              <a:rPr lang="en-US" sz="4000" dirty="0">
                <a:latin typeface="Segoe"/>
              </a:rPr>
              <a:t>Boston Code Camp 27</a:t>
            </a:r>
            <a:br>
              <a:rPr lang="en-US" sz="4000" dirty="0">
                <a:latin typeface="Segoe"/>
              </a:rPr>
            </a:br>
            <a:br>
              <a:rPr lang="en-US" sz="4000" dirty="0">
                <a:latin typeface="Segoe"/>
              </a:rPr>
            </a:br>
            <a:r>
              <a:rPr lang="en-US" sz="4000" b="1" dirty="0">
                <a:latin typeface="Segoe"/>
              </a:rPr>
              <a:t>Data Science and Machine Learning Essentials</a:t>
            </a:r>
          </a:p>
        </p:txBody>
      </p:sp>
    </p:spTree>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Windows 10 Store</a:t>
            </a:r>
          </a:p>
        </p:txBody>
      </p:sp>
      <p:pic>
        <p:nvPicPr>
          <p:cNvPr id="4" name="Picture 3"/>
          <p:cNvPicPr>
            <a:picLocks noChangeAspect="1"/>
          </p:cNvPicPr>
          <p:nvPr/>
        </p:nvPicPr>
        <p:blipFill>
          <a:blip r:embed="rId3"/>
          <a:stretch>
            <a:fillRect/>
          </a:stretch>
        </p:blipFill>
        <p:spPr>
          <a:xfrm>
            <a:off x="152400" y="1379084"/>
            <a:ext cx="11915775" cy="5057775"/>
          </a:xfrm>
          <a:prstGeom prst="rect">
            <a:avLst/>
          </a:prstGeom>
        </p:spPr>
      </p:pic>
    </p:spTree>
    <p:extLst>
      <p:ext uri="{BB962C8B-B14F-4D97-AF65-F5344CB8AC3E}">
        <p14:creationId xmlns:p14="http://schemas.microsoft.com/office/powerpoint/2010/main" val="22104931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ctrTitle"/>
          </p:nvPr>
        </p:nvSpPr>
        <p:spPr/>
        <p:txBody>
          <a:bodyPr/>
          <a:lstStyle/>
          <a:p>
            <a:r>
              <a:rPr lang="en-US" dirty="0"/>
              <a:t>Azure ML</a:t>
            </a:r>
          </a:p>
        </p:txBody>
      </p:sp>
    </p:spTree>
    <p:extLst>
      <p:ext uri="{BB962C8B-B14F-4D97-AF65-F5344CB8AC3E}">
        <p14:creationId xmlns:p14="http://schemas.microsoft.com/office/powerpoint/2010/main" val="28404222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Cortana Intelligence Suite services</a:t>
            </a:r>
          </a:p>
        </p:txBody>
      </p:sp>
      <p:pic>
        <p:nvPicPr>
          <p:cNvPr id="4098" name="Picture 2" descr="https://azurecomcdn.azureedge.net/cvt-37f0e01224d149ada29a36e3820f8e82de3154b1491a51f10574b21443546040/images/page/suites/cortana-intelligence/architec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742" y="1842670"/>
            <a:ext cx="11229975"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6800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a:rPr>
              <a:t>Why Azure ML?</a:t>
            </a:r>
          </a:p>
        </p:txBody>
      </p:sp>
      <p:sp>
        <p:nvSpPr>
          <p:cNvPr id="3" name="Content Placeholder 2"/>
          <p:cNvSpPr>
            <a:spLocks noGrp="1"/>
          </p:cNvSpPr>
          <p:nvPr>
            <p:ph sz="quarter" idx="10"/>
          </p:nvPr>
        </p:nvSpPr>
        <p:spPr/>
        <p:txBody>
          <a:bodyPr/>
          <a:lstStyle/>
          <a:p>
            <a:r>
              <a:rPr lang="en-US" dirty="0">
                <a:solidFill>
                  <a:schemeClr val="tx1">
                    <a:lumMod val="50000"/>
                  </a:schemeClr>
                </a:solidFill>
                <a:latin typeface="Segoe"/>
                <a:ea typeface="ＭＳ Ｐゴシック" pitchFamily="34" charset="-128"/>
              </a:rPr>
              <a:t>Quickly deploy production solutions as </a:t>
            </a:r>
            <a:br>
              <a:rPr lang="en-US" dirty="0">
                <a:solidFill>
                  <a:schemeClr val="tx1">
                    <a:lumMod val="50000"/>
                  </a:schemeClr>
                </a:solidFill>
                <a:latin typeface="Segoe"/>
                <a:ea typeface="ＭＳ Ｐゴシック" pitchFamily="34" charset="-128"/>
              </a:rPr>
            </a:br>
            <a:r>
              <a:rPr lang="en-US" dirty="0">
                <a:solidFill>
                  <a:schemeClr val="tx1">
                    <a:lumMod val="50000"/>
                  </a:schemeClr>
                </a:solidFill>
                <a:latin typeface="Segoe"/>
                <a:ea typeface="ＭＳ Ｐゴシック" pitchFamily="34" charset="-128"/>
              </a:rPr>
              <a:t>web services</a:t>
            </a:r>
          </a:p>
          <a:p>
            <a:r>
              <a:rPr lang="en-US" dirty="0">
                <a:solidFill>
                  <a:schemeClr val="tx1">
                    <a:lumMod val="50000"/>
                  </a:schemeClr>
                </a:solidFill>
                <a:latin typeface="Segoe"/>
                <a:ea typeface="ＭＳ Ｐゴシック" pitchFamily="34" charset="-128"/>
              </a:rPr>
              <a:t>Models run in a highly scalable cloud environment</a:t>
            </a:r>
          </a:p>
          <a:p>
            <a:r>
              <a:rPr lang="en-US" dirty="0">
                <a:solidFill>
                  <a:schemeClr val="tx1">
                    <a:lumMod val="50000"/>
                  </a:schemeClr>
                </a:solidFill>
                <a:latin typeface="Segoe"/>
                <a:ea typeface="ＭＳ Ｐゴシック" pitchFamily="34" charset="-128"/>
              </a:rPr>
              <a:t>Secure cloud environment for data and code</a:t>
            </a:r>
          </a:p>
          <a:p>
            <a:r>
              <a:rPr lang="en-US" dirty="0">
                <a:solidFill>
                  <a:schemeClr val="tx1">
                    <a:lumMod val="50000"/>
                  </a:schemeClr>
                </a:solidFill>
                <a:latin typeface="Segoe"/>
                <a:ea typeface="ＭＳ Ｐゴシック" pitchFamily="34" charset="-128"/>
              </a:rPr>
              <a:t>Powerful, efficient built-in algorithms</a:t>
            </a:r>
          </a:p>
          <a:p>
            <a:r>
              <a:rPr lang="en-US" dirty="0">
                <a:latin typeface="Segoe"/>
                <a:ea typeface="ＭＳ Ｐゴシック" pitchFamily="34" charset="-128"/>
              </a:rPr>
              <a:t>Extensible with, SQL, Python, and R</a:t>
            </a:r>
          </a:p>
        </p:txBody>
      </p:sp>
    </p:spTree>
    <p:extLst>
      <p:ext uri="{BB962C8B-B14F-4D97-AF65-F5344CB8AC3E}">
        <p14:creationId xmlns:p14="http://schemas.microsoft.com/office/powerpoint/2010/main" val="2557989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07327" y="2709745"/>
            <a:ext cx="5032273" cy="3804889"/>
          </a:xfrm>
          <a:prstGeom prst="rect">
            <a:avLst/>
          </a:prstGeom>
        </p:spPr>
      </p:pic>
      <p:sp>
        <p:nvSpPr>
          <p:cNvPr id="4" name="Title 3"/>
          <p:cNvSpPr>
            <a:spLocks noGrp="1"/>
          </p:cNvSpPr>
          <p:nvPr>
            <p:ph type="title"/>
          </p:nvPr>
        </p:nvSpPr>
        <p:spPr/>
        <p:txBody>
          <a:bodyPr/>
          <a:lstStyle/>
          <a:p>
            <a:r>
              <a:rPr lang="en-US" dirty="0"/>
              <a:t>Microsoft Azure Machine Learning</a:t>
            </a:r>
          </a:p>
        </p:txBody>
      </p:sp>
      <p:sp>
        <p:nvSpPr>
          <p:cNvPr id="5" name="Content Placeholder 4"/>
          <p:cNvSpPr>
            <a:spLocks noGrp="1"/>
          </p:cNvSpPr>
          <p:nvPr>
            <p:ph idx="1"/>
          </p:nvPr>
        </p:nvSpPr>
        <p:spPr/>
        <p:txBody>
          <a:bodyPr>
            <a:normAutofit fontScale="92500" lnSpcReduction="20000"/>
          </a:bodyPr>
          <a:lstStyle/>
          <a:p>
            <a:pPr>
              <a:lnSpc>
                <a:spcPct val="150000"/>
              </a:lnSpc>
            </a:pPr>
            <a:r>
              <a:rPr lang="en-US" sz="3200" dirty="0"/>
              <a:t>Web based UI accessible from different browsers</a:t>
            </a:r>
          </a:p>
          <a:p>
            <a:pPr>
              <a:lnSpc>
                <a:spcPct val="150000"/>
              </a:lnSpc>
            </a:pPr>
            <a:r>
              <a:rPr lang="en-US" sz="3200" dirty="0" err="1"/>
              <a:t>Share|collaborate</a:t>
            </a:r>
            <a:r>
              <a:rPr lang="en-US" sz="3200" dirty="0"/>
              <a:t> to any other ML workspace</a:t>
            </a:r>
          </a:p>
          <a:p>
            <a:pPr>
              <a:lnSpc>
                <a:spcPct val="150000"/>
              </a:lnSpc>
            </a:pPr>
            <a:r>
              <a:rPr lang="en-US" sz="3200" dirty="0" err="1"/>
              <a:t>Drag&amp;Drop</a:t>
            </a:r>
            <a:r>
              <a:rPr lang="en-US" sz="3200" dirty="0"/>
              <a:t> visual </a:t>
            </a:r>
            <a:r>
              <a:rPr lang="en-US" sz="3200" dirty="0" err="1"/>
              <a:t>design|development</a:t>
            </a:r>
            <a:endParaRPr lang="en-US" sz="3200" dirty="0"/>
          </a:p>
          <a:p>
            <a:pPr>
              <a:lnSpc>
                <a:spcPct val="150000"/>
              </a:lnSpc>
            </a:pPr>
            <a:r>
              <a:rPr lang="en-US" sz="3200" dirty="0"/>
              <a:t>Wide range of ML Algorithms catalog</a:t>
            </a:r>
          </a:p>
          <a:p>
            <a:pPr>
              <a:lnSpc>
                <a:spcPct val="150000"/>
              </a:lnSpc>
            </a:pPr>
            <a:r>
              <a:rPr lang="en-US" sz="3200" dirty="0"/>
              <a:t>Extend with OSS </a:t>
            </a:r>
            <a:r>
              <a:rPr lang="en-US" sz="3200" dirty="0" err="1"/>
              <a:t>R|Python</a:t>
            </a:r>
            <a:r>
              <a:rPr lang="en-US" sz="3200" dirty="0"/>
              <a:t> scripts</a:t>
            </a:r>
          </a:p>
          <a:p>
            <a:pPr>
              <a:lnSpc>
                <a:spcPct val="150000"/>
              </a:lnSpc>
            </a:pPr>
            <a:r>
              <a:rPr lang="en-US" sz="3200" dirty="0" err="1"/>
              <a:t>Share|Document</a:t>
            </a:r>
            <a:r>
              <a:rPr lang="en-US" sz="3200" dirty="0"/>
              <a:t> with </a:t>
            </a:r>
            <a:r>
              <a:rPr lang="en-US" sz="3200" dirty="0" err="1"/>
              <a:t>IPython|Jupyter</a:t>
            </a:r>
            <a:endParaRPr lang="en-US" sz="3200" dirty="0"/>
          </a:p>
          <a:p>
            <a:pPr>
              <a:lnSpc>
                <a:spcPct val="150000"/>
              </a:lnSpc>
            </a:pPr>
            <a:r>
              <a:rPr lang="en-US" sz="3200" dirty="0" err="1"/>
              <a:t>Deploy|Publish|Scale</a:t>
            </a:r>
            <a:r>
              <a:rPr lang="en-US" sz="3200" dirty="0"/>
              <a:t> rapidly (APIs)</a:t>
            </a:r>
          </a:p>
        </p:txBody>
      </p:sp>
    </p:spTree>
    <p:extLst>
      <p:ext uri="{BB962C8B-B14F-4D97-AF65-F5344CB8AC3E}">
        <p14:creationId xmlns:p14="http://schemas.microsoft.com/office/powerpoint/2010/main" val="14601136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a:rPr>
              <a:t>Why R and Python?</a:t>
            </a:r>
          </a:p>
        </p:txBody>
      </p:sp>
      <p:sp>
        <p:nvSpPr>
          <p:cNvPr id="3" name="Content Placeholder 2"/>
          <p:cNvSpPr>
            <a:spLocks noGrp="1"/>
          </p:cNvSpPr>
          <p:nvPr>
            <p:ph sz="quarter" idx="10"/>
          </p:nvPr>
        </p:nvSpPr>
        <p:spPr/>
        <p:txBody>
          <a:bodyPr/>
          <a:lstStyle/>
          <a:p>
            <a:r>
              <a:rPr lang="en-US" dirty="0">
                <a:solidFill>
                  <a:schemeClr val="tx1">
                    <a:lumMod val="50000"/>
                  </a:schemeClr>
                </a:solidFill>
                <a:latin typeface="Segoe"/>
                <a:ea typeface="ＭＳ Ｐゴシック" pitchFamily="34" charset="-128"/>
              </a:rPr>
              <a:t>R and Python widely used in data science</a:t>
            </a:r>
          </a:p>
          <a:p>
            <a:r>
              <a:rPr lang="en-US" dirty="0">
                <a:solidFill>
                  <a:schemeClr val="tx1">
                    <a:lumMod val="50000"/>
                  </a:schemeClr>
                </a:solidFill>
                <a:latin typeface="Segoe"/>
                <a:ea typeface="ＭＳ Ｐゴシック" pitchFamily="34" charset="-128"/>
              </a:rPr>
              <a:t>Highly interactive</a:t>
            </a:r>
          </a:p>
          <a:p>
            <a:r>
              <a:rPr lang="en-US" dirty="0">
                <a:solidFill>
                  <a:schemeClr val="tx1">
                    <a:lumMod val="50000"/>
                  </a:schemeClr>
                </a:solidFill>
                <a:latin typeface="Segoe"/>
                <a:ea typeface="ＭＳ Ｐゴシック" pitchFamily="34" charset="-128"/>
              </a:rPr>
              <a:t>Good visualization</a:t>
            </a:r>
          </a:p>
          <a:p>
            <a:r>
              <a:rPr lang="en-US" dirty="0">
                <a:solidFill>
                  <a:schemeClr val="tx1">
                    <a:lumMod val="50000"/>
                  </a:schemeClr>
                </a:solidFill>
                <a:latin typeface="Segoe"/>
                <a:ea typeface="ＭＳ Ｐゴシック" pitchFamily="34" charset="-128"/>
              </a:rPr>
              <a:t>Vast packages (libraries) of utilities and algorithms</a:t>
            </a:r>
          </a:p>
          <a:p>
            <a:r>
              <a:rPr lang="en-US" dirty="0">
                <a:solidFill>
                  <a:schemeClr val="tx1">
                    <a:lumMod val="50000"/>
                  </a:schemeClr>
                </a:solidFill>
                <a:latin typeface="Segoe"/>
                <a:ea typeface="ＭＳ Ｐゴシック" pitchFamily="34" charset="-128"/>
              </a:rPr>
              <a:t>Excellent development environments</a:t>
            </a:r>
            <a:endParaRPr lang="en-US" dirty="0">
              <a:latin typeface="Segoe"/>
              <a:ea typeface="ＭＳ Ｐゴシック" pitchFamily="34" charset="-128"/>
            </a:endParaRPr>
          </a:p>
        </p:txBody>
      </p:sp>
    </p:spTree>
    <p:extLst>
      <p:ext uri="{BB962C8B-B14F-4D97-AF65-F5344CB8AC3E}">
        <p14:creationId xmlns:p14="http://schemas.microsoft.com/office/powerpoint/2010/main" val="40533039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801" y="183847"/>
            <a:ext cx="11654187" cy="644678"/>
          </a:xfrm>
        </p:spPr>
        <p:txBody>
          <a:bodyPr/>
          <a:lstStyle/>
          <a:p>
            <a:r>
              <a:rPr lang="en-US" sz="4000" dirty="0"/>
              <a:t>Azure Machine Learning Ecosystem</a:t>
            </a:r>
          </a:p>
        </p:txBody>
      </p:sp>
      <p:grpSp>
        <p:nvGrpSpPr>
          <p:cNvPr id="4" name="Group 3"/>
          <p:cNvGrpSpPr/>
          <p:nvPr/>
        </p:nvGrpSpPr>
        <p:grpSpPr>
          <a:xfrm>
            <a:off x="3493742" y="2445583"/>
            <a:ext cx="2530154" cy="2078841"/>
            <a:chOff x="279190" y="1202994"/>
            <a:chExt cx="2530513" cy="2079136"/>
          </a:xfrm>
        </p:grpSpPr>
        <p:sp>
          <p:nvSpPr>
            <p:cNvPr id="5" name="Circular Arrow 4"/>
            <p:cNvSpPr/>
            <p:nvPr/>
          </p:nvSpPr>
          <p:spPr>
            <a:xfrm>
              <a:off x="562817" y="1202994"/>
              <a:ext cx="1993655" cy="1993655"/>
            </a:xfrm>
            <a:prstGeom prst="circularArrow">
              <a:avLst>
                <a:gd name="adj1" fmla="val 4668"/>
                <a:gd name="adj2" fmla="val 272909"/>
                <a:gd name="adj3" fmla="val 13466191"/>
                <a:gd name="adj4" fmla="val 17613920"/>
                <a:gd name="adj5" fmla="val 4847"/>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Freeform 5"/>
            <p:cNvSpPr/>
            <p:nvPr/>
          </p:nvSpPr>
          <p:spPr>
            <a:xfrm>
              <a:off x="995045" y="1301019"/>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300">
                  <a:solidFill>
                    <a:srgbClr val="FFFFFF"/>
                  </a:solidFill>
                </a:rPr>
                <a:t>Get/Prepare Data</a:t>
              </a:r>
            </a:p>
          </p:txBody>
        </p:sp>
        <p:sp>
          <p:nvSpPr>
            <p:cNvPr id="7" name="Freeform 6"/>
            <p:cNvSpPr/>
            <p:nvPr/>
          </p:nvSpPr>
          <p:spPr>
            <a:xfrm>
              <a:off x="1710900" y="2016874"/>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300" dirty="0">
                  <a:solidFill>
                    <a:srgbClr val="FFFFFF"/>
                  </a:solidFill>
                </a:rPr>
                <a:t>Build/Edit Experiment</a:t>
              </a:r>
            </a:p>
          </p:txBody>
        </p:sp>
        <p:sp>
          <p:nvSpPr>
            <p:cNvPr id="8" name="Freeform 7"/>
            <p:cNvSpPr/>
            <p:nvPr/>
          </p:nvSpPr>
          <p:spPr>
            <a:xfrm>
              <a:off x="995045" y="2732729"/>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200" dirty="0">
                  <a:solidFill>
                    <a:srgbClr val="FFFFFF"/>
                  </a:solidFill>
                </a:rPr>
                <a:t>Create/Update Model</a:t>
              </a:r>
            </a:p>
          </p:txBody>
        </p:sp>
        <p:sp>
          <p:nvSpPr>
            <p:cNvPr id="9" name="Freeform 8"/>
            <p:cNvSpPr/>
            <p:nvPr/>
          </p:nvSpPr>
          <p:spPr>
            <a:xfrm>
              <a:off x="279190" y="2016874"/>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300" dirty="0">
                  <a:solidFill>
                    <a:srgbClr val="FFFFFF"/>
                  </a:solidFill>
                </a:rPr>
                <a:t>Evaluate Model Results</a:t>
              </a:r>
            </a:p>
          </p:txBody>
        </p:sp>
      </p:grpSp>
      <p:sp>
        <p:nvSpPr>
          <p:cNvPr id="10" name="Right Arrow 9"/>
          <p:cNvSpPr/>
          <p:nvPr/>
        </p:nvSpPr>
        <p:spPr>
          <a:xfrm>
            <a:off x="6098999" y="3416963"/>
            <a:ext cx="557482" cy="289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endParaRPr>
          </a:p>
        </p:txBody>
      </p:sp>
      <p:graphicFrame>
        <p:nvGraphicFramePr>
          <p:cNvPr id="11" name="Diagram 10"/>
          <p:cNvGraphicFramePr/>
          <p:nvPr>
            <p:extLst/>
          </p:nvPr>
        </p:nvGraphicFramePr>
        <p:xfrm>
          <a:off x="7162712" y="2498481"/>
          <a:ext cx="4644023" cy="2174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p:cNvSpPr/>
          <p:nvPr/>
        </p:nvSpPr>
        <p:spPr>
          <a:xfrm>
            <a:off x="3300570" y="2005222"/>
            <a:ext cx="2809708"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13" name="Rectangle 12"/>
          <p:cNvSpPr/>
          <p:nvPr/>
        </p:nvSpPr>
        <p:spPr>
          <a:xfrm>
            <a:off x="6667760" y="2005222"/>
            <a:ext cx="2515404"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14" name="TextBox 13"/>
          <p:cNvSpPr txBox="1"/>
          <p:nvPr/>
        </p:nvSpPr>
        <p:spPr>
          <a:xfrm>
            <a:off x="3812512" y="1977728"/>
            <a:ext cx="1669047" cy="369332"/>
          </a:xfrm>
          <a:prstGeom prst="rect">
            <a:avLst/>
          </a:prstGeom>
          <a:noFill/>
        </p:spPr>
        <p:txBody>
          <a:bodyPr wrap="none" rtlCol="0">
            <a:spAutoFit/>
          </a:bodyPr>
          <a:lstStyle/>
          <a:p>
            <a:pPr defTabSz="914225"/>
            <a:r>
              <a:rPr lang="en-US" dirty="0">
                <a:solidFill>
                  <a:srgbClr val="505050"/>
                </a:solidFill>
              </a:rPr>
              <a:t>Build ML Model</a:t>
            </a:r>
          </a:p>
        </p:txBody>
      </p:sp>
      <p:sp>
        <p:nvSpPr>
          <p:cNvPr id="15" name="TextBox 14"/>
          <p:cNvSpPr txBox="1"/>
          <p:nvPr/>
        </p:nvSpPr>
        <p:spPr>
          <a:xfrm>
            <a:off x="6718492" y="1997420"/>
            <a:ext cx="2309094" cy="369332"/>
          </a:xfrm>
          <a:prstGeom prst="rect">
            <a:avLst/>
          </a:prstGeom>
          <a:noFill/>
        </p:spPr>
        <p:txBody>
          <a:bodyPr wrap="none" rtlCol="0">
            <a:spAutoFit/>
          </a:bodyPr>
          <a:lstStyle/>
          <a:p>
            <a:pPr defTabSz="914225"/>
            <a:r>
              <a:rPr lang="en-US" dirty="0">
                <a:solidFill>
                  <a:srgbClr val="505050"/>
                </a:solidFill>
              </a:rPr>
              <a:t>Deploy as Web Service</a:t>
            </a:r>
          </a:p>
        </p:txBody>
      </p:sp>
      <p:sp>
        <p:nvSpPr>
          <p:cNvPr id="16" name="Right Arrow 15"/>
          <p:cNvSpPr/>
          <p:nvPr/>
        </p:nvSpPr>
        <p:spPr>
          <a:xfrm>
            <a:off x="2754367" y="3389609"/>
            <a:ext cx="557482" cy="289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endParaRPr>
          </a:p>
        </p:txBody>
      </p:sp>
      <p:sp>
        <p:nvSpPr>
          <p:cNvPr id="17" name="Rectangle 16"/>
          <p:cNvSpPr/>
          <p:nvPr/>
        </p:nvSpPr>
        <p:spPr>
          <a:xfrm>
            <a:off x="176573" y="1977728"/>
            <a:ext cx="2572608"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18" name="TextBox 17"/>
          <p:cNvSpPr txBox="1"/>
          <p:nvPr/>
        </p:nvSpPr>
        <p:spPr>
          <a:xfrm>
            <a:off x="402094" y="1977728"/>
            <a:ext cx="2131802" cy="369332"/>
          </a:xfrm>
          <a:prstGeom prst="rect">
            <a:avLst/>
          </a:prstGeom>
          <a:noFill/>
        </p:spPr>
        <p:txBody>
          <a:bodyPr wrap="none" rtlCol="0">
            <a:spAutoFit/>
          </a:bodyPr>
          <a:lstStyle/>
          <a:p>
            <a:pPr defTabSz="914225"/>
            <a:r>
              <a:rPr lang="en-US" dirty="0">
                <a:solidFill>
                  <a:srgbClr val="505050"/>
                </a:solidFill>
              </a:rPr>
              <a:t>Provision Workspace</a:t>
            </a:r>
          </a:p>
        </p:txBody>
      </p:sp>
      <p:graphicFrame>
        <p:nvGraphicFramePr>
          <p:cNvPr id="19" name="Diagram 18"/>
          <p:cNvGraphicFramePr/>
          <p:nvPr>
            <p:extLst/>
          </p:nvPr>
        </p:nvGraphicFramePr>
        <p:xfrm>
          <a:off x="223681" y="2983949"/>
          <a:ext cx="2604247" cy="12440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p:cNvSpPr/>
          <p:nvPr/>
        </p:nvSpPr>
        <p:spPr>
          <a:xfrm>
            <a:off x="9657527" y="1952072"/>
            <a:ext cx="2383992"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21" name="TextBox 20"/>
          <p:cNvSpPr txBox="1"/>
          <p:nvPr/>
        </p:nvSpPr>
        <p:spPr>
          <a:xfrm>
            <a:off x="9909850" y="2021271"/>
            <a:ext cx="1579278" cy="369332"/>
          </a:xfrm>
          <a:prstGeom prst="rect">
            <a:avLst/>
          </a:prstGeom>
          <a:noFill/>
        </p:spPr>
        <p:txBody>
          <a:bodyPr wrap="none" rtlCol="0">
            <a:spAutoFit/>
          </a:bodyPr>
          <a:lstStyle/>
          <a:p>
            <a:pPr defTabSz="914225"/>
            <a:r>
              <a:rPr lang="en-US" dirty="0">
                <a:solidFill>
                  <a:srgbClr val="505050"/>
                </a:solidFill>
              </a:rPr>
              <a:t>Publish an App</a:t>
            </a:r>
          </a:p>
        </p:txBody>
      </p:sp>
      <p:grpSp>
        <p:nvGrpSpPr>
          <p:cNvPr id="25" name="Group 24"/>
          <p:cNvGrpSpPr/>
          <p:nvPr/>
        </p:nvGrpSpPr>
        <p:grpSpPr>
          <a:xfrm>
            <a:off x="10152920" y="3148217"/>
            <a:ext cx="1393206" cy="869670"/>
            <a:chOff x="0" y="720703"/>
            <a:chExt cx="1393404" cy="869794"/>
          </a:xfrm>
        </p:grpSpPr>
        <p:sp>
          <p:nvSpPr>
            <p:cNvPr id="26" name="Rounded Rectangle 25"/>
            <p:cNvSpPr/>
            <p:nvPr/>
          </p:nvSpPr>
          <p:spPr>
            <a:xfrm>
              <a:off x="0" y="720703"/>
              <a:ext cx="1393404" cy="86979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ounded Rectangle 4"/>
            <p:cNvSpPr/>
            <p:nvPr/>
          </p:nvSpPr>
          <p:spPr>
            <a:xfrm>
              <a:off x="42460" y="763163"/>
              <a:ext cx="1308484" cy="7848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52" tIns="60952" rIns="60952" bIns="60952" numCol="1" spcCol="1270" anchor="ctr" anchorCtr="0">
              <a:noAutofit/>
            </a:bodyPr>
            <a:lstStyle/>
            <a:p>
              <a:pPr algn="ctr" defTabSz="711064">
                <a:lnSpc>
                  <a:spcPct val="90000"/>
                </a:lnSpc>
                <a:spcBef>
                  <a:spcPct val="0"/>
                </a:spcBef>
                <a:spcAft>
                  <a:spcPct val="35000"/>
                </a:spcAft>
              </a:pPr>
              <a:r>
                <a:rPr lang="en-US" sz="1600" dirty="0">
                  <a:solidFill>
                    <a:srgbClr val="FFFFFF"/>
                  </a:solidFill>
                </a:rPr>
                <a:t>Azure Data </a:t>
              </a:r>
            </a:p>
            <a:p>
              <a:pPr algn="ctr" defTabSz="711064">
                <a:lnSpc>
                  <a:spcPct val="90000"/>
                </a:lnSpc>
                <a:spcBef>
                  <a:spcPct val="0"/>
                </a:spcBef>
                <a:spcAft>
                  <a:spcPct val="35000"/>
                </a:spcAft>
              </a:pPr>
              <a:r>
                <a:rPr lang="en-US" sz="1600" dirty="0">
                  <a:solidFill>
                    <a:srgbClr val="FFFFFF"/>
                  </a:solidFill>
                </a:rPr>
                <a:t>Marketplace</a:t>
              </a:r>
            </a:p>
          </p:txBody>
        </p:sp>
      </p:grpSp>
      <p:sp>
        <p:nvSpPr>
          <p:cNvPr id="28" name="Right Arrow 27"/>
          <p:cNvSpPr/>
          <p:nvPr/>
        </p:nvSpPr>
        <p:spPr>
          <a:xfrm>
            <a:off x="9183164" y="3416963"/>
            <a:ext cx="500444" cy="289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endParaRPr>
          </a:p>
        </p:txBody>
      </p:sp>
    </p:spTree>
    <p:extLst>
      <p:ext uri="{BB962C8B-B14F-4D97-AF65-F5344CB8AC3E}">
        <p14:creationId xmlns:p14="http://schemas.microsoft.com/office/powerpoint/2010/main" val="1048735312"/>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a:rPr>
              <a:t>Azure ML Free Tier Account</a:t>
            </a:r>
          </a:p>
        </p:txBody>
      </p:sp>
      <p:sp>
        <p:nvSpPr>
          <p:cNvPr id="3" name="Content Placeholder 2"/>
          <p:cNvSpPr>
            <a:spLocks noGrp="1"/>
          </p:cNvSpPr>
          <p:nvPr>
            <p:ph sz="quarter" idx="10"/>
          </p:nvPr>
        </p:nvSpPr>
        <p:spPr/>
        <p:txBody>
          <a:bodyPr/>
          <a:lstStyle/>
          <a:p>
            <a:r>
              <a:rPr lang="en-US" dirty="0">
                <a:latin typeface="Segoe"/>
              </a:rPr>
              <a:t>Free Tier Accounts</a:t>
            </a:r>
          </a:p>
          <a:p>
            <a:pPr marL="0" indent="0">
              <a:buNone/>
            </a:pPr>
            <a:r>
              <a:rPr lang="en-US" dirty="0"/>
              <a:t> </a:t>
            </a:r>
            <a:r>
              <a:rPr lang="en-US" u="sng" dirty="0">
                <a:hlinkClick r:id="rId2"/>
              </a:rPr>
              <a:t>http://bit.ly/azureml_login</a:t>
            </a:r>
            <a:endParaRPr lang="en-US" dirty="0"/>
          </a:p>
          <a:p>
            <a:r>
              <a:rPr lang="en-US" dirty="0">
                <a:latin typeface="Segoe"/>
              </a:rPr>
              <a:t>Unlimited time, with restricted priority</a:t>
            </a:r>
          </a:p>
          <a:p>
            <a:r>
              <a:rPr lang="en-US" dirty="0">
                <a:latin typeface="Segoe"/>
              </a:rPr>
              <a:t>Paid account provides full performance</a:t>
            </a:r>
          </a:p>
          <a:p>
            <a:pPr marL="0" indent="0">
              <a:buNone/>
            </a:pPr>
            <a:endParaRPr lang="en-US" dirty="0"/>
          </a:p>
        </p:txBody>
      </p:sp>
    </p:spTree>
    <p:extLst>
      <p:ext uri="{BB962C8B-B14F-4D97-AF65-F5344CB8AC3E}">
        <p14:creationId xmlns:p14="http://schemas.microsoft.com/office/powerpoint/2010/main" val="35654882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a:rPr>
              <a:t>Azure ML Studio</a:t>
            </a:r>
          </a:p>
        </p:txBody>
      </p:sp>
      <p:sp>
        <p:nvSpPr>
          <p:cNvPr id="3" name="Content Placeholder 2"/>
          <p:cNvSpPr>
            <a:spLocks noGrp="1"/>
          </p:cNvSpPr>
          <p:nvPr>
            <p:ph sz="quarter" idx="10"/>
          </p:nvPr>
        </p:nvSpPr>
        <p:spPr/>
        <p:txBody>
          <a:bodyPr/>
          <a:lstStyle/>
          <a:p>
            <a:r>
              <a:rPr lang="en-US" dirty="0">
                <a:latin typeface="Segoe"/>
              </a:rPr>
              <a:t>Experiments contain workflow</a:t>
            </a:r>
          </a:p>
          <a:p>
            <a:r>
              <a:rPr lang="en-US" dirty="0">
                <a:latin typeface="Segoe"/>
              </a:rPr>
              <a:t>Experiments constructed of modules</a:t>
            </a:r>
          </a:p>
          <a:p>
            <a:r>
              <a:rPr lang="en-US" dirty="0">
                <a:latin typeface="Segoe"/>
              </a:rPr>
              <a:t>Modules transform data, compute models, score models, and evaluate models</a:t>
            </a:r>
          </a:p>
          <a:p>
            <a:r>
              <a:rPr lang="en-US" dirty="0">
                <a:latin typeface="Segoe"/>
              </a:rPr>
              <a:t>Create custom modules with SQL, R and Python</a:t>
            </a:r>
          </a:p>
        </p:txBody>
      </p:sp>
    </p:spTree>
    <p:extLst>
      <p:ext uri="{BB962C8B-B14F-4D97-AF65-F5344CB8AC3E}">
        <p14:creationId xmlns:p14="http://schemas.microsoft.com/office/powerpoint/2010/main" val="23469722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a:rPr>
              <a:t>Azure ML Work Flow</a:t>
            </a:r>
          </a:p>
        </p:txBody>
      </p:sp>
      <p:sp>
        <p:nvSpPr>
          <p:cNvPr id="4" name="Rectangle 3"/>
          <p:cNvSpPr/>
          <p:nvPr/>
        </p:nvSpPr>
        <p:spPr bwMode="auto">
          <a:xfrm>
            <a:off x="2511707" y="3285061"/>
            <a:ext cx="6099858" cy="523220"/>
          </a:xfrm>
          <a:prstGeom prst="rect">
            <a:avLst/>
          </a:prstGeom>
          <a:solidFill>
            <a:schemeClr val="accent1"/>
          </a:solidFill>
          <a:ln w="9525"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174625" marR="0" indent="-174625" algn="ctr" defTabSz="914400" rtl="0" eaLnBrk="0" fontAlgn="base" latinLnBrk="0" hangingPunct="0">
              <a:lnSpc>
                <a:spcPct val="100000"/>
              </a:lnSpc>
              <a:spcBef>
                <a:spcPct val="0"/>
              </a:spcBef>
              <a:spcAft>
                <a:spcPct val="0"/>
              </a:spcAft>
              <a:buClrTx/>
              <a:buSzTx/>
              <a:buFontTx/>
              <a:buNone/>
              <a:tabLst/>
            </a:pPr>
            <a:r>
              <a:rPr lang="en-US" sz="2800" b="1" dirty="0">
                <a:latin typeface="Verdana" panose="020B0604030504040204" pitchFamily="34" charset="0"/>
                <a:ea typeface="Verdana" panose="020B0604030504040204" pitchFamily="34" charset="0"/>
                <a:cs typeface="Verdana" panose="020B0604030504040204" pitchFamily="34" charset="0"/>
              </a:rPr>
              <a:t>Score Trained Model</a:t>
            </a:r>
            <a:endParaRPr kumimoji="0" lang="en-US" sz="28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5" name="Rectangle 4"/>
          <p:cNvSpPr/>
          <p:nvPr/>
        </p:nvSpPr>
        <p:spPr bwMode="auto">
          <a:xfrm>
            <a:off x="2511707" y="4079327"/>
            <a:ext cx="6099857" cy="523220"/>
          </a:xfrm>
          <a:prstGeom prst="rect">
            <a:avLst/>
          </a:prstGeom>
          <a:solidFill>
            <a:schemeClr val="accent1"/>
          </a:solidFill>
          <a:ln w="9525"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174625" marR="0" indent="-174625"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chemeClr val="tx1"/>
                </a:solidFill>
                <a:effectLst/>
                <a:latin typeface="Verdana" pitchFamily="34" charset="0"/>
              </a:rPr>
              <a:t>Output Transformation</a:t>
            </a:r>
          </a:p>
        </p:txBody>
      </p:sp>
      <p:cxnSp>
        <p:nvCxnSpPr>
          <p:cNvPr id="6" name="Straight Arrow Connector 5"/>
          <p:cNvCxnSpPr/>
          <p:nvPr/>
        </p:nvCxnSpPr>
        <p:spPr bwMode="auto">
          <a:xfrm>
            <a:off x="5527101" y="3808281"/>
            <a:ext cx="0" cy="271046"/>
          </a:xfrm>
          <a:prstGeom prst="straightConnector1">
            <a:avLst/>
          </a:prstGeom>
          <a:solidFill>
            <a:schemeClr val="accent1"/>
          </a:solidFill>
          <a:ln w="31750" cap="flat" cmpd="sng" algn="ctr">
            <a:solidFill>
              <a:schemeClr val="tx1"/>
            </a:solidFill>
            <a:prstDash val="solid"/>
            <a:round/>
            <a:headEnd type="none" w="med" len="med"/>
            <a:tailEnd type="arrow"/>
          </a:ln>
          <a:effectLst/>
        </p:spPr>
      </p:cxnSp>
      <p:sp>
        <p:nvSpPr>
          <p:cNvPr id="7" name="Rectangle 6"/>
          <p:cNvSpPr/>
          <p:nvPr/>
        </p:nvSpPr>
        <p:spPr bwMode="auto">
          <a:xfrm>
            <a:off x="2511707" y="2490795"/>
            <a:ext cx="6099858" cy="523220"/>
          </a:xfrm>
          <a:prstGeom prst="rect">
            <a:avLst/>
          </a:prstGeom>
          <a:solidFill>
            <a:schemeClr val="accent1"/>
          </a:solidFill>
          <a:ln w="9525"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174625" marR="0" indent="-174625"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chemeClr val="tx1"/>
                </a:solidFill>
                <a:effectLst/>
                <a:latin typeface="Verdana" pitchFamily="34" charset="0"/>
              </a:rPr>
              <a:t>Input</a:t>
            </a:r>
            <a:r>
              <a:rPr kumimoji="0" lang="en-US" sz="2800" b="1" i="0" u="none" strike="noStrike" cap="none" normalizeH="0" dirty="0">
                <a:ln>
                  <a:noFill/>
                </a:ln>
                <a:solidFill>
                  <a:schemeClr val="tx1"/>
                </a:solidFill>
                <a:effectLst/>
                <a:latin typeface="Verdana" pitchFamily="34" charset="0"/>
              </a:rPr>
              <a:t> Transformations</a:t>
            </a:r>
            <a:endParaRPr kumimoji="0" lang="en-US" sz="2800" b="1" i="0" u="none" strike="noStrike" cap="none" normalizeH="0" baseline="0" dirty="0">
              <a:ln>
                <a:noFill/>
              </a:ln>
              <a:solidFill>
                <a:schemeClr val="tx1"/>
              </a:solidFill>
              <a:effectLst/>
              <a:latin typeface="Verdana" pitchFamily="34" charset="0"/>
            </a:endParaRPr>
          </a:p>
        </p:txBody>
      </p:sp>
      <p:cxnSp>
        <p:nvCxnSpPr>
          <p:cNvPr id="8" name="Straight Arrow Connector 7"/>
          <p:cNvCxnSpPr/>
          <p:nvPr/>
        </p:nvCxnSpPr>
        <p:spPr bwMode="auto">
          <a:xfrm>
            <a:off x="5546105" y="2210224"/>
            <a:ext cx="9525" cy="280571"/>
          </a:xfrm>
          <a:prstGeom prst="straightConnector1">
            <a:avLst/>
          </a:prstGeom>
          <a:solidFill>
            <a:schemeClr val="accent1"/>
          </a:solidFill>
          <a:ln w="31750" cap="flat" cmpd="sng" algn="ctr">
            <a:solidFill>
              <a:schemeClr val="tx1"/>
            </a:solidFill>
            <a:prstDash val="solid"/>
            <a:round/>
            <a:headEnd type="none" w="med" len="med"/>
            <a:tailEnd type="arrow"/>
          </a:ln>
          <a:effectLst/>
        </p:spPr>
      </p:cxnSp>
      <p:cxnSp>
        <p:nvCxnSpPr>
          <p:cNvPr id="9" name="Straight Arrow Connector 8"/>
          <p:cNvCxnSpPr/>
          <p:nvPr/>
        </p:nvCxnSpPr>
        <p:spPr bwMode="auto">
          <a:xfrm>
            <a:off x="5572993" y="3014015"/>
            <a:ext cx="0" cy="271046"/>
          </a:xfrm>
          <a:prstGeom prst="straightConnector1">
            <a:avLst/>
          </a:prstGeom>
          <a:solidFill>
            <a:schemeClr val="accent1"/>
          </a:solidFill>
          <a:ln w="31750"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a:off x="5561636" y="4602547"/>
            <a:ext cx="0" cy="271046"/>
          </a:xfrm>
          <a:prstGeom prst="straightConnector1">
            <a:avLst/>
          </a:prstGeom>
          <a:solidFill>
            <a:schemeClr val="accent1"/>
          </a:solidFill>
          <a:ln w="31750" cap="flat" cmpd="sng" algn="ctr">
            <a:solidFill>
              <a:schemeClr val="tx1"/>
            </a:solidFill>
            <a:prstDash val="solid"/>
            <a:round/>
            <a:headEnd type="none" w="med" len="med"/>
            <a:tailEnd type="arrow"/>
          </a:ln>
          <a:effectLst/>
        </p:spPr>
      </p:cxnSp>
      <p:sp>
        <p:nvSpPr>
          <p:cNvPr id="11" name="TextBox 10"/>
          <p:cNvSpPr txBox="1"/>
          <p:nvPr/>
        </p:nvSpPr>
        <p:spPr>
          <a:xfrm>
            <a:off x="3536255" y="1686580"/>
            <a:ext cx="3981691" cy="523220"/>
          </a:xfrm>
          <a:prstGeom prst="rect">
            <a:avLst/>
          </a:prstGeom>
          <a:noFill/>
        </p:spPr>
        <p:txBody>
          <a:bodyPr wrap="square" rtlCol="0">
            <a:spAutoFit/>
          </a:bodyPr>
          <a:lstStyle/>
          <a:p>
            <a:pPr algn="ctr"/>
            <a:r>
              <a:rPr lang="en-US" sz="2800" b="1" dirty="0">
                <a:solidFill>
                  <a:schemeClr val="accent4">
                    <a:lumMod val="75000"/>
                    <a:lumOff val="25000"/>
                  </a:schemeClr>
                </a:solidFill>
                <a:latin typeface="Verdana" panose="020B0604030504040204" pitchFamily="34" charset="0"/>
                <a:ea typeface="Verdana" panose="020B0604030504040204" pitchFamily="34" charset="0"/>
                <a:cs typeface="Verdana" panose="020B0604030504040204" pitchFamily="34" charset="0"/>
              </a:rPr>
              <a:t>Published Input</a:t>
            </a:r>
          </a:p>
        </p:txBody>
      </p:sp>
      <p:sp>
        <p:nvSpPr>
          <p:cNvPr id="12" name="TextBox 11"/>
          <p:cNvSpPr txBox="1"/>
          <p:nvPr/>
        </p:nvSpPr>
        <p:spPr>
          <a:xfrm>
            <a:off x="2511708" y="4886982"/>
            <a:ext cx="6099856" cy="523220"/>
          </a:xfrm>
          <a:prstGeom prst="rect">
            <a:avLst/>
          </a:prstGeom>
          <a:noFill/>
        </p:spPr>
        <p:txBody>
          <a:bodyPr wrap="square" rtlCol="0">
            <a:spAutoFit/>
          </a:bodyPr>
          <a:lstStyle/>
          <a:p>
            <a:pPr algn="ctr"/>
            <a:r>
              <a:rPr lang="en-US" sz="2800" b="1" dirty="0">
                <a:solidFill>
                  <a:schemeClr val="accent4">
                    <a:lumMod val="75000"/>
                    <a:lumOff val="25000"/>
                  </a:schemeClr>
                </a:solidFill>
                <a:latin typeface="Verdana" panose="020B0604030504040204" pitchFamily="34" charset="0"/>
                <a:ea typeface="Verdana" panose="020B0604030504040204" pitchFamily="34" charset="0"/>
                <a:cs typeface="Verdana" panose="020B0604030504040204" pitchFamily="34" charset="0"/>
              </a:rPr>
              <a:t>Published Output</a:t>
            </a:r>
          </a:p>
        </p:txBody>
      </p:sp>
    </p:spTree>
    <p:extLst>
      <p:ext uri="{BB962C8B-B14F-4D97-AF65-F5344CB8AC3E}">
        <p14:creationId xmlns:p14="http://schemas.microsoft.com/office/powerpoint/2010/main" val="23494008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a:rPr>
              <a:t>Azure ML Documentation Resources</a:t>
            </a:r>
          </a:p>
        </p:txBody>
      </p:sp>
      <p:sp>
        <p:nvSpPr>
          <p:cNvPr id="3" name="Content Placeholder 2"/>
          <p:cNvSpPr>
            <a:spLocks noGrp="1"/>
          </p:cNvSpPr>
          <p:nvPr>
            <p:ph sz="quarter" idx="10"/>
          </p:nvPr>
        </p:nvSpPr>
        <p:spPr/>
        <p:txBody>
          <a:bodyPr/>
          <a:lstStyle/>
          <a:p>
            <a:r>
              <a:rPr lang="en-US" dirty="0">
                <a:latin typeface="Segoe"/>
              </a:rPr>
              <a:t>Azure ML tutorials and resources:</a:t>
            </a:r>
            <a:br>
              <a:rPr lang="en-US" dirty="0">
                <a:latin typeface="Segoe"/>
              </a:rPr>
            </a:br>
            <a:r>
              <a:rPr lang="en-US" dirty="0">
                <a:latin typeface="Segoe"/>
                <a:hlinkClick r:id="rId2"/>
              </a:rPr>
              <a:t>https://docs.microsoft.com/en-us/azure/machine-learning/</a:t>
            </a:r>
            <a:endParaRPr lang="en-US" dirty="0">
              <a:latin typeface="Segoe"/>
            </a:endParaRPr>
          </a:p>
          <a:p>
            <a:r>
              <a:rPr lang="en-US" dirty="0">
                <a:latin typeface="Segoe"/>
              </a:rPr>
              <a:t>Azure </a:t>
            </a:r>
            <a:r>
              <a:rPr lang="en-US">
                <a:latin typeface="Segoe"/>
              </a:rPr>
              <a:t>ML Gallery</a:t>
            </a:r>
            <a:endParaRPr lang="en-US" dirty="0">
              <a:latin typeface="Segoe"/>
            </a:endParaRPr>
          </a:p>
          <a:p>
            <a:r>
              <a:rPr lang="en-US" dirty="0">
                <a:latin typeface="Segoe"/>
              </a:rPr>
              <a:t>Documentation and examples for each module</a:t>
            </a:r>
          </a:p>
          <a:p>
            <a:r>
              <a:rPr lang="en-US" dirty="0">
                <a:latin typeface="Segoe"/>
              </a:rPr>
              <a:t>Sample Experiments tab in studio</a:t>
            </a:r>
          </a:p>
        </p:txBody>
      </p:sp>
    </p:spTree>
    <p:extLst>
      <p:ext uri="{BB962C8B-B14F-4D97-AF65-F5344CB8AC3E}">
        <p14:creationId xmlns:p14="http://schemas.microsoft.com/office/powerpoint/2010/main" val="189189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 User reviews</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6293" y="2016125"/>
            <a:ext cx="5770807" cy="3867150"/>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26175" y="2016125"/>
            <a:ext cx="5724525" cy="3876675"/>
          </a:xfrm>
          <a:prstGeom prst="rect">
            <a:avLst/>
          </a:prstGeom>
        </p:spPr>
      </p:pic>
      <p:sp>
        <p:nvSpPr>
          <p:cNvPr id="7" name="TextBox 6"/>
          <p:cNvSpPr txBox="1"/>
          <p:nvPr/>
        </p:nvSpPr>
        <p:spPr>
          <a:xfrm>
            <a:off x="152400" y="1431350"/>
            <a:ext cx="1477264" cy="584775"/>
          </a:xfrm>
          <a:prstGeom prst="rect">
            <a:avLst/>
          </a:prstGeom>
          <a:noFill/>
        </p:spPr>
        <p:txBody>
          <a:bodyPr wrap="none" rtlCol="0">
            <a:spAutoFit/>
          </a:bodyPr>
          <a:lstStyle/>
          <a:p>
            <a:r>
              <a:rPr lang="en-US" sz="3200" dirty="0"/>
              <a:t>Positive</a:t>
            </a:r>
          </a:p>
        </p:txBody>
      </p:sp>
      <p:sp>
        <p:nvSpPr>
          <p:cNvPr id="8" name="TextBox 7"/>
          <p:cNvSpPr txBox="1"/>
          <p:nvPr/>
        </p:nvSpPr>
        <p:spPr>
          <a:xfrm>
            <a:off x="6090993" y="1457325"/>
            <a:ext cx="1650388" cy="584775"/>
          </a:xfrm>
          <a:prstGeom prst="rect">
            <a:avLst/>
          </a:prstGeom>
          <a:noFill/>
        </p:spPr>
        <p:txBody>
          <a:bodyPr wrap="none" rtlCol="0">
            <a:spAutoFit/>
          </a:bodyPr>
          <a:lstStyle/>
          <a:p>
            <a:r>
              <a:rPr lang="en-US" sz="3200" dirty="0"/>
              <a:t>Negative</a:t>
            </a:r>
          </a:p>
        </p:txBody>
      </p:sp>
    </p:spTree>
    <p:extLst>
      <p:ext uri="{BB962C8B-B14F-4D97-AF65-F5344CB8AC3E}">
        <p14:creationId xmlns:p14="http://schemas.microsoft.com/office/powerpoint/2010/main" val="24714772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p:txBody>
          <a:bodyPr/>
          <a:lstStyle/>
          <a:p>
            <a:pPr marL="0" indent="0">
              <a:buNone/>
            </a:pPr>
            <a:r>
              <a:rPr lang="en-US" dirty="0"/>
              <a:t>Machine learning is still in its infancy—computers today still can’t do what a 4-year-old can do effortlessly, like knowing the name of a dinosaur after seeing only a couple examples, or understanding that “I saw the Grand Canyon flying to Chicago” doesn’t mean the canyon is hurtling over the city</a:t>
            </a:r>
          </a:p>
        </p:txBody>
      </p:sp>
    </p:spTree>
    <p:extLst>
      <p:ext uri="{BB962C8B-B14F-4D97-AF65-F5344CB8AC3E}">
        <p14:creationId xmlns:p14="http://schemas.microsoft.com/office/powerpoint/2010/main" val="26664301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9413" y="641445"/>
            <a:ext cx="11525250" cy="6037169"/>
          </a:xfrm>
        </p:spPr>
        <p:txBody>
          <a:bodyPr/>
          <a:lstStyle/>
          <a:p>
            <a:pPr marL="0" indent="0">
              <a:buNone/>
            </a:pPr>
            <a:r>
              <a:rPr lang="en-US" sz="5400" dirty="0"/>
              <a:t>URL for this presentation:</a:t>
            </a:r>
            <a:endParaRPr lang="en-US" sz="5400" dirty="0">
              <a:hlinkClick r:id="rId2"/>
            </a:endParaRPr>
          </a:p>
          <a:p>
            <a:pPr marL="0" indent="0">
              <a:buNone/>
            </a:pPr>
            <a:r>
              <a:rPr lang="en-US" sz="8800" b="1" dirty="0">
                <a:hlinkClick r:id="rId2"/>
              </a:rPr>
              <a:t>http://bit.ly/2nz9xl4</a:t>
            </a:r>
            <a:endParaRPr lang="en-US" sz="8800" b="1" dirty="0"/>
          </a:p>
          <a:p>
            <a:pPr marL="0" indent="0">
              <a:buNone/>
            </a:pPr>
            <a:endParaRPr lang="en-US" sz="5400" dirty="0"/>
          </a:p>
          <a:p>
            <a:pPr marL="0" indent="0">
              <a:buNone/>
            </a:pPr>
            <a:r>
              <a:rPr lang="en-US" sz="5400" dirty="0"/>
              <a:t>My email:</a:t>
            </a:r>
          </a:p>
          <a:p>
            <a:pPr marL="0" indent="0">
              <a:buNone/>
            </a:pPr>
            <a:r>
              <a:rPr lang="en-US" sz="8000" dirty="0"/>
              <a:t>ababiec@outlook.com</a:t>
            </a:r>
            <a:endParaRPr lang="en-US" sz="9600" dirty="0"/>
          </a:p>
        </p:txBody>
      </p:sp>
    </p:spTree>
    <p:extLst>
      <p:ext uri="{BB962C8B-B14F-4D97-AF65-F5344CB8AC3E}">
        <p14:creationId xmlns:p14="http://schemas.microsoft.com/office/powerpoint/2010/main" val="70742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a:rPr>
              <a:t>What is data science</a:t>
            </a:r>
          </a:p>
        </p:txBody>
      </p:sp>
      <p:sp>
        <p:nvSpPr>
          <p:cNvPr id="3" name="Content Placeholder 2"/>
          <p:cNvSpPr>
            <a:spLocks noGrp="1"/>
          </p:cNvSpPr>
          <p:nvPr>
            <p:ph sz="quarter" idx="10"/>
          </p:nvPr>
        </p:nvSpPr>
        <p:spPr/>
        <p:txBody>
          <a:bodyPr/>
          <a:lstStyle/>
          <a:p>
            <a:r>
              <a:rPr lang="en-US" dirty="0">
                <a:latin typeface="Segoe"/>
              </a:rPr>
              <a:t>Evolving subject, no single definition</a:t>
            </a:r>
          </a:p>
          <a:p>
            <a:r>
              <a:rPr lang="en-US" dirty="0">
                <a:latin typeface="Segoe"/>
              </a:rPr>
              <a:t>Requires a range of skills</a:t>
            </a:r>
          </a:p>
          <a:p>
            <a:pPr marL="0" indent="0">
              <a:buNone/>
            </a:pPr>
            <a:br>
              <a:rPr lang="en-US" dirty="0">
                <a:latin typeface="Segoe"/>
              </a:rPr>
            </a:br>
            <a:endParaRPr lang="en-US" dirty="0">
              <a:latin typeface="Segoe"/>
            </a:endParaRPr>
          </a:p>
          <a:p>
            <a:pPr marL="0" indent="0">
              <a:buNone/>
            </a:pPr>
            <a:r>
              <a:rPr lang="en-US" dirty="0">
                <a:latin typeface="Segoe"/>
              </a:rPr>
              <a:t>Data science is the exploration and quantitative analysis of all available structured and unstructured data to develop understanding, extract knowledge, and formulate actionable results.</a:t>
            </a:r>
          </a:p>
        </p:txBody>
      </p:sp>
    </p:spTree>
    <p:extLst>
      <p:ext uri="{BB962C8B-B14F-4D97-AF65-F5344CB8AC3E}">
        <p14:creationId xmlns:p14="http://schemas.microsoft.com/office/powerpoint/2010/main" val="3088927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9913793" y="1600201"/>
            <a:ext cx="1637684" cy="4498702"/>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gradFill>
                  <a:gsLst>
                    <a:gs pos="2917">
                      <a:srgbClr val="FFFFFF"/>
                    </a:gs>
                    <a:gs pos="100000">
                      <a:srgbClr val="FFFFFF"/>
                    </a:gs>
                  </a:gsLst>
                  <a:lin ang="5400000" scaled="0"/>
                </a:gradFill>
                <a:ea typeface="Segoe UI" pitchFamily="34" charset="0"/>
                <a:cs typeface="Segoe UI Semilight" panose="020B0402040204020203" pitchFamily="34" charset="0"/>
              </a:rPr>
              <a:t>Action</a:t>
            </a:r>
          </a:p>
        </p:txBody>
      </p:sp>
      <p:sp>
        <p:nvSpPr>
          <p:cNvPr id="8" name="Rectangle 7"/>
          <p:cNvSpPr/>
          <p:nvPr/>
        </p:nvSpPr>
        <p:spPr bwMode="auto">
          <a:xfrm>
            <a:off x="7702319" y="1599254"/>
            <a:ext cx="2203376" cy="450409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2917">
                      <a:srgbClr val="505050"/>
                    </a:gs>
                    <a:gs pos="100000">
                      <a:srgbClr val="505050"/>
                    </a:gs>
                  </a:gsLst>
                  <a:lin ang="5400000" scaled="0"/>
                </a:gradFill>
                <a:ea typeface="Segoe UI" pitchFamily="34" charset="0"/>
                <a:cs typeface="Segoe UI Semilight" panose="020B0402040204020203" pitchFamily="34" charset="0"/>
              </a:rPr>
              <a:t>  </a:t>
            </a:r>
            <a:r>
              <a:rPr lang="en-US" sz="2000" b="1" dirty="0">
                <a:gradFill>
                  <a:gsLst>
                    <a:gs pos="2917">
                      <a:srgbClr val="505050"/>
                    </a:gs>
                    <a:gs pos="100000">
                      <a:srgbClr val="505050"/>
                    </a:gs>
                  </a:gsLst>
                  <a:lin ang="5400000" scaled="0"/>
                </a:gradFill>
                <a:ea typeface="Segoe UI" pitchFamily="34" charset="0"/>
                <a:cs typeface="Segoe UI Semilight" panose="020B0402040204020203" pitchFamily="34" charset="0"/>
              </a:rPr>
              <a:t>Decision</a:t>
            </a:r>
          </a:p>
        </p:txBody>
      </p:sp>
      <p:grpSp>
        <p:nvGrpSpPr>
          <p:cNvPr id="9" name="Group 8"/>
          <p:cNvGrpSpPr/>
          <p:nvPr/>
        </p:nvGrpSpPr>
        <p:grpSpPr>
          <a:xfrm>
            <a:off x="1436185" y="4325562"/>
            <a:ext cx="6641439" cy="868680"/>
            <a:chOff x="2315494" y="3948329"/>
            <a:chExt cx="6783351" cy="868680"/>
          </a:xfrm>
        </p:grpSpPr>
        <p:sp>
          <p:nvSpPr>
            <p:cNvPr id="10" name="Pentagon 9"/>
            <p:cNvSpPr/>
            <p:nvPr/>
          </p:nvSpPr>
          <p:spPr bwMode="auto">
            <a:xfrm>
              <a:off x="5262530" y="3948329"/>
              <a:ext cx="3836315"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1" name="Pentagon 10"/>
            <p:cNvSpPr/>
            <p:nvPr/>
          </p:nvSpPr>
          <p:spPr bwMode="auto">
            <a:xfrm>
              <a:off x="2315494" y="3948329"/>
              <a:ext cx="4489261"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Semilight" panose="020B0402040204020203" pitchFamily="34" charset="0"/>
                </a:rPr>
                <a:t>Why did it happen? </a:t>
              </a:r>
            </a:p>
          </p:txBody>
        </p:sp>
      </p:grpSp>
      <p:grpSp>
        <p:nvGrpSpPr>
          <p:cNvPr id="12" name="Group 11"/>
          <p:cNvGrpSpPr/>
          <p:nvPr/>
        </p:nvGrpSpPr>
        <p:grpSpPr>
          <a:xfrm>
            <a:off x="1436184" y="3416459"/>
            <a:ext cx="6641440" cy="868680"/>
            <a:chOff x="2315493" y="3039226"/>
            <a:chExt cx="6783352" cy="868680"/>
          </a:xfrm>
        </p:grpSpPr>
        <p:sp>
          <p:nvSpPr>
            <p:cNvPr id="13" name="Pentagon 12"/>
            <p:cNvSpPr/>
            <p:nvPr/>
          </p:nvSpPr>
          <p:spPr bwMode="auto">
            <a:xfrm>
              <a:off x="6930203" y="3039226"/>
              <a:ext cx="2168642"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4" name="Pentagon 13"/>
            <p:cNvSpPr/>
            <p:nvPr/>
          </p:nvSpPr>
          <p:spPr bwMode="auto">
            <a:xfrm>
              <a:off x="2315493" y="3039226"/>
              <a:ext cx="584941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Semilight" panose="020B0402040204020203" pitchFamily="34" charset="0"/>
                </a:rPr>
                <a:t>What will happen? </a:t>
              </a:r>
            </a:p>
          </p:txBody>
        </p:sp>
      </p:grpSp>
      <p:grpSp>
        <p:nvGrpSpPr>
          <p:cNvPr id="15" name="Group 14"/>
          <p:cNvGrpSpPr/>
          <p:nvPr/>
        </p:nvGrpSpPr>
        <p:grpSpPr>
          <a:xfrm>
            <a:off x="1436183" y="1599254"/>
            <a:ext cx="9384641" cy="1778015"/>
            <a:chOff x="2315492" y="1222021"/>
            <a:chExt cx="9384641" cy="1778015"/>
          </a:xfrm>
        </p:grpSpPr>
        <p:grpSp>
          <p:nvGrpSpPr>
            <p:cNvPr id="16" name="Group 15"/>
            <p:cNvGrpSpPr/>
            <p:nvPr/>
          </p:nvGrpSpPr>
          <p:grpSpPr>
            <a:xfrm>
              <a:off x="2315492" y="1222021"/>
              <a:ext cx="9384641" cy="1778015"/>
              <a:chOff x="2315492" y="1222021"/>
              <a:chExt cx="9384641" cy="1778015"/>
            </a:xfrm>
          </p:grpSpPr>
          <p:grpSp>
            <p:nvGrpSpPr>
              <p:cNvPr id="18" name="Group 17"/>
              <p:cNvGrpSpPr/>
              <p:nvPr/>
            </p:nvGrpSpPr>
            <p:grpSpPr>
              <a:xfrm>
                <a:off x="2315492" y="1222021"/>
                <a:ext cx="9384641" cy="1778015"/>
                <a:chOff x="2315492" y="1222021"/>
                <a:chExt cx="9384641" cy="1778015"/>
              </a:xfrm>
            </p:grpSpPr>
            <p:sp>
              <p:nvSpPr>
                <p:cNvPr id="20" name="Pentagon 19"/>
                <p:cNvSpPr/>
                <p:nvPr/>
              </p:nvSpPr>
              <p:spPr bwMode="auto">
                <a:xfrm>
                  <a:off x="2315494" y="2131356"/>
                  <a:ext cx="7555839"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1" name="Pentagon 20"/>
                <p:cNvSpPr/>
                <p:nvPr/>
              </p:nvSpPr>
              <p:spPr bwMode="auto">
                <a:xfrm>
                  <a:off x="2315492" y="1222021"/>
                  <a:ext cx="9384641" cy="91440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2" name="Rectangle 21"/>
                <p:cNvSpPr/>
                <p:nvPr/>
              </p:nvSpPr>
              <p:spPr bwMode="auto">
                <a:xfrm>
                  <a:off x="2315494" y="1222021"/>
                  <a:ext cx="4115749" cy="1778015"/>
                </a:xfrm>
                <a:prstGeom prst="rect">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Semilight" panose="020B0402040204020203" pitchFamily="34" charset="0"/>
                    </a:rPr>
                    <a:t>What should I do? </a:t>
                  </a:r>
                </a:p>
              </p:txBody>
            </p:sp>
          </p:grpSp>
          <p:sp>
            <p:nvSpPr>
              <p:cNvPr id="19" name="TextBox 18"/>
              <p:cNvSpPr txBox="1"/>
              <p:nvPr/>
            </p:nvSpPr>
            <p:spPr>
              <a:xfrm>
                <a:off x="6899532" y="1448763"/>
                <a:ext cx="2576603" cy="572464"/>
              </a:xfrm>
              <a:prstGeom prst="rect">
                <a:avLst/>
              </a:prstGeom>
              <a:noFill/>
            </p:spPr>
            <p:txBody>
              <a:bodyPr wrap="none" lIns="182880" tIns="146304" rIns="182880" bIns="146304" rtlCol="0">
                <a:spAutoFit/>
              </a:bodyPr>
              <a:lstStyle/>
              <a:p>
                <a:pPr defTabSz="932472"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Semilight" panose="020B0402040204020203" pitchFamily="34" charset="0"/>
                  </a:rPr>
                  <a:t>Decision automation</a:t>
                </a:r>
              </a:p>
            </p:txBody>
          </p:sp>
        </p:grpSp>
        <p:sp>
          <p:nvSpPr>
            <p:cNvPr id="17" name="TextBox 16"/>
            <p:cNvSpPr txBox="1"/>
            <p:nvPr/>
          </p:nvSpPr>
          <p:spPr>
            <a:xfrm>
              <a:off x="6899532" y="2333802"/>
              <a:ext cx="2163093" cy="572464"/>
            </a:xfrm>
            <a:prstGeom prst="rect">
              <a:avLst/>
            </a:prstGeom>
            <a:noFill/>
          </p:spPr>
          <p:txBody>
            <a:bodyPr wrap="none" lIns="182880" tIns="146304" rIns="182880" bIns="146304" rtlCol="0">
              <a:spAutoFit/>
            </a:bodyPr>
            <a:lstStyle/>
            <a:p>
              <a:pPr defTabSz="932472"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Semilight" panose="020B0402040204020203" pitchFamily="34" charset="0"/>
                </a:rPr>
                <a:t>Decision support</a:t>
              </a:r>
            </a:p>
          </p:txBody>
        </p:sp>
      </p:grpSp>
      <p:sp>
        <p:nvSpPr>
          <p:cNvPr id="23" name="Rectangle 22"/>
          <p:cNvSpPr/>
          <p:nvPr/>
        </p:nvSpPr>
        <p:spPr bwMode="auto">
          <a:xfrm>
            <a:off x="42897" y="1599254"/>
            <a:ext cx="1422275" cy="4504092"/>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Semilight" panose="020B0402040204020203" pitchFamily="34" charset="0"/>
              </a:rPr>
              <a:t>Data</a:t>
            </a:r>
          </a:p>
        </p:txBody>
      </p:sp>
      <p:grpSp>
        <p:nvGrpSpPr>
          <p:cNvPr id="24" name="Group 23"/>
          <p:cNvGrpSpPr/>
          <p:nvPr/>
        </p:nvGrpSpPr>
        <p:grpSpPr>
          <a:xfrm>
            <a:off x="42897" y="6285536"/>
            <a:ext cx="11508580" cy="627864"/>
            <a:chOff x="2364281" y="345104"/>
            <a:chExt cx="9194249" cy="627864"/>
          </a:xfrm>
        </p:grpSpPr>
        <p:cxnSp>
          <p:nvCxnSpPr>
            <p:cNvPr id="25" name="Straight Arrow Connector 24"/>
            <p:cNvCxnSpPr/>
            <p:nvPr/>
          </p:nvCxnSpPr>
          <p:spPr>
            <a:xfrm flipV="1">
              <a:off x="2364281" y="612768"/>
              <a:ext cx="9194249" cy="53307"/>
            </a:xfrm>
            <a:prstGeom prst="straightConnector1">
              <a:avLst/>
            </a:prstGeom>
            <a:ln w="47625">
              <a:solidFill>
                <a:srgbClr val="969696"/>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409072" y="345104"/>
              <a:ext cx="986659" cy="627864"/>
            </a:xfrm>
            <a:prstGeom prst="rect">
              <a:avLst/>
            </a:prstGeom>
            <a:solidFill>
              <a:schemeClr val="bg1"/>
            </a:solidFill>
            <a:ln>
              <a:noFill/>
            </a:ln>
          </p:spPr>
          <p:txBody>
            <a:bodyPr wrap="square" lIns="182880" tIns="146304" rIns="182880" bIns="146304" rtlCol="0">
              <a:spAutoFit/>
            </a:bodyPr>
            <a:lstStyle/>
            <a:p>
              <a:pPr>
                <a:lnSpc>
                  <a:spcPct val="90000"/>
                </a:lnSpc>
                <a:spcAft>
                  <a:spcPts val="600"/>
                </a:spcAft>
              </a:pPr>
              <a:r>
                <a:rPr lang="en-US" sz="2400" b="1" dirty="0">
                  <a:cs typeface="Segoe UI Semilight" panose="020B0402040204020203" pitchFamily="34" charset="0"/>
                </a:rPr>
                <a:t>Value</a:t>
              </a:r>
            </a:p>
          </p:txBody>
        </p:sp>
      </p:grpSp>
      <p:sp>
        <p:nvSpPr>
          <p:cNvPr id="27" name="Pentagon 26"/>
          <p:cNvSpPr/>
          <p:nvPr/>
        </p:nvSpPr>
        <p:spPr bwMode="auto">
          <a:xfrm>
            <a:off x="3335963" y="5234666"/>
            <a:ext cx="4741481"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8" name="Pentagon 27"/>
          <p:cNvSpPr/>
          <p:nvPr/>
        </p:nvSpPr>
        <p:spPr bwMode="auto">
          <a:xfrm>
            <a:off x="1465172" y="5234666"/>
            <a:ext cx="2950286"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Semilight" panose="020B0402040204020203" pitchFamily="34" charset="0"/>
              </a:rPr>
              <a:t>What happened?</a:t>
            </a:r>
          </a:p>
        </p:txBody>
      </p:sp>
      <p:sp>
        <p:nvSpPr>
          <p:cNvPr id="29" name="TextBox 28"/>
          <p:cNvSpPr txBox="1"/>
          <p:nvPr/>
        </p:nvSpPr>
        <p:spPr>
          <a:xfrm>
            <a:off x="4864338" y="5378756"/>
            <a:ext cx="3363299" cy="572464"/>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rgbClr val="FFFFFF"/>
                    </a:gs>
                    <a:gs pos="30000">
                      <a:srgbClr val="FFFFFF"/>
                    </a:gs>
                  </a:gsLst>
                  <a:lin ang="5400000" scaled="0"/>
                </a:gradFill>
                <a:cs typeface="Segoe UI Semilight" panose="020B0402040204020203" pitchFamily="34" charset="0"/>
              </a:rPr>
              <a:t>Manual process</a:t>
            </a:r>
          </a:p>
        </p:txBody>
      </p:sp>
      <p:sp>
        <p:nvSpPr>
          <p:cNvPr id="30" name="Title 1"/>
          <p:cNvSpPr>
            <a:spLocks noGrp="1"/>
          </p:cNvSpPr>
          <p:nvPr>
            <p:ph type="title"/>
          </p:nvPr>
        </p:nvSpPr>
        <p:spPr>
          <a:xfrm>
            <a:off x="73084" y="425935"/>
            <a:ext cx="7968205" cy="917575"/>
          </a:xfrm>
        </p:spPr>
        <p:txBody>
          <a:bodyPr/>
          <a:lstStyle/>
          <a:p>
            <a:r>
              <a:rPr lang="en-US" dirty="0">
                <a:latin typeface="Segoe"/>
              </a:rPr>
              <a:t>Data -&gt; decisions -&gt; actions</a:t>
            </a:r>
          </a:p>
        </p:txBody>
      </p:sp>
    </p:spTree>
    <p:extLst>
      <p:ext uri="{BB962C8B-B14F-4D97-AF65-F5344CB8AC3E}">
        <p14:creationId xmlns:p14="http://schemas.microsoft.com/office/powerpoint/2010/main" val="128975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300"/>
                                        <p:tgtEl>
                                          <p:spTgt spid="23"/>
                                        </p:tgtEl>
                                      </p:cBhvr>
                                    </p:animEffect>
                                  </p:childTnLst>
                                </p:cTn>
                              </p:par>
                            </p:childTnLst>
                          </p:cTn>
                        </p:par>
                        <p:par>
                          <p:cTn id="8" fill="hold">
                            <p:stCondLst>
                              <p:cond delay="3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a:xfrm>
            <a:off x="379514" y="182215"/>
            <a:ext cx="11524432" cy="1063487"/>
          </a:xfrm>
        </p:spPr>
        <p:txBody>
          <a:bodyPr/>
          <a:lstStyle/>
          <a:p>
            <a:r>
              <a:rPr lang="en-US" dirty="0">
                <a:latin typeface="Segoe"/>
              </a:rPr>
              <a:t>What Type of Analytics?</a:t>
            </a:r>
          </a:p>
        </p:txBody>
      </p:sp>
      <p:sp>
        <p:nvSpPr>
          <p:cNvPr id="8" name="AutoShape 42"/>
          <p:cNvSpPr>
            <a:spLocks noChangeAspect="1" noChangeArrowheads="1" noTextEdit="1"/>
          </p:cNvSpPr>
          <p:nvPr/>
        </p:nvSpPr>
        <p:spPr bwMode="auto">
          <a:xfrm>
            <a:off x="10831800" y="1305916"/>
            <a:ext cx="897982" cy="3514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9" tIns="44819" rIns="89639" bIns="44819" numCol="1" anchor="t" anchorCtr="0" compatLnSpc="1">
            <a:prstTxWarp prst="textNoShape">
              <a:avLst/>
            </a:prstTxWarp>
          </a:bodyPr>
          <a:lstStyle/>
          <a:p>
            <a:endParaRPr lang="en-US"/>
          </a:p>
        </p:txBody>
      </p:sp>
      <p:sp>
        <p:nvSpPr>
          <p:cNvPr id="9" name="Rectangle 54"/>
          <p:cNvSpPr>
            <a:spLocks noChangeArrowheads="1"/>
          </p:cNvSpPr>
          <p:nvPr/>
        </p:nvSpPr>
        <p:spPr bwMode="auto">
          <a:xfrm>
            <a:off x="9303520" y="1558071"/>
            <a:ext cx="2620798" cy="339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9" tIns="44819" rIns="89639" bIns="44819" numCol="1" anchor="t" anchorCtr="0" compatLnSpc="1">
            <a:prstTxWarp prst="textNoShape">
              <a:avLst/>
            </a:prstTxWarp>
          </a:bodyPr>
          <a:lstStyle/>
          <a:p>
            <a:endParaRPr lang="en-US" b="1"/>
          </a:p>
        </p:txBody>
      </p:sp>
      <p:sp>
        <p:nvSpPr>
          <p:cNvPr id="10" name="Rectangle 61"/>
          <p:cNvSpPr>
            <a:spLocks noChangeArrowheads="1"/>
          </p:cNvSpPr>
          <p:nvPr/>
        </p:nvSpPr>
        <p:spPr bwMode="auto">
          <a:xfrm>
            <a:off x="10697959" y="2871768"/>
            <a:ext cx="949339" cy="642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9" tIns="44819" rIns="89639" bIns="44819" numCol="1" anchor="t" anchorCtr="0" compatLnSpc="1">
            <a:prstTxWarp prst="textNoShape">
              <a:avLst/>
            </a:prstTxWarp>
          </a:bodyPr>
          <a:lstStyle/>
          <a:p>
            <a:endParaRPr lang="en-US" b="1"/>
          </a:p>
        </p:txBody>
      </p:sp>
      <p:sp>
        <p:nvSpPr>
          <p:cNvPr id="11" name="Freeform 63"/>
          <p:cNvSpPr>
            <a:spLocks noEditPoints="1"/>
          </p:cNvSpPr>
          <p:nvPr/>
        </p:nvSpPr>
        <p:spPr bwMode="auto">
          <a:xfrm>
            <a:off x="10663721" y="2837525"/>
            <a:ext cx="1017816" cy="711327"/>
          </a:xfrm>
          <a:custGeom>
            <a:avLst/>
            <a:gdLst>
              <a:gd name="T0" fmla="*/ 632 w 654"/>
              <a:gd name="T1" fmla="*/ 22 h 457"/>
              <a:gd name="T2" fmla="*/ 632 w 654"/>
              <a:gd name="T3" fmla="*/ 435 h 457"/>
              <a:gd name="T4" fmla="*/ 22 w 654"/>
              <a:gd name="T5" fmla="*/ 435 h 457"/>
              <a:gd name="T6" fmla="*/ 22 w 654"/>
              <a:gd name="T7" fmla="*/ 22 h 457"/>
              <a:gd name="T8" fmla="*/ 632 w 654"/>
              <a:gd name="T9" fmla="*/ 22 h 457"/>
              <a:gd name="T10" fmla="*/ 654 w 654"/>
              <a:gd name="T11" fmla="*/ 0 h 457"/>
              <a:gd name="T12" fmla="*/ 632 w 654"/>
              <a:gd name="T13" fmla="*/ 0 h 457"/>
              <a:gd name="T14" fmla="*/ 22 w 654"/>
              <a:gd name="T15" fmla="*/ 0 h 457"/>
              <a:gd name="T16" fmla="*/ 0 w 654"/>
              <a:gd name="T17" fmla="*/ 0 h 457"/>
              <a:gd name="T18" fmla="*/ 0 w 654"/>
              <a:gd name="T19" fmla="*/ 22 h 457"/>
              <a:gd name="T20" fmla="*/ 0 w 654"/>
              <a:gd name="T21" fmla="*/ 435 h 457"/>
              <a:gd name="T22" fmla="*/ 0 w 654"/>
              <a:gd name="T23" fmla="*/ 457 h 457"/>
              <a:gd name="T24" fmla="*/ 22 w 654"/>
              <a:gd name="T25" fmla="*/ 457 h 457"/>
              <a:gd name="T26" fmla="*/ 632 w 654"/>
              <a:gd name="T27" fmla="*/ 457 h 457"/>
              <a:gd name="T28" fmla="*/ 654 w 654"/>
              <a:gd name="T29" fmla="*/ 457 h 457"/>
              <a:gd name="T30" fmla="*/ 654 w 654"/>
              <a:gd name="T31" fmla="*/ 435 h 457"/>
              <a:gd name="T32" fmla="*/ 654 w 654"/>
              <a:gd name="T33" fmla="*/ 22 h 457"/>
              <a:gd name="T34" fmla="*/ 654 w 654"/>
              <a:gd name="T35"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4" h="457">
                <a:moveTo>
                  <a:pt x="632" y="22"/>
                </a:moveTo>
                <a:lnTo>
                  <a:pt x="632" y="435"/>
                </a:lnTo>
                <a:lnTo>
                  <a:pt x="22" y="435"/>
                </a:lnTo>
                <a:lnTo>
                  <a:pt x="22" y="22"/>
                </a:lnTo>
                <a:lnTo>
                  <a:pt x="632" y="22"/>
                </a:lnTo>
                <a:moveTo>
                  <a:pt x="654" y="0"/>
                </a:moveTo>
                <a:lnTo>
                  <a:pt x="632" y="0"/>
                </a:lnTo>
                <a:lnTo>
                  <a:pt x="22" y="0"/>
                </a:lnTo>
                <a:lnTo>
                  <a:pt x="0" y="0"/>
                </a:lnTo>
                <a:lnTo>
                  <a:pt x="0" y="22"/>
                </a:lnTo>
                <a:lnTo>
                  <a:pt x="0" y="435"/>
                </a:lnTo>
                <a:lnTo>
                  <a:pt x="0" y="457"/>
                </a:lnTo>
                <a:lnTo>
                  <a:pt x="22" y="457"/>
                </a:lnTo>
                <a:lnTo>
                  <a:pt x="632" y="457"/>
                </a:lnTo>
                <a:lnTo>
                  <a:pt x="654" y="457"/>
                </a:lnTo>
                <a:lnTo>
                  <a:pt x="654" y="435"/>
                </a:lnTo>
                <a:lnTo>
                  <a:pt x="654" y="22"/>
                </a:lnTo>
                <a:lnTo>
                  <a:pt x="6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9" tIns="44819" rIns="89639" bIns="44819" numCol="1" anchor="t" anchorCtr="0" compatLnSpc="1">
            <a:prstTxWarp prst="textNoShape">
              <a:avLst/>
            </a:prstTxWarp>
          </a:bodyPr>
          <a:lstStyle/>
          <a:p>
            <a:endParaRPr lang="en-US" b="1"/>
          </a:p>
        </p:txBody>
      </p:sp>
      <p:grpSp>
        <p:nvGrpSpPr>
          <p:cNvPr id="12" name="Group 11"/>
          <p:cNvGrpSpPr/>
          <p:nvPr/>
        </p:nvGrpSpPr>
        <p:grpSpPr>
          <a:xfrm>
            <a:off x="269240" y="2084172"/>
            <a:ext cx="2823738" cy="3586208"/>
            <a:chOff x="274639" y="2125663"/>
            <a:chExt cx="2880360" cy="3657600"/>
          </a:xfrm>
        </p:grpSpPr>
        <p:sp>
          <p:nvSpPr>
            <p:cNvPr id="13" name="Rectangle 12"/>
            <p:cNvSpPr/>
            <p:nvPr/>
          </p:nvSpPr>
          <p:spPr bwMode="auto">
            <a:xfrm>
              <a:off x="274639" y="2125663"/>
              <a:ext cx="2880360"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200" b="1" dirty="0">
                  <a:solidFill>
                    <a:schemeClr val="tx1"/>
                  </a:solidFill>
                  <a:ea typeface="Segoe UI" pitchFamily="34" charset="0"/>
                  <a:cs typeface="Segoe UI" pitchFamily="34" charset="0"/>
                </a:rPr>
                <a:t>Retrospective </a:t>
              </a:r>
            </a:p>
            <a:p>
              <a:pPr defTabSz="914102" fontAlgn="base">
                <a:lnSpc>
                  <a:spcPct val="90000"/>
                </a:lnSpc>
                <a:spcBef>
                  <a:spcPct val="0"/>
                </a:spcBef>
                <a:spcAft>
                  <a:spcPct val="0"/>
                </a:spcAft>
              </a:pPr>
              <a:r>
                <a:rPr lang="en-US" sz="2200" b="1" dirty="0">
                  <a:solidFill>
                    <a:schemeClr val="tx1"/>
                  </a:solidFill>
                  <a:ea typeface="Segoe UI" pitchFamily="34" charset="0"/>
                  <a:cs typeface="Segoe UI" pitchFamily="34" charset="0"/>
                </a:rPr>
                <a:t>analytics</a:t>
              </a:r>
            </a:p>
          </p:txBody>
        </p:sp>
        <p:grpSp>
          <p:nvGrpSpPr>
            <p:cNvPr id="14" name="Group 13"/>
            <p:cNvGrpSpPr/>
            <p:nvPr/>
          </p:nvGrpSpPr>
          <p:grpSpPr>
            <a:xfrm>
              <a:off x="418029" y="3339636"/>
              <a:ext cx="2562224" cy="1740617"/>
              <a:chOff x="555625" y="3443288"/>
              <a:chExt cx="1920875" cy="1304924"/>
            </a:xfrm>
          </p:grpSpPr>
          <p:sp>
            <p:nvSpPr>
              <p:cNvPr id="15" name="Freeform 263"/>
              <p:cNvSpPr>
                <a:spLocks/>
              </p:cNvSpPr>
              <p:nvPr/>
            </p:nvSpPr>
            <p:spPr bwMode="auto">
              <a:xfrm>
                <a:off x="630238" y="3443288"/>
                <a:ext cx="527050" cy="473075"/>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6" name="Freeform 264"/>
              <p:cNvSpPr>
                <a:spLocks/>
              </p:cNvSpPr>
              <p:nvPr/>
            </p:nvSpPr>
            <p:spPr bwMode="auto">
              <a:xfrm>
                <a:off x="1882775" y="3443288"/>
                <a:ext cx="523875" cy="473075"/>
              </a:xfrm>
              <a:custGeom>
                <a:avLst/>
                <a:gdLst>
                  <a:gd name="T0" fmla="*/ 0 w 330"/>
                  <a:gd name="T1" fmla="*/ 298 h 298"/>
                  <a:gd name="T2" fmla="*/ 330 w 330"/>
                  <a:gd name="T3" fmla="*/ 262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2"/>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7" name="Oval 265"/>
              <p:cNvSpPr>
                <a:spLocks noChangeArrowheads="1"/>
              </p:cNvSpPr>
              <p:nvPr/>
            </p:nvSpPr>
            <p:spPr bwMode="auto">
              <a:xfrm>
                <a:off x="723900" y="4422775"/>
                <a:ext cx="295275" cy="635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8" name="Oval 266"/>
              <p:cNvSpPr>
                <a:spLocks noChangeArrowheads="1"/>
              </p:cNvSpPr>
              <p:nvPr/>
            </p:nvSpPr>
            <p:spPr bwMode="auto">
              <a:xfrm>
                <a:off x="1997075" y="4422775"/>
                <a:ext cx="296862" cy="6350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9" name="Oval 267"/>
              <p:cNvSpPr>
                <a:spLocks noChangeArrowheads="1"/>
              </p:cNvSpPr>
              <p:nvPr/>
            </p:nvSpPr>
            <p:spPr bwMode="auto">
              <a:xfrm>
                <a:off x="1401763" y="4386263"/>
                <a:ext cx="238125"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0" name="Oval 268"/>
              <p:cNvSpPr>
                <a:spLocks noChangeArrowheads="1"/>
              </p:cNvSpPr>
              <p:nvPr/>
            </p:nvSpPr>
            <p:spPr bwMode="auto">
              <a:xfrm>
                <a:off x="1401763" y="4589463"/>
                <a:ext cx="238125" cy="492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 name="Oval 269"/>
              <p:cNvSpPr>
                <a:spLocks noChangeArrowheads="1"/>
              </p:cNvSpPr>
              <p:nvPr/>
            </p:nvSpPr>
            <p:spPr bwMode="auto">
              <a:xfrm>
                <a:off x="1204913" y="4630738"/>
                <a:ext cx="58737"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2" name="Oval 270"/>
              <p:cNvSpPr>
                <a:spLocks noChangeArrowheads="1"/>
              </p:cNvSpPr>
              <p:nvPr/>
            </p:nvSpPr>
            <p:spPr bwMode="auto">
              <a:xfrm>
                <a:off x="1279525" y="4630738"/>
                <a:ext cx="58737"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3" name="Oval 271"/>
              <p:cNvSpPr>
                <a:spLocks noChangeArrowheads="1"/>
              </p:cNvSpPr>
              <p:nvPr/>
            </p:nvSpPr>
            <p:spPr bwMode="auto">
              <a:xfrm>
                <a:off x="1317625" y="4610100"/>
                <a:ext cx="57150" cy="1270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4" name="Oval 272"/>
              <p:cNvSpPr>
                <a:spLocks noChangeArrowheads="1"/>
              </p:cNvSpPr>
              <p:nvPr/>
            </p:nvSpPr>
            <p:spPr bwMode="auto">
              <a:xfrm>
                <a:off x="1241425" y="4610100"/>
                <a:ext cx="60325" cy="127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5" name="Oval 273"/>
              <p:cNvSpPr>
                <a:spLocks noChangeArrowheads="1"/>
              </p:cNvSpPr>
              <p:nvPr/>
            </p:nvSpPr>
            <p:spPr bwMode="auto">
              <a:xfrm>
                <a:off x="1355725" y="4630738"/>
                <a:ext cx="57150" cy="1270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6" name="Oval 274"/>
              <p:cNvSpPr>
                <a:spLocks noChangeArrowheads="1"/>
              </p:cNvSpPr>
              <p:nvPr/>
            </p:nvSpPr>
            <p:spPr bwMode="auto">
              <a:xfrm>
                <a:off x="1779588" y="4630738"/>
                <a:ext cx="60325"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7" name="Oval 275"/>
              <p:cNvSpPr>
                <a:spLocks noChangeArrowheads="1"/>
              </p:cNvSpPr>
              <p:nvPr/>
            </p:nvSpPr>
            <p:spPr bwMode="auto">
              <a:xfrm>
                <a:off x="1704975" y="4630738"/>
                <a:ext cx="58737"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8" name="Oval 276"/>
              <p:cNvSpPr>
                <a:spLocks noChangeArrowheads="1"/>
              </p:cNvSpPr>
              <p:nvPr/>
            </p:nvSpPr>
            <p:spPr bwMode="auto">
              <a:xfrm>
                <a:off x="1668463" y="4610100"/>
                <a:ext cx="58737" cy="1270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9" name="Oval 277"/>
              <p:cNvSpPr>
                <a:spLocks noChangeArrowheads="1"/>
              </p:cNvSpPr>
              <p:nvPr/>
            </p:nvSpPr>
            <p:spPr bwMode="auto">
              <a:xfrm>
                <a:off x="1741488" y="4610100"/>
                <a:ext cx="60325" cy="127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0" name="Oval 278"/>
              <p:cNvSpPr>
                <a:spLocks noChangeArrowheads="1"/>
              </p:cNvSpPr>
              <p:nvPr/>
            </p:nvSpPr>
            <p:spPr bwMode="auto">
              <a:xfrm>
                <a:off x="1630363" y="4630738"/>
                <a:ext cx="58737" cy="1270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1" name="Oval 279"/>
              <p:cNvSpPr>
                <a:spLocks noChangeArrowheads="1"/>
              </p:cNvSpPr>
              <p:nvPr/>
            </p:nvSpPr>
            <p:spPr bwMode="auto">
              <a:xfrm>
                <a:off x="1116013" y="4686300"/>
                <a:ext cx="39687"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2" name="Oval 280"/>
              <p:cNvSpPr>
                <a:spLocks noChangeArrowheads="1"/>
              </p:cNvSpPr>
              <p:nvPr/>
            </p:nvSpPr>
            <p:spPr bwMode="auto">
              <a:xfrm>
                <a:off x="1166813" y="4686300"/>
                <a:ext cx="39687"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Oval 281"/>
              <p:cNvSpPr>
                <a:spLocks noChangeArrowheads="1"/>
              </p:cNvSpPr>
              <p:nvPr/>
            </p:nvSpPr>
            <p:spPr bwMode="auto">
              <a:xfrm>
                <a:off x="1190625" y="4672013"/>
                <a:ext cx="39687"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Oval 282"/>
              <p:cNvSpPr>
                <a:spLocks noChangeArrowheads="1"/>
              </p:cNvSpPr>
              <p:nvPr/>
            </p:nvSpPr>
            <p:spPr bwMode="auto">
              <a:xfrm>
                <a:off x="1141413" y="4672013"/>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Oval 283"/>
              <p:cNvSpPr>
                <a:spLocks noChangeArrowheads="1"/>
              </p:cNvSpPr>
              <p:nvPr/>
            </p:nvSpPr>
            <p:spPr bwMode="auto">
              <a:xfrm>
                <a:off x="1217613" y="4686300"/>
                <a:ext cx="38100"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Oval 284"/>
              <p:cNvSpPr>
                <a:spLocks noChangeArrowheads="1"/>
              </p:cNvSpPr>
              <p:nvPr/>
            </p:nvSpPr>
            <p:spPr bwMode="auto">
              <a:xfrm>
                <a:off x="1344613" y="4672013"/>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Oval 285"/>
              <p:cNvSpPr>
                <a:spLocks noChangeArrowheads="1"/>
              </p:cNvSpPr>
              <p:nvPr/>
            </p:nvSpPr>
            <p:spPr bwMode="auto">
              <a:xfrm>
                <a:off x="1293813" y="4672013"/>
                <a:ext cx="36512"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Oval 286"/>
              <p:cNvSpPr>
                <a:spLocks noChangeArrowheads="1"/>
              </p:cNvSpPr>
              <p:nvPr/>
            </p:nvSpPr>
            <p:spPr bwMode="auto">
              <a:xfrm>
                <a:off x="1268413" y="4686300"/>
                <a:ext cx="38100"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Oval 287"/>
              <p:cNvSpPr>
                <a:spLocks noChangeArrowheads="1"/>
              </p:cNvSpPr>
              <p:nvPr/>
            </p:nvSpPr>
            <p:spPr bwMode="auto">
              <a:xfrm>
                <a:off x="1317625" y="4686300"/>
                <a:ext cx="39687"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Oval 288"/>
              <p:cNvSpPr>
                <a:spLocks noChangeArrowheads="1"/>
              </p:cNvSpPr>
              <p:nvPr/>
            </p:nvSpPr>
            <p:spPr bwMode="auto">
              <a:xfrm>
                <a:off x="1241425" y="4672013"/>
                <a:ext cx="41275"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Oval 289"/>
              <p:cNvSpPr>
                <a:spLocks noChangeArrowheads="1"/>
              </p:cNvSpPr>
              <p:nvPr/>
            </p:nvSpPr>
            <p:spPr bwMode="auto">
              <a:xfrm>
                <a:off x="1368425" y="4686300"/>
                <a:ext cx="38100"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Oval 290"/>
              <p:cNvSpPr>
                <a:spLocks noChangeArrowheads="1"/>
              </p:cNvSpPr>
              <p:nvPr/>
            </p:nvSpPr>
            <p:spPr bwMode="auto">
              <a:xfrm>
                <a:off x="1419225" y="4686300"/>
                <a:ext cx="38100"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Oval 291"/>
              <p:cNvSpPr>
                <a:spLocks noChangeArrowheads="1"/>
              </p:cNvSpPr>
              <p:nvPr/>
            </p:nvSpPr>
            <p:spPr bwMode="auto">
              <a:xfrm>
                <a:off x="1444625" y="4672013"/>
                <a:ext cx="39687"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Oval 292"/>
              <p:cNvSpPr>
                <a:spLocks noChangeArrowheads="1"/>
              </p:cNvSpPr>
              <p:nvPr/>
            </p:nvSpPr>
            <p:spPr bwMode="auto">
              <a:xfrm>
                <a:off x="1393825" y="4672013"/>
                <a:ext cx="39687"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Oval 293"/>
              <p:cNvSpPr>
                <a:spLocks noChangeArrowheads="1"/>
              </p:cNvSpPr>
              <p:nvPr/>
            </p:nvSpPr>
            <p:spPr bwMode="auto">
              <a:xfrm>
                <a:off x="1468438" y="4686300"/>
                <a:ext cx="39687"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Oval 294"/>
              <p:cNvSpPr>
                <a:spLocks noChangeArrowheads="1"/>
              </p:cNvSpPr>
              <p:nvPr/>
            </p:nvSpPr>
            <p:spPr bwMode="auto">
              <a:xfrm>
                <a:off x="1595438" y="4672013"/>
                <a:ext cx="39687"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7" name="Oval 295"/>
              <p:cNvSpPr>
                <a:spLocks noChangeArrowheads="1"/>
              </p:cNvSpPr>
              <p:nvPr/>
            </p:nvSpPr>
            <p:spPr bwMode="auto">
              <a:xfrm>
                <a:off x="1546225" y="4672013"/>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8" name="Oval 296"/>
              <p:cNvSpPr>
                <a:spLocks noChangeArrowheads="1"/>
              </p:cNvSpPr>
              <p:nvPr/>
            </p:nvSpPr>
            <p:spPr bwMode="auto">
              <a:xfrm>
                <a:off x="1519238" y="4686300"/>
                <a:ext cx="41275"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9" name="Oval 297"/>
              <p:cNvSpPr>
                <a:spLocks noChangeArrowheads="1"/>
              </p:cNvSpPr>
              <p:nvPr/>
            </p:nvSpPr>
            <p:spPr bwMode="auto">
              <a:xfrm>
                <a:off x="1571625" y="4686300"/>
                <a:ext cx="36512"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0" name="Oval 298"/>
              <p:cNvSpPr>
                <a:spLocks noChangeArrowheads="1"/>
              </p:cNvSpPr>
              <p:nvPr/>
            </p:nvSpPr>
            <p:spPr bwMode="auto">
              <a:xfrm>
                <a:off x="1495425" y="4672013"/>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1" name="Oval 299"/>
              <p:cNvSpPr>
                <a:spLocks noChangeArrowheads="1"/>
              </p:cNvSpPr>
              <p:nvPr/>
            </p:nvSpPr>
            <p:spPr bwMode="auto">
              <a:xfrm>
                <a:off x="1622425" y="4686300"/>
                <a:ext cx="38100"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2" name="Oval 300"/>
              <p:cNvSpPr>
                <a:spLocks noChangeArrowheads="1"/>
              </p:cNvSpPr>
              <p:nvPr/>
            </p:nvSpPr>
            <p:spPr bwMode="auto">
              <a:xfrm>
                <a:off x="1671638" y="4686300"/>
                <a:ext cx="39687"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3" name="Oval 301"/>
              <p:cNvSpPr>
                <a:spLocks noChangeArrowheads="1"/>
              </p:cNvSpPr>
              <p:nvPr/>
            </p:nvSpPr>
            <p:spPr bwMode="auto">
              <a:xfrm>
                <a:off x="1697038" y="4672013"/>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4" name="Oval 302"/>
              <p:cNvSpPr>
                <a:spLocks noChangeArrowheads="1"/>
              </p:cNvSpPr>
              <p:nvPr/>
            </p:nvSpPr>
            <p:spPr bwMode="auto">
              <a:xfrm>
                <a:off x="1646238" y="4672013"/>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5" name="Oval 303"/>
              <p:cNvSpPr>
                <a:spLocks noChangeArrowheads="1"/>
              </p:cNvSpPr>
              <p:nvPr/>
            </p:nvSpPr>
            <p:spPr bwMode="auto">
              <a:xfrm>
                <a:off x="1722438" y="4686300"/>
                <a:ext cx="39687"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6" name="Oval 304"/>
              <p:cNvSpPr>
                <a:spLocks noChangeArrowheads="1"/>
              </p:cNvSpPr>
              <p:nvPr/>
            </p:nvSpPr>
            <p:spPr bwMode="auto">
              <a:xfrm>
                <a:off x="1849438" y="4672013"/>
                <a:ext cx="36512"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7" name="Oval 305"/>
              <p:cNvSpPr>
                <a:spLocks noChangeArrowheads="1"/>
              </p:cNvSpPr>
              <p:nvPr/>
            </p:nvSpPr>
            <p:spPr bwMode="auto">
              <a:xfrm>
                <a:off x="1797050" y="4672013"/>
                <a:ext cx="41275"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8" name="Oval 306"/>
              <p:cNvSpPr>
                <a:spLocks noChangeArrowheads="1"/>
              </p:cNvSpPr>
              <p:nvPr/>
            </p:nvSpPr>
            <p:spPr bwMode="auto">
              <a:xfrm>
                <a:off x="1773238" y="4686300"/>
                <a:ext cx="38100"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9" name="Oval 307"/>
              <p:cNvSpPr>
                <a:spLocks noChangeArrowheads="1"/>
              </p:cNvSpPr>
              <p:nvPr/>
            </p:nvSpPr>
            <p:spPr bwMode="auto">
              <a:xfrm>
                <a:off x="1822450" y="4686300"/>
                <a:ext cx="39687"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0" name="Oval 308"/>
              <p:cNvSpPr>
                <a:spLocks noChangeArrowheads="1"/>
              </p:cNvSpPr>
              <p:nvPr/>
            </p:nvSpPr>
            <p:spPr bwMode="auto">
              <a:xfrm>
                <a:off x="1873250" y="4686300"/>
                <a:ext cx="39687"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1" name="Oval 309"/>
              <p:cNvSpPr>
                <a:spLocks noChangeArrowheads="1"/>
              </p:cNvSpPr>
              <p:nvPr/>
            </p:nvSpPr>
            <p:spPr bwMode="auto">
              <a:xfrm>
                <a:off x="1746250" y="4672013"/>
                <a:ext cx="39687"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2" name="Oval 310"/>
              <p:cNvSpPr>
                <a:spLocks noChangeArrowheads="1"/>
              </p:cNvSpPr>
              <p:nvPr/>
            </p:nvSpPr>
            <p:spPr bwMode="auto">
              <a:xfrm>
                <a:off x="1039813" y="4737100"/>
                <a:ext cx="46037" cy="11112"/>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3" name="Oval 311"/>
              <p:cNvSpPr>
                <a:spLocks noChangeArrowheads="1"/>
              </p:cNvSpPr>
              <p:nvPr/>
            </p:nvSpPr>
            <p:spPr bwMode="auto">
              <a:xfrm>
                <a:off x="1100138" y="4737100"/>
                <a:ext cx="46037" cy="11112"/>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4" name="Oval 312"/>
              <p:cNvSpPr>
                <a:spLocks noChangeArrowheads="1"/>
              </p:cNvSpPr>
              <p:nvPr/>
            </p:nvSpPr>
            <p:spPr bwMode="auto">
              <a:xfrm>
                <a:off x="1130300" y="4721225"/>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5" name="Oval 313"/>
              <p:cNvSpPr>
                <a:spLocks noChangeArrowheads="1"/>
              </p:cNvSpPr>
              <p:nvPr/>
            </p:nvSpPr>
            <p:spPr bwMode="auto">
              <a:xfrm>
                <a:off x="1071563" y="4721225"/>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6" name="Oval 314"/>
              <p:cNvSpPr>
                <a:spLocks noChangeArrowheads="1"/>
              </p:cNvSpPr>
              <p:nvPr/>
            </p:nvSpPr>
            <p:spPr bwMode="auto">
              <a:xfrm>
                <a:off x="1160463" y="4737100"/>
                <a:ext cx="46037" cy="11112"/>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7" name="Oval 315"/>
              <p:cNvSpPr>
                <a:spLocks noChangeArrowheads="1"/>
              </p:cNvSpPr>
              <p:nvPr/>
            </p:nvSpPr>
            <p:spPr bwMode="auto">
              <a:xfrm>
                <a:off x="1311275" y="4721225"/>
                <a:ext cx="46037"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8" name="Oval 316"/>
              <p:cNvSpPr>
                <a:spLocks noChangeArrowheads="1"/>
              </p:cNvSpPr>
              <p:nvPr/>
            </p:nvSpPr>
            <p:spPr bwMode="auto">
              <a:xfrm>
                <a:off x="1250950" y="4721225"/>
                <a:ext cx="46037"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9" name="Oval 317"/>
              <p:cNvSpPr>
                <a:spLocks noChangeArrowheads="1"/>
              </p:cNvSpPr>
              <p:nvPr/>
            </p:nvSpPr>
            <p:spPr bwMode="auto">
              <a:xfrm>
                <a:off x="1219200" y="4737100"/>
                <a:ext cx="47625" cy="11112"/>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0" name="Oval 318"/>
              <p:cNvSpPr>
                <a:spLocks noChangeArrowheads="1"/>
              </p:cNvSpPr>
              <p:nvPr/>
            </p:nvSpPr>
            <p:spPr bwMode="auto">
              <a:xfrm>
                <a:off x="1279525" y="4737100"/>
                <a:ext cx="47625" cy="11112"/>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1" name="Oval 319"/>
              <p:cNvSpPr>
                <a:spLocks noChangeArrowheads="1"/>
              </p:cNvSpPr>
              <p:nvPr/>
            </p:nvSpPr>
            <p:spPr bwMode="auto">
              <a:xfrm>
                <a:off x="1190625" y="4721225"/>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2" name="Oval 320"/>
              <p:cNvSpPr>
                <a:spLocks noChangeArrowheads="1"/>
              </p:cNvSpPr>
              <p:nvPr/>
            </p:nvSpPr>
            <p:spPr bwMode="auto">
              <a:xfrm>
                <a:off x="1339850" y="4737100"/>
                <a:ext cx="46037" cy="11112"/>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3" name="Oval 321"/>
              <p:cNvSpPr>
                <a:spLocks noChangeArrowheads="1"/>
              </p:cNvSpPr>
              <p:nvPr/>
            </p:nvSpPr>
            <p:spPr bwMode="auto">
              <a:xfrm>
                <a:off x="1401763" y="4737100"/>
                <a:ext cx="44450" cy="11112"/>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4" name="Oval 322"/>
              <p:cNvSpPr>
                <a:spLocks noChangeArrowheads="1"/>
              </p:cNvSpPr>
              <p:nvPr/>
            </p:nvSpPr>
            <p:spPr bwMode="auto">
              <a:xfrm>
                <a:off x="1430338" y="4721225"/>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5" name="Oval 323"/>
              <p:cNvSpPr>
                <a:spLocks noChangeArrowheads="1"/>
              </p:cNvSpPr>
              <p:nvPr/>
            </p:nvSpPr>
            <p:spPr bwMode="auto">
              <a:xfrm>
                <a:off x="1371600" y="4721225"/>
                <a:ext cx="46037"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6" name="Oval 324"/>
              <p:cNvSpPr>
                <a:spLocks noChangeArrowheads="1"/>
              </p:cNvSpPr>
              <p:nvPr/>
            </p:nvSpPr>
            <p:spPr bwMode="auto">
              <a:xfrm>
                <a:off x="1462088" y="4737100"/>
                <a:ext cx="44450" cy="11112"/>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7" name="Oval 325"/>
              <p:cNvSpPr>
                <a:spLocks noChangeArrowheads="1"/>
              </p:cNvSpPr>
              <p:nvPr/>
            </p:nvSpPr>
            <p:spPr bwMode="auto">
              <a:xfrm>
                <a:off x="1611313" y="4721225"/>
                <a:ext cx="46037"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8" name="Oval 326"/>
              <p:cNvSpPr>
                <a:spLocks noChangeArrowheads="1"/>
              </p:cNvSpPr>
              <p:nvPr/>
            </p:nvSpPr>
            <p:spPr bwMode="auto">
              <a:xfrm>
                <a:off x="1550988" y="4721225"/>
                <a:ext cx="46037"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9" name="Oval 327"/>
              <p:cNvSpPr>
                <a:spLocks noChangeArrowheads="1"/>
              </p:cNvSpPr>
              <p:nvPr/>
            </p:nvSpPr>
            <p:spPr bwMode="auto">
              <a:xfrm>
                <a:off x="1522413" y="4737100"/>
                <a:ext cx="46037" cy="11112"/>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0" name="Oval 328"/>
              <p:cNvSpPr>
                <a:spLocks noChangeArrowheads="1"/>
              </p:cNvSpPr>
              <p:nvPr/>
            </p:nvSpPr>
            <p:spPr bwMode="auto">
              <a:xfrm>
                <a:off x="1582738" y="4737100"/>
                <a:ext cx="46037" cy="11112"/>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1" name="Oval 329"/>
              <p:cNvSpPr>
                <a:spLocks noChangeArrowheads="1"/>
              </p:cNvSpPr>
              <p:nvPr/>
            </p:nvSpPr>
            <p:spPr bwMode="auto">
              <a:xfrm>
                <a:off x="1490663" y="4721225"/>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2" name="Oval 330"/>
              <p:cNvSpPr>
                <a:spLocks noChangeArrowheads="1"/>
              </p:cNvSpPr>
              <p:nvPr/>
            </p:nvSpPr>
            <p:spPr bwMode="auto">
              <a:xfrm>
                <a:off x="1641475" y="4737100"/>
                <a:ext cx="47625" cy="11112"/>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3" name="Oval 331"/>
              <p:cNvSpPr>
                <a:spLocks noChangeArrowheads="1"/>
              </p:cNvSpPr>
              <p:nvPr/>
            </p:nvSpPr>
            <p:spPr bwMode="auto">
              <a:xfrm>
                <a:off x="1701800" y="4737100"/>
                <a:ext cx="47625" cy="11112"/>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4" name="Oval 332"/>
              <p:cNvSpPr>
                <a:spLocks noChangeArrowheads="1"/>
              </p:cNvSpPr>
              <p:nvPr/>
            </p:nvSpPr>
            <p:spPr bwMode="auto">
              <a:xfrm>
                <a:off x="1730375" y="4721225"/>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5" name="Oval 333"/>
              <p:cNvSpPr>
                <a:spLocks noChangeArrowheads="1"/>
              </p:cNvSpPr>
              <p:nvPr/>
            </p:nvSpPr>
            <p:spPr bwMode="auto">
              <a:xfrm>
                <a:off x="1671638" y="4721225"/>
                <a:ext cx="46037"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6" name="Oval 334"/>
              <p:cNvSpPr>
                <a:spLocks noChangeArrowheads="1"/>
              </p:cNvSpPr>
              <p:nvPr/>
            </p:nvSpPr>
            <p:spPr bwMode="auto">
              <a:xfrm>
                <a:off x="1762125" y="4737100"/>
                <a:ext cx="46037" cy="11112"/>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7" name="Oval 335"/>
              <p:cNvSpPr>
                <a:spLocks noChangeArrowheads="1"/>
              </p:cNvSpPr>
              <p:nvPr/>
            </p:nvSpPr>
            <p:spPr bwMode="auto">
              <a:xfrm>
                <a:off x="1912938" y="4721225"/>
                <a:ext cx="47625"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8" name="Oval 336"/>
              <p:cNvSpPr>
                <a:spLocks noChangeArrowheads="1"/>
              </p:cNvSpPr>
              <p:nvPr/>
            </p:nvSpPr>
            <p:spPr bwMode="auto">
              <a:xfrm>
                <a:off x="1852613" y="4721225"/>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9" name="Oval 337"/>
              <p:cNvSpPr>
                <a:spLocks noChangeArrowheads="1"/>
              </p:cNvSpPr>
              <p:nvPr/>
            </p:nvSpPr>
            <p:spPr bwMode="auto">
              <a:xfrm>
                <a:off x="1822450" y="4737100"/>
                <a:ext cx="46037" cy="11112"/>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0" name="Oval 338"/>
              <p:cNvSpPr>
                <a:spLocks noChangeArrowheads="1"/>
              </p:cNvSpPr>
              <p:nvPr/>
            </p:nvSpPr>
            <p:spPr bwMode="auto">
              <a:xfrm>
                <a:off x="1882775" y="4737100"/>
                <a:ext cx="46037" cy="11112"/>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1" name="Oval 339"/>
              <p:cNvSpPr>
                <a:spLocks noChangeArrowheads="1"/>
              </p:cNvSpPr>
              <p:nvPr/>
            </p:nvSpPr>
            <p:spPr bwMode="auto">
              <a:xfrm>
                <a:off x="1941513" y="4737100"/>
                <a:ext cx="47625" cy="11112"/>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2" name="Oval 340"/>
              <p:cNvSpPr>
                <a:spLocks noChangeArrowheads="1"/>
              </p:cNvSpPr>
              <p:nvPr/>
            </p:nvSpPr>
            <p:spPr bwMode="auto">
              <a:xfrm>
                <a:off x="1790700" y="4721225"/>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3" name="Oval 341"/>
              <p:cNvSpPr>
                <a:spLocks noChangeArrowheads="1"/>
              </p:cNvSpPr>
              <p:nvPr/>
            </p:nvSpPr>
            <p:spPr bwMode="auto">
              <a:xfrm>
                <a:off x="1449388" y="4583113"/>
                <a:ext cx="141287" cy="2857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4" name="Freeform 342"/>
              <p:cNvSpPr>
                <a:spLocks/>
              </p:cNvSpPr>
              <p:nvPr/>
            </p:nvSpPr>
            <p:spPr bwMode="auto">
              <a:xfrm>
                <a:off x="1227138" y="4010025"/>
                <a:ext cx="577850" cy="401637"/>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5" name="Rectangle 343"/>
              <p:cNvSpPr>
                <a:spLocks noChangeArrowheads="1"/>
              </p:cNvSpPr>
              <p:nvPr/>
            </p:nvSpPr>
            <p:spPr bwMode="auto">
              <a:xfrm>
                <a:off x="1244600" y="4027488"/>
                <a:ext cx="541337" cy="30638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6" name="Freeform 344"/>
              <p:cNvSpPr>
                <a:spLocks/>
              </p:cNvSpPr>
              <p:nvPr/>
            </p:nvSpPr>
            <p:spPr bwMode="auto">
              <a:xfrm>
                <a:off x="555625" y="3965575"/>
                <a:ext cx="41275" cy="512762"/>
              </a:xfrm>
              <a:custGeom>
                <a:avLst/>
                <a:gdLst>
                  <a:gd name="T0" fmla="*/ 0 w 26"/>
                  <a:gd name="T1" fmla="*/ 321 h 323"/>
                  <a:gd name="T2" fmla="*/ 26 w 26"/>
                  <a:gd name="T3" fmla="*/ 323 h 323"/>
                  <a:gd name="T4" fmla="*/ 26 w 26"/>
                  <a:gd name="T5" fmla="*/ 0 h 323"/>
                  <a:gd name="T6" fmla="*/ 0 w 26"/>
                  <a:gd name="T7" fmla="*/ 3 h 323"/>
                  <a:gd name="T8" fmla="*/ 0 w 26"/>
                  <a:gd name="T9" fmla="*/ 321 h 323"/>
                </a:gdLst>
                <a:ahLst/>
                <a:cxnLst>
                  <a:cxn ang="0">
                    <a:pos x="T0" y="T1"/>
                  </a:cxn>
                  <a:cxn ang="0">
                    <a:pos x="T2" y="T3"/>
                  </a:cxn>
                  <a:cxn ang="0">
                    <a:pos x="T4" y="T5"/>
                  </a:cxn>
                  <a:cxn ang="0">
                    <a:pos x="T6" y="T7"/>
                  </a:cxn>
                  <a:cxn ang="0">
                    <a:pos x="T8" y="T9"/>
                  </a:cxn>
                </a:cxnLst>
                <a:rect l="0" t="0" r="r" b="b"/>
                <a:pathLst>
                  <a:path w="26" h="323">
                    <a:moveTo>
                      <a:pt x="0" y="321"/>
                    </a:moveTo>
                    <a:lnTo>
                      <a:pt x="26" y="323"/>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7" name="Freeform 345"/>
              <p:cNvSpPr>
                <a:spLocks/>
              </p:cNvSpPr>
              <p:nvPr/>
            </p:nvSpPr>
            <p:spPr bwMode="auto">
              <a:xfrm>
                <a:off x="585788" y="3965575"/>
                <a:ext cx="598487" cy="512762"/>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8" name="Freeform 346"/>
              <p:cNvSpPr>
                <a:spLocks/>
              </p:cNvSpPr>
              <p:nvPr/>
            </p:nvSpPr>
            <p:spPr bwMode="auto">
              <a:xfrm>
                <a:off x="611188" y="3989388"/>
                <a:ext cx="555625" cy="400050"/>
              </a:xfrm>
              <a:custGeom>
                <a:avLst/>
                <a:gdLst>
                  <a:gd name="T0" fmla="*/ 350 w 350"/>
                  <a:gd name="T1" fmla="*/ 223 h 252"/>
                  <a:gd name="T2" fmla="*/ 0 w 350"/>
                  <a:gd name="T3" fmla="*/ 252 h 252"/>
                  <a:gd name="T4" fmla="*/ 0 w 350"/>
                  <a:gd name="T5" fmla="*/ 0 h 252"/>
                  <a:gd name="T6" fmla="*/ 350 w 350"/>
                  <a:gd name="T7" fmla="*/ 20 h 252"/>
                  <a:gd name="T8" fmla="*/ 350 w 350"/>
                  <a:gd name="T9" fmla="*/ 223 h 252"/>
                </a:gdLst>
                <a:ahLst/>
                <a:cxnLst>
                  <a:cxn ang="0">
                    <a:pos x="T0" y="T1"/>
                  </a:cxn>
                  <a:cxn ang="0">
                    <a:pos x="T2" y="T3"/>
                  </a:cxn>
                  <a:cxn ang="0">
                    <a:pos x="T4" y="T5"/>
                  </a:cxn>
                  <a:cxn ang="0">
                    <a:pos x="T6" y="T7"/>
                  </a:cxn>
                  <a:cxn ang="0">
                    <a:pos x="T8" y="T9"/>
                  </a:cxn>
                </a:cxnLst>
                <a:rect l="0" t="0" r="r" b="b"/>
                <a:pathLst>
                  <a:path w="350" h="252">
                    <a:moveTo>
                      <a:pt x="350" y="223"/>
                    </a:moveTo>
                    <a:lnTo>
                      <a:pt x="0" y="252"/>
                    </a:lnTo>
                    <a:lnTo>
                      <a:pt x="0" y="0"/>
                    </a:lnTo>
                    <a:lnTo>
                      <a:pt x="350" y="20"/>
                    </a:lnTo>
                    <a:lnTo>
                      <a:pt x="35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9" name="Freeform 347"/>
              <p:cNvSpPr>
                <a:spLocks/>
              </p:cNvSpPr>
              <p:nvPr/>
            </p:nvSpPr>
            <p:spPr bwMode="auto">
              <a:xfrm>
                <a:off x="2433638" y="3965575"/>
                <a:ext cx="42862" cy="512762"/>
              </a:xfrm>
              <a:custGeom>
                <a:avLst/>
                <a:gdLst>
                  <a:gd name="T0" fmla="*/ 27 w 27"/>
                  <a:gd name="T1" fmla="*/ 321 h 323"/>
                  <a:gd name="T2" fmla="*/ 0 w 27"/>
                  <a:gd name="T3" fmla="*/ 323 h 323"/>
                  <a:gd name="T4" fmla="*/ 0 w 27"/>
                  <a:gd name="T5" fmla="*/ 0 h 323"/>
                  <a:gd name="T6" fmla="*/ 27 w 27"/>
                  <a:gd name="T7" fmla="*/ 3 h 323"/>
                  <a:gd name="T8" fmla="*/ 27 w 27"/>
                  <a:gd name="T9" fmla="*/ 321 h 323"/>
                </a:gdLst>
                <a:ahLst/>
                <a:cxnLst>
                  <a:cxn ang="0">
                    <a:pos x="T0" y="T1"/>
                  </a:cxn>
                  <a:cxn ang="0">
                    <a:pos x="T2" y="T3"/>
                  </a:cxn>
                  <a:cxn ang="0">
                    <a:pos x="T4" y="T5"/>
                  </a:cxn>
                  <a:cxn ang="0">
                    <a:pos x="T6" y="T7"/>
                  </a:cxn>
                  <a:cxn ang="0">
                    <a:pos x="T8" y="T9"/>
                  </a:cxn>
                </a:cxnLst>
                <a:rect l="0" t="0" r="r" b="b"/>
                <a:pathLst>
                  <a:path w="27" h="323">
                    <a:moveTo>
                      <a:pt x="27" y="321"/>
                    </a:moveTo>
                    <a:lnTo>
                      <a:pt x="0" y="323"/>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00" name="Freeform 348"/>
              <p:cNvSpPr>
                <a:spLocks/>
              </p:cNvSpPr>
              <p:nvPr/>
            </p:nvSpPr>
            <p:spPr bwMode="auto">
              <a:xfrm>
                <a:off x="1846263" y="3965575"/>
                <a:ext cx="598487" cy="512762"/>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01" name="Freeform 349"/>
              <p:cNvSpPr>
                <a:spLocks/>
              </p:cNvSpPr>
              <p:nvPr/>
            </p:nvSpPr>
            <p:spPr bwMode="auto">
              <a:xfrm>
                <a:off x="1866900" y="3989388"/>
                <a:ext cx="555625" cy="400050"/>
              </a:xfrm>
              <a:custGeom>
                <a:avLst/>
                <a:gdLst>
                  <a:gd name="T0" fmla="*/ 0 w 350"/>
                  <a:gd name="T1" fmla="*/ 223 h 252"/>
                  <a:gd name="T2" fmla="*/ 350 w 350"/>
                  <a:gd name="T3" fmla="*/ 252 h 252"/>
                  <a:gd name="T4" fmla="*/ 350 w 350"/>
                  <a:gd name="T5" fmla="*/ 0 h 252"/>
                  <a:gd name="T6" fmla="*/ 0 w 350"/>
                  <a:gd name="T7" fmla="*/ 20 h 252"/>
                  <a:gd name="T8" fmla="*/ 0 w 350"/>
                  <a:gd name="T9" fmla="*/ 223 h 252"/>
                </a:gdLst>
                <a:ahLst/>
                <a:cxnLst>
                  <a:cxn ang="0">
                    <a:pos x="T0" y="T1"/>
                  </a:cxn>
                  <a:cxn ang="0">
                    <a:pos x="T2" y="T3"/>
                  </a:cxn>
                  <a:cxn ang="0">
                    <a:pos x="T4" y="T5"/>
                  </a:cxn>
                  <a:cxn ang="0">
                    <a:pos x="T6" y="T7"/>
                  </a:cxn>
                  <a:cxn ang="0">
                    <a:pos x="T8" y="T9"/>
                  </a:cxn>
                </a:cxnLst>
                <a:rect l="0" t="0" r="r" b="b"/>
                <a:pathLst>
                  <a:path w="350" h="252">
                    <a:moveTo>
                      <a:pt x="0" y="223"/>
                    </a:moveTo>
                    <a:lnTo>
                      <a:pt x="350" y="252"/>
                    </a:lnTo>
                    <a:lnTo>
                      <a:pt x="350" y="0"/>
                    </a:lnTo>
                    <a:lnTo>
                      <a:pt x="0" y="20"/>
                    </a:lnTo>
                    <a:lnTo>
                      <a:pt x="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02" name="Freeform 350"/>
              <p:cNvSpPr>
                <a:spLocks/>
              </p:cNvSpPr>
              <p:nvPr/>
            </p:nvSpPr>
            <p:spPr bwMode="auto">
              <a:xfrm>
                <a:off x="649288" y="4238625"/>
                <a:ext cx="28575" cy="111125"/>
              </a:xfrm>
              <a:custGeom>
                <a:avLst/>
                <a:gdLst>
                  <a:gd name="T0" fmla="*/ 18 w 18"/>
                  <a:gd name="T1" fmla="*/ 0 h 70"/>
                  <a:gd name="T2" fmla="*/ 18 w 18"/>
                  <a:gd name="T3" fmla="*/ 69 h 70"/>
                  <a:gd name="T4" fmla="*/ 0 w 18"/>
                  <a:gd name="T5" fmla="*/ 70 h 70"/>
                  <a:gd name="T6" fmla="*/ 0 w 18"/>
                  <a:gd name="T7" fmla="*/ 1 h 70"/>
                  <a:gd name="T8" fmla="*/ 18 w 18"/>
                  <a:gd name="T9" fmla="*/ 0 h 70"/>
                </a:gdLst>
                <a:ahLst/>
                <a:cxnLst>
                  <a:cxn ang="0">
                    <a:pos x="T0" y="T1"/>
                  </a:cxn>
                  <a:cxn ang="0">
                    <a:pos x="T2" y="T3"/>
                  </a:cxn>
                  <a:cxn ang="0">
                    <a:pos x="T4" y="T5"/>
                  </a:cxn>
                  <a:cxn ang="0">
                    <a:pos x="T6" y="T7"/>
                  </a:cxn>
                  <a:cxn ang="0">
                    <a:pos x="T8" y="T9"/>
                  </a:cxn>
                </a:cxnLst>
                <a:rect l="0" t="0" r="r" b="b"/>
                <a:pathLst>
                  <a:path w="18" h="70">
                    <a:moveTo>
                      <a:pt x="18" y="0"/>
                    </a:moveTo>
                    <a:lnTo>
                      <a:pt x="18" y="69"/>
                    </a:lnTo>
                    <a:lnTo>
                      <a:pt x="0" y="70"/>
                    </a:lnTo>
                    <a:lnTo>
                      <a:pt x="0" y="1"/>
                    </a:lnTo>
                    <a:lnTo>
                      <a:pt x="1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03" name="Freeform 351"/>
              <p:cNvSpPr>
                <a:spLocks/>
              </p:cNvSpPr>
              <p:nvPr/>
            </p:nvSpPr>
            <p:spPr bwMode="auto">
              <a:xfrm>
                <a:off x="1050925" y="4110038"/>
                <a:ext cx="77787" cy="34925"/>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04" name="Freeform 352"/>
              <p:cNvSpPr>
                <a:spLocks/>
              </p:cNvSpPr>
              <p:nvPr/>
            </p:nvSpPr>
            <p:spPr bwMode="auto">
              <a:xfrm>
                <a:off x="1050925" y="4073525"/>
                <a:ext cx="73025" cy="71437"/>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05" name="Freeform 353"/>
              <p:cNvSpPr>
                <a:spLocks/>
              </p:cNvSpPr>
              <p:nvPr/>
            </p:nvSpPr>
            <p:spPr bwMode="auto">
              <a:xfrm>
                <a:off x="1012825" y="4144963"/>
                <a:ext cx="115887" cy="98425"/>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06" name="Freeform 354"/>
              <p:cNvSpPr>
                <a:spLocks/>
              </p:cNvSpPr>
              <p:nvPr/>
            </p:nvSpPr>
            <p:spPr bwMode="auto">
              <a:xfrm>
                <a:off x="1050925" y="4144963"/>
                <a:ext cx="77787" cy="98425"/>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07" name="Freeform 355"/>
              <p:cNvSpPr>
                <a:spLocks/>
              </p:cNvSpPr>
              <p:nvPr/>
            </p:nvSpPr>
            <p:spPr bwMode="auto">
              <a:xfrm>
                <a:off x="1050925" y="4044950"/>
                <a:ext cx="53975" cy="28575"/>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08" name="Freeform 356"/>
              <p:cNvSpPr>
                <a:spLocks/>
              </p:cNvSpPr>
              <p:nvPr/>
            </p:nvSpPr>
            <p:spPr bwMode="auto">
              <a:xfrm>
                <a:off x="1016000" y="4044950"/>
                <a:ext cx="88900" cy="100012"/>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09" name="Freeform 357"/>
              <p:cNvSpPr>
                <a:spLocks/>
              </p:cNvSpPr>
              <p:nvPr/>
            </p:nvSpPr>
            <p:spPr bwMode="auto">
              <a:xfrm>
                <a:off x="989013" y="4144963"/>
                <a:ext cx="61912" cy="87312"/>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10" name="Freeform 358"/>
              <p:cNvSpPr>
                <a:spLocks/>
              </p:cNvSpPr>
              <p:nvPr/>
            </p:nvSpPr>
            <p:spPr bwMode="auto">
              <a:xfrm>
                <a:off x="971550" y="4305300"/>
                <a:ext cx="19050" cy="17462"/>
              </a:xfrm>
              <a:custGeom>
                <a:avLst/>
                <a:gdLst>
                  <a:gd name="T0" fmla="*/ 12 w 12"/>
                  <a:gd name="T1" fmla="*/ 0 h 11"/>
                  <a:gd name="T2" fmla="*/ 12 w 12"/>
                  <a:gd name="T3" fmla="*/ 10 h 11"/>
                  <a:gd name="T4" fmla="*/ 0 w 12"/>
                  <a:gd name="T5" fmla="*/ 11 h 11"/>
                  <a:gd name="T6" fmla="*/ 0 w 12"/>
                  <a:gd name="T7" fmla="*/ 1 h 11"/>
                  <a:gd name="T8" fmla="*/ 12 w 12"/>
                  <a:gd name="T9" fmla="*/ 0 h 11"/>
                </a:gdLst>
                <a:ahLst/>
                <a:cxnLst>
                  <a:cxn ang="0">
                    <a:pos x="T0" y="T1"/>
                  </a:cxn>
                  <a:cxn ang="0">
                    <a:pos x="T2" y="T3"/>
                  </a:cxn>
                  <a:cxn ang="0">
                    <a:pos x="T4" y="T5"/>
                  </a:cxn>
                  <a:cxn ang="0">
                    <a:pos x="T6" y="T7"/>
                  </a:cxn>
                  <a:cxn ang="0">
                    <a:pos x="T8" y="T9"/>
                  </a:cxn>
                </a:cxnLst>
                <a:rect l="0" t="0" r="r" b="b"/>
                <a:pathLst>
                  <a:path w="12" h="11">
                    <a:moveTo>
                      <a:pt x="12" y="0"/>
                    </a:moveTo>
                    <a:lnTo>
                      <a:pt x="12" y="10"/>
                    </a:lnTo>
                    <a:lnTo>
                      <a:pt x="0" y="11"/>
                    </a:lnTo>
                    <a:lnTo>
                      <a:pt x="0" y="1"/>
                    </a:lnTo>
                    <a:lnTo>
                      <a:pt x="12"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11" name="Freeform 359"/>
              <p:cNvSpPr>
                <a:spLocks/>
              </p:cNvSpPr>
              <p:nvPr/>
            </p:nvSpPr>
            <p:spPr bwMode="auto">
              <a:xfrm>
                <a:off x="963613" y="4051300"/>
                <a:ext cx="87312" cy="163512"/>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12" name="Freeform 360"/>
              <p:cNvSpPr>
                <a:spLocks/>
              </p:cNvSpPr>
              <p:nvPr/>
            </p:nvSpPr>
            <p:spPr bwMode="auto">
              <a:xfrm>
                <a:off x="939800" y="4262438"/>
                <a:ext cx="22225" cy="63500"/>
              </a:xfrm>
              <a:custGeom>
                <a:avLst/>
                <a:gdLst>
                  <a:gd name="T0" fmla="*/ 14 w 14"/>
                  <a:gd name="T1" fmla="*/ 0 h 40"/>
                  <a:gd name="T2" fmla="*/ 14 w 14"/>
                  <a:gd name="T3" fmla="*/ 38 h 40"/>
                  <a:gd name="T4" fmla="*/ 0 w 14"/>
                  <a:gd name="T5" fmla="*/ 40 h 40"/>
                  <a:gd name="T6" fmla="*/ 0 w 14"/>
                  <a:gd name="T7" fmla="*/ 2 h 40"/>
                  <a:gd name="T8" fmla="*/ 14 w 14"/>
                  <a:gd name="T9" fmla="*/ 0 h 40"/>
                </a:gdLst>
                <a:ahLst/>
                <a:cxnLst>
                  <a:cxn ang="0">
                    <a:pos x="T0" y="T1"/>
                  </a:cxn>
                  <a:cxn ang="0">
                    <a:pos x="T2" y="T3"/>
                  </a:cxn>
                  <a:cxn ang="0">
                    <a:pos x="T4" y="T5"/>
                  </a:cxn>
                  <a:cxn ang="0">
                    <a:pos x="T6" y="T7"/>
                  </a:cxn>
                  <a:cxn ang="0">
                    <a:pos x="T8" y="T9"/>
                  </a:cxn>
                </a:cxnLst>
                <a:rect l="0" t="0" r="r" b="b"/>
                <a:pathLst>
                  <a:path w="14" h="40">
                    <a:moveTo>
                      <a:pt x="14" y="0"/>
                    </a:moveTo>
                    <a:lnTo>
                      <a:pt x="14" y="38"/>
                    </a:lnTo>
                    <a:lnTo>
                      <a:pt x="0" y="40"/>
                    </a:lnTo>
                    <a:lnTo>
                      <a:pt x="0" y="2"/>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13" name="Freeform 361"/>
              <p:cNvSpPr>
                <a:spLocks/>
              </p:cNvSpPr>
              <p:nvPr/>
            </p:nvSpPr>
            <p:spPr bwMode="auto">
              <a:xfrm>
                <a:off x="908050" y="4294188"/>
                <a:ext cx="22225" cy="33337"/>
              </a:xfrm>
              <a:custGeom>
                <a:avLst/>
                <a:gdLst>
                  <a:gd name="T0" fmla="*/ 14 w 14"/>
                  <a:gd name="T1" fmla="*/ 0 h 21"/>
                  <a:gd name="T2" fmla="*/ 14 w 14"/>
                  <a:gd name="T3" fmla="*/ 20 h 21"/>
                  <a:gd name="T4" fmla="*/ 0 w 14"/>
                  <a:gd name="T5" fmla="*/ 21 h 21"/>
                  <a:gd name="T6" fmla="*/ 0 w 14"/>
                  <a:gd name="T7" fmla="*/ 1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20"/>
                    </a:lnTo>
                    <a:lnTo>
                      <a:pt x="0" y="21"/>
                    </a:lnTo>
                    <a:lnTo>
                      <a:pt x="0" y="1"/>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14" name="Rectangle 362"/>
              <p:cNvSpPr>
                <a:spLocks noChangeArrowheads="1"/>
              </p:cNvSpPr>
              <p:nvPr/>
            </p:nvSpPr>
            <p:spPr bwMode="auto">
              <a:xfrm>
                <a:off x="874713" y="4210050"/>
                <a:ext cx="22225" cy="11906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15" name="Freeform 363"/>
              <p:cNvSpPr>
                <a:spLocks/>
              </p:cNvSpPr>
              <p:nvPr/>
            </p:nvSpPr>
            <p:spPr bwMode="auto">
              <a:xfrm>
                <a:off x="841375" y="4281488"/>
                <a:ext cx="22225" cy="52387"/>
              </a:xfrm>
              <a:custGeom>
                <a:avLst/>
                <a:gdLst>
                  <a:gd name="T0" fmla="*/ 14 w 14"/>
                  <a:gd name="T1" fmla="*/ 0 h 33"/>
                  <a:gd name="T2" fmla="*/ 14 w 14"/>
                  <a:gd name="T3" fmla="*/ 32 h 33"/>
                  <a:gd name="T4" fmla="*/ 0 w 14"/>
                  <a:gd name="T5" fmla="*/ 33 h 33"/>
                  <a:gd name="T6" fmla="*/ 0 w 14"/>
                  <a:gd name="T7" fmla="*/ 1 h 33"/>
                  <a:gd name="T8" fmla="*/ 14 w 14"/>
                  <a:gd name="T9" fmla="*/ 0 h 33"/>
                </a:gdLst>
                <a:ahLst/>
                <a:cxnLst>
                  <a:cxn ang="0">
                    <a:pos x="T0" y="T1"/>
                  </a:cxn>
                  <a:cxn ang="0">
                    <a:pos x="T2" y="T3"/>
                  </a:cxn>
                  <a:cxn ang="0">
                    <a:pos x="T4" y="T5"/>
                  </a:cxn>
                  <a:cxn ang="0">
                    <a:pos x="T6" y="T7"/>
                  </a:cxn>
                  <a:cxn ang="0">
                    <a:pos x="T8" y="T9"/>
                  </a:cxn>
                </a:cxnLst>
                <a:rect l="0" t="0" r="r" b="b"/>
                <a:pathLst>
                  <a:path w="14" h="33">
                    <a:moveTo>
                      <a:pt x="14" y="0"/>
                    </a:moveTo>
                    <a:lnTo>
                      <a:pt x="14" y="32"/>
                    </a:lnTo>
                    <a:lnTo>
                      <a:pt x="0" y="33"/>
                    </a:lnTo>
                    <a:lnTo>
                      <a:pt x="0" y="1"/>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16" name="Freeform 364"/>
              <p:cNvSpPr>
                <a:spLocks/>
              </p:cNvSpPr>
              <p:nvPr/>
            </p:nvSpPr>
            <p:spPr bwMode="auto">
              <a:xfrm>
                <a:off x="806450" y="4303713"/>
                <a:ext cx="23812" cy="33337"/>
              </a:xfrm>
              <a:custGeom>
                <a:avLst/>
                <a:gdLst>
                  <a:gd name="T0" fmla="*/ 15 w 15"/>
                  <a:gd name="T1" fmla="*/ 0 h 21"/>
                  <a:gd name="T2" fmla="*/ 15 w 15"/>
                  <a:gd name="T3" fmla="*/ 19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19"/>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17" name="Freeform 365"/>
              <p:cNvSpPr>
                <a:spLocks/>
              </p:cNvSpPr>
              <p:nvPr/>
            </p:nvSpPr>
            <p:spPr bwMode="auto">
              <a:xfrm>
                <a:off x="768350" y="4210050"/>
                <a:ext cx="25400" cy="128587"/>
              </a:xfrm>
              <a:custGeom>
                <a:avLst/>
                <a:gdLst>
                  <a:gd name="T0" fmla="*/ 16 w 16"/>
                  <a:gd name="T1" fmla="*/ 0 h 81"/>
                  <a:gd name="T2" fmla="*/ 16 w 16"/>
                  <a:gd name="T3" fmla="*/ 80 h 81"/>
                  <a:gd name="T4" fmla="*/ 0 w 16"/>
                  <a:gd name="T5" fmla="*/ 81 h 81"/>
                  <a:gd name="T6" fmla="*/ 0 w 16"/>
                  <a:gd name="T7" fmla="*/ 0 h 81"/>
                  <a:gd name="T8" fmla="*/ 16 w 16"/>
                  <a:gd name="T9" fmla="*/ 0 h 81"/>
                </a:gdLst>
                <a:ahLst/>
                <a:cxnLst>
                  <a:cxn ang="0">
                    <a:pos x="T0" y="T1"/>
                  </a:cxn>
                  <a:cxn ang="0">
                    <a:pos x="T2" y="T3"/>
                  </a:cxn>
                  <a:cxn ang="0">
                    <a:pos x="T4" y="T5"/>
                  </a:cxn>
                  <a:cxn ang="0">
                    <a:pos x="T6" y="T7"/>
                  </a:cxn>
                  <a:cxn ang="0">
                    <a:pos x="T8" y="T9"/>
                  </a:cxn>
                </a:cxnLst>
                <a:rect l="0" t="0" r="r" b="b"/>
                <a:pathLst>
                  <a:path w="16" h="81">
                    <a:moveTo>
                      <a:pt x="16" y="0"/>
                    </a:moveTo>
                    <a:lnTo>
                      <a:pt x="16" y="80"/>
                    </a:lnTo>
                    <a:lnTo>
                      <a:pt x="0" y="81"/>
                    </a:lnTo>
                    <a:lnTo>
                      <a:pt x="0" y="0"/>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18" name="Freeform 366"/>
              <p:cNvSpPr>
                <a:spLocks/>
              </p:cNvSpPr>
              <p:nvPr/>
            </p:nvSpPr>
            <p:spPr bwMode="auto">
              <a:xfrm>
                <a:off x="690563" y="4089400"/>
                <a:ext cx="26987" cy="255587"/>
              </a:xfrm>
              <a:custGeom>
                <a:avLst/>
                <a:gdLst>
                  <a:gd name="T0" fmla="*/ 17 w 17"/>
                  <a:gd name="T1" fmla="*/ 2 h 161"/>
                  <a:gd name="T2" fmla="*/ 17 w 17"/>
                  <a:gd name="T3" fmla="*/ 160 h 161"/>
                  <a:gd name="T4" fmla="*/ 0 w 17"/>
                  <a:gd name="T5" fmla="*/ 161 h 161"/>
                  <a:gd name="T6" fmla="*/ 0 w 17"/>
                  <a:gd name="T7" fmla="*/ 0 h 161"/>
                  <a:gd name="T8" fmla="*/ 17 w 17"/>
                  <a:gd name="T9" fmla="*/ 2 h 161"/>
                </a:gdLst>
                <a:ahLst/>
                <a:cxnLst>
                  <a:cxn ang="0">
                    <a:pos x="T0" y="T1"/>
                  </a:cxn>
                  <a:cxn ang="0">
                    <a:pos x="T2" y="T3"/>
                  </a:cxn>
                  <a:cxn ang="0">
                    <a:pos x="T4" y="T5"/>
                  </a:cxn>
                  <a:cxn ang="0">
                    <a:pos x="T6" y="T7"/>
                  </a:cxn>
                  <a:cxn ang="0">
                    <a:pos x="T8" y="T9"/>
                  </a:cxn>
                </a:cxnLst>
                <a:rect l="0" t="0" r="r" b="b"/>
                <a:pathLst>
                  <a:path w="17" h="161">
                    <a:moveTo>
                      <a:pt x="17" y="2"/>
                    </a:moveTo>
                    <a:lnTo>
                      <a:pt x="17" y="160"/>
                    </a:lnTo>
                    <a:lnTo>
                      <a:pt x="0" y="161"/>
                    </a:lnTo>
                    <a:lnTo>
                      <a:pt x="0" y="0"/>
                    </a:lnTo>
                    <a:lnTo>
                      <a:pt x="17"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19" name="Freeform 367"/>
              <p:cNvSpPr>
                <a:spLocks/>
              </p:cNvSpPr>
              <p:nvPr/>
            </p:nvSpPr>
            <p:spPr bwMode="auto">
              <a:xfrm>
                <a:off x="730250" y="4273550"/>
                <a:ext cx="26987" cy="69850"/>
              </a:xfrm>
              <a:custGeom>
                <a:avLst/>
                <a:gdLst>
                  <a:gd name="T0" fmla="*/ 17 w 17"/>
                  <a:gd name="T1" fmla="*/ 0 h 44"/>
                  <a:gd name="T2" fmla="*/ 17 w 17"/>
                  <a:gd name="T3" fmla="*/ 42 h 44"/>
                  <a:gd name="T4" fmla="*/ 0 w 17"/>
                  <a:gd name="T5" fmla="*/ 44 h 44"/>
                  <a:gd name="T6" fmla="*/ 0 w 17"/>
                  <a:gd name="T7" fmla="*/ 0 h 44"/>
                  <a:gd name="T8" fmla="*/ 17 w 17"/>
                  <a:gd name="T9" fmla="*/ 0 h 44"/>
                </a:gdLst>
                <a:ahLst/>
                <a:cxnLst>
                  <a:cxn ang="0">
                    <a:pos x="T0" y="T1"/>
                  </a:cxn>
                  <a:cxn ang="0">
                    <a:pos x="T2" y="T3"/>
                  </a:cxn>
                  <a:cxn ang="0">
                    <a:pos x="T4" y="T5"/>
                  </a:cxn>
                  <a:cxn ang="0">
                    <a:pos x="T6" y="T7"/>
                  </a:cxn>
                  <a:cxn ang="0">
                    <a:pos x="T8" y="T9"/>
                  </a:cxn>
                </a:cxnLst>
                <a:rect l="0" t="0" r="r" b="b"/>
                <a:pathLst>
                  <a:path w="17" h="44">
                    <a:moveTo>
                      <a:pt x="17" y="0"/>
                    </a:moveTo>
                    <a:lnTo>
                      <a:pt x="17" y="42"/>
                    </a:lnTo>
                    <a:lnTo>
                      <a:pt x="0" y="44"/>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20" name="Freeform 368"/>
              <p:cNvSpPr>
                <a:spLocks/>
              </p:cNvSpPr>
              <p:nvPr/>
            </p:nvSpPr>
            <p:spPr bwMode="auto">
              <a:xfrm>
                <a:off x="1935163" y="3770313"/>
                <a:ext cx="28575" cy="107950"/>
              </a:xfrm>
              <a:custGeom>
                <a:avLst/>
                <a:gdLst>
                  <a:gd name="T0" fmla="*/ 17 w 18"/>
                  <a:gd name="T1" fmla="*/ 0 h 68"/>
                  <a:gd name="T2" fmla="*/ 18 w 18"/>
                  <a:gd name="T3" fmla="*/ 67 h 68"/>
                  <a:gd name="T4" fmla="*/ 2 w 18"/>
                  <a:gd name="T5" fmla="*/ 68 h 68"/>
                  <a:gd name="T6" fmla="*/ 0 w 18"/>
                  <a:gd name="T7" fmla="*/ 2 h 68"/>
                  <a:gd name="T8" fmla="*/ 17 w 18"/>
                  <a:gd name="T9" fmla="*/ 0 h 68"/>
                </a:gdLst>
                <a:ahLst/>
                <a:cxnLst>
                  <a:cxn ang="0">
                    <a:pos x="T0" y="T1"/>
                  </a:cxn>
                  <a:cxn ang="0">
                    <a:pos x="T2" y="T3"/>
                  </a:cxn>
                  <a:cxn ang="0">
                    <a:pos x="T4" y="T5"/>
                  </a:cxn>
                  <a:cxn ang="0">
                    <a:pos x="T6" y="T7"/>
                  </a:cxn>
                  <a:cxn ang="0">
                    <a:pos x="T8" y="T9"/>
                  </a:cxn>
                </a:cxnLst>
                <a:rect l="0" t="0" r="r" b="b"/>
                <a:pathLst>
                  <a:path w="18" h="68">
                    <a:moveTo>
                      <a:pt x="17" y="0"/>
                    </a:moveTo>
                    <a:lnTo>
                      <a:pt x="18" y="67"/>
                    </a:lnTo>
                    <a:lnTo>
                      <a:pt x="2" y="68"/>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21" name="Freeform 369"/>
              <p:cNvSpPr>
                <a:spLocks/>
              </p:cNvSpPr>
              <p:nvPr/>
            </p:nvSpPr>
            <p:spPr bwMode="auto">
              <a:xfrm>
                <a:off x="2012950" y="3798888"/>
                <a:ext cx="26987" cy="71437"/>
              </a:xfrm>
              <a:custGeom>
                <a:avLst/>
                <a:gdLst>
                  <a:gd name="T0" fmla="*/ 17 w 17"/>
                  <a:gd name="T1" fmla="*/ 0 h 45"/>
                  <a:gd name="T2" fmla="*/ 17 w 17"/>
                  <a:gd name="T3" fmla="*/ 42 h 45"/>
                  <a:gd name="T4" fmla="*/ 0 w 17"/>
                  <a:gd name="T5" fmla="*/ 45 h 45"/>
                  <a:gd name="T6" fmla="*/ 0 w 17"/>
                  <a:gd name="T7" fmla="*/ 1 h 45"/>
                  <a:gd name="T8" fmla="*/ 17 w 17"/>
                  <a:gd name="T9" fmla="*/ 0 h 45"/>
                </a:gdLst>
                <a:ahLst/>
                <a:cxnLst>
                  <a:cxn ang="0">
                    <a:pos x="T0" y="T1"/>
                  </a:cxn>
                  <a:cxn ang="0">
                    <a:pos x="T2" y="T3"/>
                  </a:cxn>
                  <a:cxn ang="0">
                    <a:pos x="T4" y="T5"/>
                  </a:cxn>
                  <a:cxn ang="0">
                    <a:pos x="T6" y="T7"/>
                  </a:cxn>
                  <a:cxn ang="0">
                    <a:pos x="T8" y="T9"/>
                  </a:cxn>
                </a:cxnLst>
                <a:rect l="0" t="0" r="r" b="b"/>
                <a:pathLst>
                  <a:path w="17" h="45">
                    <a:moveTo>
                      <a:pt x="17" y="0"/>
                    </a:moveTo>
                    <a:lnTo>
                      <a:pt x="17" y="42"/>
                    </a:lnTo>
                    <a:lnTo>
                      <a:pt x="0" y="45"/>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22" name="Freeform 370"/>
              <p:cNvSpPr>
                <a:spLocks/>
              </p:cNvSpPr>
              <p:nvPr/>
            </p:nvSpPr>
            <p:spPr bwMode="auto">
              <a:xfrm>
                <a:off x="2051050" y="3727450"/>
                <a:ext cx="26987" cy="138112"/>
              </a:xfrm>
              <a:custGeom>
                <a:avLst/>
                <a:gdLst>
                  <a:gd name="T0" fmla="*/ 15 w 17"/>
                  <a:gd name="T1" fmla="*/ 0 h 87"/>
                  <a:gd name="T2" fmla="*/ 17 w 17"/>
                  <a:gd name="T3" fmla="*/ 84 h 87"/>
                  <a:gd name="T4" fmla="*/ 0 w 17"/>
                  <a:gd name="T5" fmla="*/ 87 h 87"/>
                  <a:gd name="T6" fmla="*/ 0 w 17"/>
                  <a:gd name="T7" fmla="*/ 3 h 87"/>
                  <a:gd name="T8" fmla="*/ 15 w 17"/>
                  <a:gd name="T9" fmla="*/ 0 h 87"/>
                </a:gdLst>
                <a:ahLst/>
                <a:cxnLst>
                  <a:cxn ang="0">
                    <a:pos x="T0" y="T1"/>
                  </a:cxn>
                  <a:cxn ang="0">
                    <a:pos x="T2" y="T3"/>
                  </a:cxn>
                  <a:cxn ang="0">
                    <a:pos x="T4" y="T5"/>
                  </a:cxn>
                  <a:cxn ang="0">
                    <a:pos x="T6" y="T7"/>
                  </a:cxn>
                  <a:cxn ang="0">
                    <a:pos x="T8" y="T9"/>
                  </a:cxn>
                </a:cxnLst>
                <a:rect l="0" t="0" r="r" b="b"/>
                <a:pathLst>
                  <a:path w="17" h="87">
                    <a:moveTo>
                      <a:pt x="15" y="0"/>
                    </a:moveTo>
                    <a:lnTo>
                      <a:pt x="17" y="84"/>
                    </a:lnTo>
                    <a:lnTo>
                      <a:pt x="0" y="87"/>
                    </a:lnTo>
                    <a:lnTo>
                      <a:pt x="0" y="3"/>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23" name="Freeform 371"/>
              <p:cNvSpPr>
                <a:spLocks/>
              </p:cNvSpPr>
              <p:nvPr/>
            </p:nvSpPr>
            <p:spPr bwMode="auto">
              <a:xfrm>
                <a:off x="2089150" y="3822700"/>
                <a:ext cx="26987" cy="36512"/>
              </a:xfrm>
              <a:custGeom>
                <a:avLst/>
                <a:gdLst>
                  <a:gd name="T0" fmla="*/ 17 w 17"/>
                  <a:gd name="T1" fmla="*/ 0 h 23"/>
                  <a:gd name="T2" fmla="*/ 17 w 17"/>
                  <a:gd name="T3" fmla="*/ 21 h 23"/>
                  <a:gd name="T4" fmla="*/ 0 w 17"/>
                  <a:gd name="T5" fmla="*/ 23 h 23"/>
                  <a:gd name="T6" fmla="*/ 0 w 17"/>
                  <a:gd name="T7" fmla="*/ 2 h 23"/>
                  <a:gd name="T8" fmla="*/ 17 w 17"/>
                  <a:gd name="T9" fmla="*/ 0 h 23"/>
                </a:gdLst>
                <a:ahLst/>
                <a:cxnLst>
                  <a:cxn ang="0">
                    <a:pos x="T0" y="T1"/>
                  </a:cxn>
                  <a:cxn ang="0">
                    <a:pos x="T2" y="T3"/>
                  </a:cxn>
                  <a:cxn ang="0">
                    <a:pos x="T4" y="T5"/>
                  </a:cxn>
                  <a:cxn ang="0">
                    <a:pos x="T6" y="T7"/>
                  </a:cxn>
                  <a:cxn ang="0">
                    <a:pos x="T8" y="T9"/>
                  </a:cxn>
                </a:cxnLst>
                <a:rect l="0" t="0" r="r" b="b"/>
                <a:pathLst>
                  <a:path w="17" h="23">
                    <a:moveTo>
                      <a:pt x="17" y="0"/>
                    </a:moveTo>
                    <a:lnTo>
                      <a:pt x="17" y="21"/>
                    </a:lnTo>
                    <a:lnTo>
                      <a:pt x="0" y="23"/>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24" name="Freeform 372"/>
              <p:cNvSpPr>
                <a:spLocks/>
              </p:cNvSpPr>
              <p:nvPr/>
            </p:nvSpPr>
            <p:spPr bwMode="auto">
              <a:xfrm>
                <a:off x="1973263" y="3616325"/>
                <a:ext cx="28575" cy="257175"/>
              </a:xfrm>
              <a:custGeom>
                <a:avLst/>
                <a:gdLst>
                  <a:gd name="T0" fmla="*/ 17 w 18"/>
                  <a:gd name="T1" fmla="*/ 0 h 162"/>
                  <a:gd name="T2" fmla="*/ 18 w 18"/>
                  <a:gd name="T3" fmla="*/ 161 h 162"/>
                  <a:gd name="T4" fmla="*/ 1 w 18"/>
                  <a:gd name="T5" fmla="*/ 162 h 162"/>
                  <a:gd name="T6" fmla="*/ 0 w 18"/>
                  <a:gd name="T7" fmla="*/ 3 h 162"/>
                  <a:gd name="T8" fmla="*/ 17 w 18"/>
                  <a:gd name="T9" fmla="*/ 0 h 162"/>
                </a:gdLst>
                <a:ahLst/>
                <a:cxnLst>
                  <a:cxn ang="0">
                    <a:pos x="T0" y="T1"/>
                  </a:cxn>
                  <a:cxn ang="0">
                    <a:pos x="T2" y="T3"/>
                  </a:cxn>
                  <a:cxn ang="0">
                    <a:pos x="T4" y="T5"/>
                  </a:cxn>
                  <a:cxn ang="0">
                    <a:pos x="T6" y="T7"/>
                  </a:cxn>
                  <a:cxn ang="0">
                    <a:pos x="T8" y="T9"/>
                  </a:cxn>
                </a:cxnLst>
                <a:rect l="0" t="0" r="r" b="b"/>
                <a:pathLst>
                  <a:path w="18" h="162">
                    <a:moveTo>
                      <a:pt x="17" y="0"/>
                    </a:moveTo>
                    <a:lnTo>
                      <a:pt x="18" y="161"/>
                    </a:lnTo>
                    <a:lnTo>
                      <a:pt x="1"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25" name="Freeform 373"/>
              <p:cNvSpPr>
                <a:spLocks/>
              </p:cNvSpPr>
              <p:nvPr/>
            </p:nvSpPr>
            <p:spPr bwMode="auto">
              <a:xfrm>
                <a:off x="2127250" y="3795713"/>
                <a:ext cx="25400" cy="58737"/>
              </a:xfrm>
              <a:custGeom>
                <a:avLst/>
                <a:gdLst>
                  <a:gd name="T0" fmla="*/ 16 w 16"/>
                  <a:gd name="T1" fmla="*/ 0 h 37"/>
                  <a:gd name="T2" fmla="*/ 16 w 16"/>
                  <a:gd name="T3" fmla="*/ 35 h 37"/>
                  <a:gd name="T4" fmla="*/ 0 w 16"/>
                  <a:gd name="T5" fmla="*/ 37 h 37"/>
                  <a:gd name="T6" fmla="*/ 0 w 16"/>
                  <a:gd name="T7" fmla="*/ 3 h 37"/>
                  <a:gd name="T8" fmla="*/ 16 w 16"/>
                  <a:gd name="T9" fmla="*/ 0 h 37"/>
                </a:gdLst>
                <a:ahLst/>
                <a:cxnLst>
                  <a:cxn ang="0">
                    <a:pos x="T0" y="T1"/>
                  </a:cxn>
                  <a:cxn ang="0">
                    <a:pos x="T2" y="T3"/>
                  </a:cxn>
                  <a:cxn ang="0">
                    <a:pos x="T4" y="T5"/>
                  </a:cxn>
                  <a:cxn ang="0">
                    <a:pos x="T6" y="T7"/>
                  </a:cxn>
                  <a:cxn ang="0">
                    <a:pos x="T8" y="T9"/>
                  </a:cxn>
                </a:cxnLst>
                <a:rect l="0" t="0" r="r" b="b"/>
                <a:pathLst>
                  <a:path w="16" h="37">
                    <a:moveTo>
                      <a:pt x="16" y="0"/>
                    </a:moveTo>
                    <a:lnTo>
                      <a:pt x="16" y="35"/>
                    </a:lnTo>
                    <a:lnTo>
                      <a:pt x="0" y="3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26" name="Freeform 374"/>
              <p:cNvSpPr>
                <a:spLocks/>
              </p:cNvSpPr>
              <p:nvPr/>
            </p:nvSpPr>
            <p:spPr bwMode="auto">
              <a:xfrm>
                <a:off x="2201863" y="3805238"/>
                <a:ext cx="26987" cy="39687"/>
              </a:xfrm>
              <a:custGeom>
                <a:avLst/>
                <a:gdLst>
                  <a:gd name="T0" fmla="*/ 17 w 17"/>
                  <a:gd name="T1" fmla="*/ 0 h 25"/>
                  <a:gd name="T2" fmla="*/ 17 w 17"/>
                  <a:gd name="T3" fmla="*/ 22 h 25"/>
                  <a:gd name="T4" fmla="*/ 2 w 17"/>
                  <a:gd name="T5" fmla="*/ 25 h 25"/>
                  <a:gd name="T6" fmla="*/ 0 w 17"/>
                  <a:gd name="T7" fmla="*/ 3 h 25"/>
                  <a:gd name="T8" fmla="*/ 17 w 17"/>
                  <a:gd name="T9" fmla="*/ 0 h 25"/>
                </a:gdLst>
                <a:ahLst/>
                <a:cxnLst>
                  <a:cxn ang="0">
                    <a:pos x="T0" y="T1"/>
                  </a:cxn>
                  <a:cxn ang="0">
                    <a:pos x="T2" y="T3"/>
                  </a:cxn>
                  <a:cxn ang="0">
                    <a:pos x="T4" y="T5"/>
                  </a:cxn>
                  <a:cxn ang="0">
                    <a:pos x="T6" y="T7"/>
                  </a:cxn>
                  <a:cxn ang="0">
                    <a:pos x="T8" y="T9"/>
                  </a:cxn>
                </a:cxnLst>
                <a:rect l="0" t="0" r="r" b="b"/>
                <a:pathLst>
                  <a:path w="17" h="25">
                    <a:moveTo>
                      <a:pt x="17" y="0"/>
                    </a:moveTo>
                    <a:lnTo>
                      <a:pt x="17" y="22"/>
                    </a:lnTo>
                    <a:lnTo>
                      <a:pt x="2" y="25"/>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27" name="Freeform 375"/>
              <p:cNvSpPr>
                <a:spLocks/>
              </p:cNvSpPr>
              <p:nvPr/>
            </p:nvSpPr>
            <p:spPr bwMode="auto">
              <a:xfrm>
                <a:off x="2239963" y="3767138"/>
                <a:ext cx="26987" cy="73025"/>
              </a:xfrm>
              <a:custGeom>
                <a:avLst/>
                <a:gdLst>
                  <a:gd name="T0" fmla="*/ 17 w 17"/>
                  <a:gd name="T1" fmla="*/ 0 h 46"/>
                  <a:gd name="T2" fmla="*/ 17 w 17"/>
                  <a:gd name="T3" fmla="*/ 44 h 46"/>
                  <a:gd name="T4" fmla="*/ 1 w 17"/>
                  <a:gd name="T5" fmla="*/ 46 h 46"/>
                  <a:gd name="T6" fmla="*/ 0 w 17"/>
                  <a:gd name="T7" fmla="*/ 2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4"/>
                    </a:lnTo>
                    <a:lnTo>
                      <a:pt x="1" y="46"/>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28" name="Freeform 376"/>
              <p:cNvSpPr>
                <a:spLocks/>
              </p:cNvSpPr>
              <p:nvPr/>
            </p:nvSpPr>
            <p:spPr bwMode="auto">
              <a:xfrm>
                <a:off x="2279650" y="3814763"/>
                <a:ext cx="25400" cy="19050"/>
              </a:xfrm>
              <a:custGeom>
                <a:avLst/>
                <a:gdLst>
                  <a:gd name="T0" fmla="*/ 16 w 16"/>
                  <a:gd name="T1" fmla="*/ 0 h 12"/>
                  <a:gd name="T2" fmla="*/ 16 w 16"/>
                  <a:gd name="T3" fmla="*/ 11 h 12"/>
                  <a:gd name="T4" fmla="*/ 0 w 16"/>
                  <a:gd name="T5" fmla="*/ 12 h 12"/>
                  <a:gd name="T6" fmla="*/ 0 w 16"/>
                  <a:gd name="T7" fmla="*/ 1 h 12"/>
                  <a:gd name="T8" fmla="*/ 16 w 16"/>
                  <a:gd name="T9" fmla="*/ 0 h 12"/>
                </a:gdLst>
                <a:ahLst/>
                <a:cxnLst>
                  <a:cxn ang="0">
                    <a:pos x="T0" y="T1"/>
                  </a:cxn>
                  <a:cxn ang="0">
                    <a:pos x="T2" y="T3"/>
                  </a:cxn>
                  <a:cxn ang="0">
                    <a:pos x="T4" y="T5"/>
                  </a:cxn>
                  <a:cxn ang="0">
                    <a:pos x="T6" y="T7"/>
                  </a:cxn>
                  <a:cxn ang="0">
                    <a:pos x="T8" y="T9"/>
                  </a:cxn>
                </a:cxnLst>
                <a:rect l="0" t="0" r="r" b="b"/>
                <a:pathLst>
                  <a:path w="16" h="12">
                    <a:moveTo>
                      <a:pt x="16" y="0"/>
                    </a:moveTo>
                    <a:lnTo>
                      <a:pt x="16" y="11"/>
                    </a:lnTo>
                    <a:lnTo>
                      <a:pt x="0" y="12"/>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29" name="Freeform 377"/>
              <p:cNvSpPr>
                <a:spLocks/>
              </p:cNvSpPr>
              <p:nvPr/>
            </p:nvSpPr>
            <p:spPr bwMode="auto">
              <a:xfrm>
                <a:off x="2163763" y="3714750"/>
                <a:ext cx="26987" cy="134937"/>
              </a:xfrm>
              <a:custGeom>
                <a:avLst/>
                <a:gdLst>
                  <a:gd name="T0" fmla="*/ 17 w 17"/>
                  <a:gd name="T1" fmla="*/ 0 h 85"/>
                  <a:gd name="T2" fmla="*/ 17 w 17"/>
                  <a:gd name="T3" fmla="*/ 84 h 85"/>
                  <a:gd name="T4" fmla="*/ 2 w 17"/>
                  <a:gd name="T5" fmla="*/ 85 h 85"/>
                  <a:gd name="T6" fmla="*/ 0 w 17"/>
                  <a:gd name="T7" fmla="*/ 2 h 85"/>
                  <a:gd name="T8" fmla="*/ 17 w 17"/>
                  <a:gd name="T9" fmla="*/ 0 h 85"/>
                </a:gdLst>
                <a:ahLst/>
                <a:cxnLst>
                  <a:cxn ang="0">
                    <a:pos x="T0" y="T1"/>
                  </a:cxn>
                  <a:cxn ang="0">
                    <a:pos x="T2" y="T3"/>
                  </a:cxn>
                  <a:cxn ang="0">
                    <a:pos x="T4" y="T5"/>
                  </a:cxn>
                  <a:cxn ang="0">
                    <a:pos x="T6" y="T7"/>
                  </a:cxn>
                  <a:cxn ang="0">
                    <a:pos x="T8" y="T9"/>
                  </a:cxn>
                </a:cxnLst>
                <a:rect l="0" t="0" r="r" b="b"/>
                <a:pathLst>
                  <a:path w="17" h="85">
                    <a:moveTo>
                      <a:pt x="17" y="0"/>
                    </a:moveTo>
                    <a:lnTo>
                      <a:pt x="17" y="84"/>
                    </a:lnTo>
                    <a:lnTo>
                      <a:pt x="2" y="85"/>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30" name="Freeform 378"/>
              <p:cNvSpPr>
                <a:spLocks/>
              </p:cNvSpPr>
              <p:nvPr/>
            </p:nvSpPr>
            <p:spPr bwMode="auto">
              <a:xfrm>
                <a:off x="1082675" y="3770313"/>
                <a:ext cx="28575" cy="107950"/>
              </a:xfrm>
              <a:custGeom>
                <a:avLst/>
                <a:gdLst>
                  <a:gd name="T0" fmla="*/ 0 w 18"/>
                  <a:gd name="T1" fmla="*/ 0 h 68"/>
                  <a:gd name="T2" fmla="*/ 0 w 18"/>
                  <a:gd name="T3" fmla="*/ 67 h 68"/>
                  <a:gd name="T4" fmla="*/ 16 w 18"/>
                  <a:gd name="T5" fmla="*/ 68 h 68"/>
                  <a:gd name="T6" fmla="*/ 18 w 18"/>
                  <a:gd name="T7" fmla="*/ 2 h 68"/>
                  <a:gd name="T8" fmla="*/ 0 w 18"/>
                  <a:gd name="T9" fmla="*/ 0 h 68"/>
                </a:gdLst>
                <a:ahLst/>
                <a:cxnLst>
                  <a:cxn ang="0">
                    <a:pos x="T0" y="T1"/>
                  </a:cxn>
                  <a:cxn ang="0">
                    <a:pos x="T2" y="T3"/>
                  </a:cxn>
                  <a:cxn ang="0">
                    <a:pos x="T4" y="T5"/>
                  </a:cxn>
                  <a:cxn ang="0">
                    <a:pos x="T6" y="T7"/>
                  </a:cxn>
                  <a:cxn ang="0">
                    <a:pos x="T8" y="T9"/>
                  </a:cxn>
                </a:cxnLst>
                <a:rect l="0" t="0" r="r" b="b"/>
                <a:pathLst>
                  <a:path w="18" h="68">
                    <a:moveTo>
                      <a:pt x="0" y="0"/>
                    </a:moveTo>
                    <a:lnTo>
                      <a:pt x="0" y="67"/>
                    </a:lnTo>
                    <a:lnTo>
                      <a:pt x="16" y="68"/>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31" name="Freeform 379"/>
              <p:cNvSpPr>
                <a:spLocks/>
              </p:cNvSpPr>
              <p:nvPr/>
            </p:nvSpPr>
            <p:spPr bwMode="auto">
              <a:xfrm>
                <a:off x="996950" y="3798888"/>
                <a:ext cx="30162" cy="71437"/>
              </a:xfrm>
              <a:custGeom>
                <a:avLst/>
                <a:gdLst>
                  <a:gd name="T0" fmla="*/ 0 w 19"/>
                  <a:gd name="T1" fmla="*/ 0 h 45"/>
                  <a:gd name="T2" fmla="*/ 0 w 19"/>
                  <a:gd name="T3" fmla="*/ 42 h 45"/>
                  <a:gd name="T4" fmla="*/ 19 w 19"/>
                  <a:gd name="T5" fmla="*/ 45 h 45"/>
                  <a:gd name="T6" fmla="*/ 19 w 19"/>
                  <a:gd name="T7" fmla="*/ 1 h 45"/>
                  <a:gd name="T8" fmla="*/ 0 w 19"/>
                  <a:gd name="T9" fmla="*/ 0 h 45"/>
                </a:gdLst>
                <a:ahLst/>
                <a:cxnLst>
                  <a:cxn ang="0">
                    <a:pos x="T0" y="T1"/>
                  </a:cxn>
                  <a:cxn ang="0">
                    <a:pos x="T2" y="T3"/>
                  </a:cxn>
                  <a:cxn ang="0">
                    <a:pos x="T4" y="T5"/>
                  </a:cxn>
                  <a:cxn ang="0">
                    <a:pos x="T6" y="T7"/>
                  </a:cxn>
                  <a:cxn ang="0">
                    <a:pos x="T8" y="T9"/>
                  </a:cxn>
                </a:cxnLst>
                <a:rect l="0" t="0" r="r" b="b"/>
                <a:pathLst>
                  <a:path w="19" h="45">
                    <a:moveTo>
                      <a:pt x="0" y="0"/>
                    </a:moveTo>
                    <a:lnTo>
                      <a:pt x="0" y="42"/>
                    </a:lnTo>
                    <a:lnTo>
                      <a:pt x="19" y="45"/>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32" name="Freeform 380"/>
              <p:cNvSpPr>
                <a:spLocks/>
              </p:cNvSpPr>
              <p:nvPr/>
            </p:nvSpPr>
            <p:spPr bwMode="auto">
              <a:xfrm>
                <a:off x="955675" y="3727450"/>
                <a:ext cx="30162" cy="138112"/>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33" name="Freeform 381"/>
              <p:cNvSpPr>
                <a:spLocks/>
              </p:cNvSpPr>
              <p:nvPr/>
            </p:nvSpPr>
            <p:spPr bwMode="auto">
              <a:xfrm>
                <a:off x="915988" y="3822700"/>
                <a:ext cx="28575" cy="36512"/>
              </a:xfrm>
              <a:custGeom>
                <a:avLst/>
                <a:gdLst>
                  <a:gd name="T0" fmla="*/ 0 w 18"/>
                  <a:gd name="T1" fmla="*/ 0 h 23"/>
                  <a:gd name="T2" fmla="*/ 0 w 18"/>
                  <a:gd name="T3" fmla="*/ 21 h 23"/>
                  <a:gd name="T4" fmla="*/ 16 w 18"/>
                  <a:gd name="T5" fmla="*/ 23 h 23"/>
                  <a:gd name="T6" fmla="*/ 18 w 18"/>
                  <a:gd name="T7" fmla="*/ 2 h 23"/>
                  <a:gd name="T8" fmla="*/ 0 w 18"/>
                  <a:gd name="T9" fmla="*/ 0 h 23"/>
                </a:gdLst>
                <a:ahLst/>
                <a:cxnLst>
                  <a:cxn ang="0">
                    <a:pos x="T0" y="T1"/>
                  </a:cxn>
                  <a:cxn ang="0">
                    <a:pos x="T2" y="T3"/>
                  </a:cxn>
                  <a:cxn ang="0">
                    <a:pos x="T4" y="T5"/>
                  </a:cxn>
                  <a:cxn ang="0">
                    <a:pos x="T6" y="T7"/>
                  </a:cxn>
                  <a:cxn ang="0">
                    <a:pos x="T8" y="T9"/>
                  </a:cxn>
                </a:cxnLst>
                <a:rect l="0" t="0" r="r" b="b"/>
                <a:pathLst>
                  <a:path w="18" h="23">
                    <a:moveTo>
                      <a:pt x="0" y="0"/>
                    </a:moveTo>
                    <a:lnTo>
                      <a:pt x="0" y="21"/>
                    </a:lnTo>
                    <a:lnTo>
                      <a:pt x="16" y="2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34" name="Freeform 382"/>
              <p:cNvSpPr>
                <a:spLocks/>
              </p:cNvSpPr>
              <p:nvPr/>
            </p:nvSpPr>
            <p:spPr bwMode="auto">
              <a:xfrm>
                <a:off x="1039813" y="3616325"/>
                <a:ext cx="31750" cy="257175"/>
              </a:xfrm>
              <a:custGeom>
                <a:avLst/>
                <a:gdLst>
                  <a:gd name="T0" fmla="*/ 1 w 20"/>
                  <a:gd name="T1" fmla="*/ 0 h 162"/>
                  <a:gd name="T2" fmla="*/ 0 w 20"/>
                  <a:gd name="T3" fmla="*/ 161 h 162"/>
                  <a:gd name="T4" fmla="*/ 18 w 20"/>
                  <a:gd name="T5" fmla="*/ 162 h 162"/>
                  <a:gd name="T6" fmla="*/ 20 w 20"/>
                  <a:gd name="T7" fmla="*/ 3 h 162"/>
                  <a:gd name="T8" fmla="*/ 1 w 20"/>
                  <a:gd name="T9" fmla="*/ 0 h 162"/>
                </a:gdLst>
                <a:ahLst/>
                <a:cxnLst>
                  <a:cxn ang="0">
                    <a:pos x="T0" y="T1"/>
                  </a:cxn>
                  <a:cxn ang="0">
                    <a:pos x="T2" y="T3"/>
                  </a:cxn>
                  <a:cxn ang="0">
                    <a:pos x="T4" y="T5"/>
                  </a:cxn>
                  <a:cxn ang="0">
                    <a:pos x="T6" y="T7"/>
                  </a:cxn>
                  <a:cxn ang="0">
                    <a:pos x="T8" y="T9"/>
                  </a:cxn>
                </a:cxnLst>
                <a:rect l="0" t="0" r="r" b="b"/>
                <a:pathLst>
                  <a:path w="20" h="162">
                    <a:moveTo>
                      <a:pt x="1" y="0"/>
                    </a:moveTo>
                    <a:lnTo>
                      <a:pt x="0" y="161"/>
                    </a:lnTo>
                    <a:lnTo>
                      <a:pt x="18" y="162"/>
                    </a:lnTo>
                    <a:lnTo>
                      <a:pt x="20"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35" name="Freeform 383"/>
              <p:cNvSpPr>
                <a:spLocks/>
              </p:cNvSpPr>
              <p:nvPr/>
            </p:nvSpPr>
            <p:spPr bwMode="auto">
              <a:xfrm>
                <a:off x="873125" y="3795713"/>
                <a:ext cx="28575" cy="58737"/>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36" name="Freeform 384"/>
              <p:cNvSpPr>
                <a:spLocks/>
              </p:cNvSpPr>
              <p:nvPr/>
            </p:nvSpPr>
            <p:spPr bwMode="auto">
              <a:xfrm>
                <a:off x="788988" y="3805238"/>
                <a:ext cx="28575" cy="39687"/>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37" name="Freeform 385"/>
              <p:cNvSpPr>
                <a:spLocks/>
              </p:cNvSpPr>
              <p:nvPr/>
            </p:nvSpPr>
            <p:spPr bwMode="auto">
              <a:xfrm>
                <a:off x="749300" y="3767138"/>
                <a:ext cx="28575" cy="73025"/>
              </a:xfrm>
              <a:custGeom>
                <a:avLst/>
                <a:gdLst>
                  <a:gd name="T0" fmla="*/ 0 w 18"/>
                  <a:gd name="T1" fmla="*/ 0 h 46"/>
                  <a:gd name="T2" fmla="*/ 0 w 18"/>
                  <a:gd name="T3" fmla="*/ 44 h 46"/>
                  <a:gd name="T4" fmla="*/ 16 w 18"/>
                  <a:gd name="T5" fmla="*/ 46 h 46"/>
                  <a:gd name="T6" fmla="*/ 18 w 18"/>
                  <a:gd name="T7" fmla="*/ 2 h 46"/>
                  <a:gd name="T8" fmla="*/ 0 w 18"/>
                  <a:gd name="T9" fmla="*/ 0 h 46"/>
                </a:gdLst>
                <a:ahLst/>
                <a:cxnLst>
                  <a:cxn ang="0">
                    <a:pos x="T0" y="T1"/>
                  </a:cxn>
                  <a:cxn ang="0">
                    <a:pos x="T2" y="T3"/>
                  </a:cxn>
                  <a:cxn ang="0">
                    <a:pos x="T4" y="T5"/>
                  </a:cxn>
                  <a:cxn ang="0">
                    <a:pos x="T6" y="T7"/>
                  </a:cxn>
                  <a:cxn ang="0">
                    <a:pos x="T8" y="T9"/>
                  </a:cxn>
                </a:cxnLst>
                <a:rect l="0" t="0" r="r" b="b"/>
                <a:pathLst>
                  <a:path w="18" h="46">
                    <a:moveTo>
                      <a:pt x="0" y="0"/>
                    </a:moveTo>
                    <a:lnTo>
                      <a:pt x="0" y="44"/>
                    </a:lnTo>
                    <a:lnTo>
                      <a:pt x="16" y="46"/>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38" name="Freeform 386"/>
              <p:cNvSpPr>
                <a:spLocks/>
              </p:cNvSpPr>
              <p:nvPr/>
            </p:nvSpPr>
            <p:spPr bwMode="auto">
              <a:xfrm>
                <a:off x="706438" y="3814763"/>
                <a:ext cx="28575" cy="19050"/>
              </a:xfrm>
              <a:custGeom>
                <a:avLst/>
                <a:gdLst>
                  <a:gd name="T0" fmla="*/ 0 w 18"/>
                  <a:gd name="T1" fmla="*/ 0 h 12"/>
                  <a:gd name="T2" fmla="*/ 0 w 18"/>
                  <a:gd name="T3" fmla="*/ 11 h 12"/>
                  <a:gd name="T4" fmla="*/ 18 w 18"/>
                  <a:gd name="T5" fmla="*/ 12 h 12"/>
                  <a:gd name="T6" fmla="*/ 18 w 18"/>
                  <a:gd name="T7" fmla="*/ 1 h 12"/>
                  <a:gd name="T8" fmla="*/ 0 w 18"/>
                  <a:gd name="T9" fmla="*/ 0 h 12"/>
                </a:gdLst>
                <a:ahLst/>
                <a:cxnLst>
                  <a:cxn ang="0">
                    <a:pos x="T0" y="T1"/>
                  </a:cxn>
                  <a:cxn ang="0">
                    <a:pos x="T2" y="T3"/>
                  </a:cxn>
                  <a:cxn ang="0">
                    <a:pos x="T4" y="T5"/>
                  </a:cxn>
                  <a:cxn ang="0">
                    <a:pos x="T6" y="T7"/>
                  </a:cxn>
                  <a:cxn ang="0">
                    <a:pos x="T8" y="T9"/>
                  </a:cxn>
                </a:cxnLst>
                <a:rect l="0" t="0" r="r" b="b"/>
                <a:pathLst>
                  <a:path w="18" h="12">
                    <a:moveTo>
                      <a:pt x="0" y="0"/>
                    </a:moveTo>
                    <a:lnTo>
                      <a:pt x="0" y="11"/>
                    </a:lnTo>
                    <a:lnTo>
                      <a:pt x="18" y="12"/>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39" name="Freeform 387"/>
              <p:cNvSpPr>
                <a:spLocks/>
              </p:cNvSpPr>
              <p:nvPr/>
            </p:nvSpPr>
            <p:spPr bwMode="auto">
              <a:xfrm>
                <a:off x="830263" y="3714750"/>
                <a:ext cx="30162" cy="134937"/>
              </a:xfrm>
              <a:custGeom>
                <a:avLst/>
                <a:gdLst>
                  <a:gd name="T0" fmla="*/ 2 w 19"/>
                  <a:gd name="T1" fmla="*/ 0 h 85"/>
                  <a:gd name="T2" fmla="*/ 0 w 19"/>
                  <a:gd name="T3" fmla="*/ 84 h 85"/>
                  <a:gd name="T4" fmla="*/ 19 w 19"/>
                  <a:gd name="T5" fmla="*/ 85 h 85"/>
                  <a:gd name="T6" fmla="*/ 19 w 19"/>
                  <a:gd name="T7" fmla="*/ 2 h 85"/>
                  <a:gd name="T8" fmla="*/ 2 w 19"/>
                  <a:gd name="T9" fmla="*/ 0 h 85"/>
                </a:gdLst>
                <a:ahLst/>
                <a:cxnLst>
                  <a:cxn ang="0">
                    <a:pos x="T0" y="T1"/>
                  </a:cxn>
                  <a:cxn ang="0">
                    <a:pos x="T2" y="T3"/>
                  </a:cxn>
                  <a:cxn ang="0">
                    <a:pos x="T4" y="T5"/>
                  </a:cxn>
                  <a:cxn ang="0">
                    <a:pos x="T6" y="T7"/>
                  </a:cxn>
                  <a:cxn ang="0">
                    <a:pos x="T8" y="T9"/>
                  </a:cxn>
                </a:cxnLst>
                <a:rect l="0" t="0" r="r" b="b"/>
                <a:pathLst>
                  <a:path w="19" h="85">
                    <a:moveTo>
                      <a:pt x="2" y="0"/>
                    </a:moveTo>
                    <a:lnTo>
                      <a:pt x="0" y="84"/>
                    </a:lnTo>
                    <a:lnTo>
                      <a:pt x="19" y="85"/>
                    </a:lnTo>
                    <a:lnTo>
                      <a:pt x="19" y="2"/>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40" name="Rectangle 388"/>
              <p:cNvSpPr>
                <a:spLocks noChangeArrowheads="1"/>
              </p:cNvSpPr>
              <p:nvPr/>
            </p:nvSpPr>
            <p:spPr bwMode="auto">
              <a:xfrm>
                <a:off x="2327275" y="4084638"/>
                <a:ext cx="57150" cy="365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41" name="Freeform 389"/>
              <p:cNvSpPr>
                <a:spLocks/>
              </p:cNvSpPr>
              <p:nvPr/>
            </p:nvSpPr>
            <p:spPr bwMode="auto">
              <a:xfrm>
                <a:off x="1905000" y="4232275"/>
                <a:ext cx="47625" cy="33337"/>
              </a:xfrm>
              <a:custGeom>
                <a:avLst/>
                <a:gdLst>
                  <a:gd name="T0" fmla="*/ 30 w 30"/>
                  <a:gd name="T1" fmla="*/ 1 h 21"/>
                  <a:gd name="T2" fmla="*/ 30 w 30"/>
                  <a:gd name="T3" fmla="*/ 21 h 21"/>
                  <a:gd name="T4" fmla="*/ 0 w 30"/>
                  <a:gd name="T5" fmla="*/ 19 h 21"/>
                  <a:gd name="T6" fmla="*/ 0 w 30"/>
                  <a:gd name="T7" fmla="*/ 0 h 21"/>
                  <a:gd name="T8" fmla="*/ 30 w 30"/>
                  <a:gd name="T9" fmla="*/ 1 h 21"/>
                </a:gdLst>
                <a:ahLst/>
                <a:cxnLst>
                  <a:cxn ang="0">
                    <a:pos x="T0" y="T1"/>
                  </a:cxn>
                  <a:cxn ang="0">
                    <a:pos x="T2" y="T3"/>
                  </a:cxn>
                  <a:cxn ang="0">
                    <a:pos x="T4" y="T5"/>
                  </a:cxn>
                  <a:cxn ang="0">
                    <a:pos x="T6" y="T7"/>
                  </a:cxn>
                  <a:cxn ang="0">
                    <a:pos x="T8" y="T9"/>
                  </a:cxn>
                </a:cxnLst>
                <a:rect l="0" t="0" r="r" b="b"/>
                <a:pathLst>
                  <a:path w="30" h="21">
                    <a:moveTo>
                      <a:pt x="30" y="1"/>
                    </a:moveTo>
                    <a:lnTo>
                      <a:pt x="30" y="21"/>
                    </a:lnTo>
                    <a:lnTo>
                      <a:pt x="0" y="19"/>
                    </a:lnTo>
                    <a:lnTo>
                      <a:pt x="0" y="0"/>
                    </a:lnTo>
                    <a:lnTo>
                      <a:pt x="30"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42" name="Freeform 390"/>
              <p:cNvSpPr>
                <a:spLocks/>
              </p:cNvSpPr>
              <p:nvPr/>
            </p:nvSpPr>
            <p:spPr bwMode="auto">
              <a:xfrm>
                <a:off x="1905000" y="4276725"/>
                <a:ext cx="79375" cy="34925"/>
              </a:xfrm>
              <a:custGeom>
                <a:avLst/>
                <a:gdLst>
                  <a:gd name="T0" fmla="*/ 50 w 50"/>
                  <a:gd name="T1" fmla="*/ 3 h 22"/>
                  <a:gd name="T2" fmla="*/ 50 w 50"/>
                  <a:gd name="T3" fmla="*/ 22 h 22"/>
                  <a:gd name="T4" fmla="*/ 0 w 50"/>
                  <a:gd name="T5" fmla="*/ 19 h 22"/>
                  <a:gd name="T6" fmla="*/ 0 w 50"/>
                  <a:gd name="T7" fmla="*/ 0 h 22"/>
                  <a:gd name="T8" fmla="*/ 50 w 50"/>
                  <a:gd name="T9" fmla="*/ 3 h 22"/>
                </a:gdLst>
                <a:ahLst/>
                <a:cxnLst>
                  <a:cxn ang="0">
                    <a:pos x="T0" y="T1"/>
                  </a:cxn>
                  <a:cxn ang="0">
                    <a:pos x="T2" y="T3"/>
                  </a:cxn>
                  <a:cxn ang="0">
                    <a:pos x="T4" y="T5"/>
                  </a:cxn>
                  <a:cxn ang="0">
                    <a:pos x="T6" y="T7"/>
                  </a:cxn>
                  <a:cxn ang="0">
                    <a:pos x="T8" y="T9"/>
                  </a:cxn>
                </a:cxnLst>
                <a:rect l="0" t="0" r="r" b="b"/>
                <a:pathLst>
                  <a:path w="50" h="22">
                    <a:moveTo>
                      <a:pt x="50" y="3"/>
                    </a:moveTo>
                    <a:lnTo>
                      <a:pt x="50" y="22"/>
                    </a:lnTo>
                    <a:lnTo>
                      <a:pt x="0" y="19"/>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43" name="Freeform 391"/>
              <p:cNvSpPr>
                <a:spLocks/>
              </p:cNvSpPr>
              <p:nvPr/>
            </p:nvSpPr>
            <p:spPr bwMode="auto">
              <a:xfrm>
                <a:off x="1905000" y="4143375"/>
                <a:ext cx="100012" cy="30162"/>
              </a:xfrm>
              <a:custGeom>
                <a:avLst/>
                <a:gdLst>
                  <a:gd name="T0" fmla="*/ 63 w 63"/>
                  <a:gd name="T1" fmla="*/ 0 h 19"/>
                  <a:gd name="T2" fmla="*/ 63 w 63"/>
                  <a:gd name="T3" fmla="*/ 19 h 19"/>
                  <a:gd name="T4" fmla="*/ 0 w 63"/>
                  <a:gd name="T5" fmla="*/ 19 h 19"/>
                  <a:gd name="T6" fmla="*/ 0 w 63"/>
                  <a:gd name="T7" fmla="*/ 1 h 19"/>
                  <a:gd name="T8" fmla="*/ 63 w 63"/>
                  <a:gd name="T9" fmla="*/ 0 h 19"/>
                </a:gdLst>
                <a:ahLst/>
                <a:cxnLst>
                  <a:cxn ang="0">
                    <a:pos x="T0" y="T1"/>
                  </a:cxn>
                  <a:cxn ang="0">
                    <a:pos x="T2" y="T3"/>
                  </a:cxn>
                  <a:cxn ang="0">
                    <a:pos x="T4" y="T5"/>
                  </a:cxn>
                  <a:cxn ang="0">
                    <a:pos x="T6" y="T7"/>
                  </a:cxn>
                  <a:cxn ang="0">
                    <a:pos x="T8" y="T9"/>
                  </a:cxn>
                </a:cxnLst>
                <a:rect l="0" t="0" r="r" b="b"/>
                <a:pathLst>
                  <a:path w="63" h="19">
                    <a:moveTo>
                      <a:pt x="63" y="0"/>
                    </a:moveTo>
                    <a:lnTo>
                      <a:pt x="63" y="19"/>
                    </a:lnTo>
                    <a:lnTo>
                      <a:pt x="0" y="19"/>
                    </a:lnTo>
                    <a:lnTo>
                      <a:pt x="0" y="1"/>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44" name="Rectangle 392"/>
              <p:cNvSpPr>
                <a:spLocks noChangeArrowheads="1"/>
              </p:cNvSpPr>
              <p:nvPr/>
            </p:nvSpPr>
            <p:spPr bwMode="auto">
              <a:xfrm>
                <a:off x="2005013" y="4143375"/>
                <a:ext cx="41275" cy="301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45" name="Freeform 393"/>
              <p:cNvSpPr>
                <a:spLocks/>
              </p:cNvSpPr>
              <p:nvPr/>
            </p:nvSpPr>
            <p:spPr bwMode="auto">
              <a:xfrm>
                <a:off x="1905000" y="4048125"/>
                <a:ext cx="158750" cy="39687"/>
              </a:xfrm>
              <a:custGeom>
                <a:avLst/>
                <a:gdLst>
                  <a:gd name="T0" fmla="*/ 100 w 100"/>
                  <a:gd name="T1" fmla="*/ 0 h 25"/>
                  <a:gd name="T2" fmla="*/ 100 w 100"/>
                  <a:gd name="T3" fmla="*/ 21 h 25"/>
                  <a:gd name="T4" fmla="*/ 99 w 100"/>
                  <a:gd name="T5" fmla="*/ 21 h 25"/>
                  <a:gd name="T6" fmla="*/ 0 w 100"/>
                  <a:gd name="T7" fmla="*/ 25 h 25"/>
                  <a:gd name="T8" fmla="*/ 0 w 100"/>
                  <a:gd name="T9" fmla="*/ 5 h 25"/>
                  <a:gd name="T10" fmla="*/ 100 w 100"/>
                  <a:gd name="T11" fmla="*/ 0 h 25"/>
                </a:gdLst>
                <a:ahLst/>
                <a:cxnLst>
                  <a:cxn ang="0">
                    <a:pos x="T0" y="T1"/>
                  </a:cxn>
                  <a:cxn ang="0">
                    <a:pos x="T2" y="T3"/>
                  </a:cxn>
                  <a:cxn ang="0">
                    <a:pos x="T4" y="T5"/>
                  </a:cxn>
                  <a:cxn ang="0">
                    <a:pos x="T6" y="T7"/>
                  </a:cxn>
                  <a:cxn ang="0">
                    <a:pos x="T8" y="T9"/>
                  </a:cxn>
                  <a:cxn ang="0">
                    <a:pos x="T10" y="T11"/>
                  </a:cxn>
                </a:cxnLst>
                <a:rect l="0" t="0" r="r" b="b"/>
                <a:pathLst>
                  <a:path w="100" h="25">
                    <a:moveTo>
                      <a:pt x="100" y="0"/>
                    </a:moveTo>
                    <a:lnTo>
                      <a:pt x="100" y="21"/>
                    </a:lnTo>
                    <a:lnTo>
                      <a:pt x="99" y="21"/>
                    </a:lnTo>
                    <a:lnTo>
                      <a:pt x="0" y="25"/>
                    </a:lnTo>
                    <a:lnTo>
                      <a:pt x="0" y="5"/>
                    </a:lnTo>
                    <a:lnTo>
                      <a:pt x="10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46" name="Freeform 394"/>
              <p:cNvSpPr>
                <a:spLocks/>
              </p:cNvSpPr>
              <p:nvPr/>
            </p:nvSpPr>
            <p:spPr bwMode="auto">
              <a:xfrm>
                <a:off x="1984375" y="4281488"/>
                <a:ext cx="117475" cy="34925"/>
              </a:xfrm>
              <a:custGeom>
                <a:avLst/>
                <a:gdLst>
                  <a:gd name="T0" fmla="*/ 74 w 74"/>
                  <a:gd name="T1" fmla="*/ 2 h 22"/>
                  <a:gd name="T2" fmla="*/ 74 w 74"/>
                  <a:gd name="T3" fmla="*/ 22 h 22"/>
                  <a:gd name="T4" fmla="*/ 0 w 74"/>
                  <a:gd name="T5" fmla="*/ 19 h 22"/>
                  <a:gd name="T6" fmla="*/ 0 w 74"/>
                  <a:gd name="T7" fmla="*/ 0 h 22"/>
                  <a:gd name="T8" fmla="*/ 74 w 74"/>
                  <a:gd name="T9" fmla="*/ 2 h 22"/>
                </a:gdLst>
                <a:ahLst/>
                <a:cxnLst>
                  <a:cxn ang="0">
                    <a:pos x="T0" y="T1"/>
                  </a:cxn>
                  <a:cxn ang="0">
                    <a:pos x="T2" y="T3"/>
                  </a:cxn>
                  <a:cxn ang="0">
                    <a:pos x="T4" y="T5"/>
                  </a:cxn>
                  <a:cxn ang="0">
                    <a:pos x="T6" y="T7"/>
                  </a:cxn>
                  <a:cxn ang="0">
                    <a:pos x="T8" y="T9"/>
                  </a:cxn>
                </a:cxnLst>
                <a:rect l="0" t="0" r="r" b="b"/>
                <a:pathLst>
                  <a:path w="74" h="22">
                    <a:moveTo>
                      <a:pt x="74" y="2"/>
                    </a:moveTo>
                    <a:lnTo>
                      <a:pt x="74" y="22"/>
                    </a:lnTo>
                    <a:lnTo>
                      <a:pt x="0" y="19"/>
                    </a:lnTo>
                    <a:lnTo>
                      <a:pt x="0" y="0"/>
                    </a:lnTo>
                    <a:lnTo>
                      <a:pt x="74"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47" name="Freeform 395"/>
              <p:cNvSpPr>
                <a:spLocks/>
              </p:cNvSpPr>
              <p:nvPr/>
            </p:nvSpPr>
            <p:spPr bwMode="auto">
              <a:xfrm>
                <a:off x="1905000" y="4187825"/>
                <a:ext cx="203200" cy="33337"/>
              </a:xfrm>
              <a:custGeom>
                <a:avLst/>
                <a:gdLst>
                  <a:gd name="T0" fmla="*/ 128 w 128"/>
                  <a:gd name="T1" fmla="*/ 1 h 21"/>
                  <a:gd name="T2" fmla="*/ 128 w 128"/>
                  <a:gd name="T3" fmla="*/ 21 h 21"/>
                  <a:gd name="T4" fmla="*/ 0 w 128"/>
                  <a:gd name="T5" fmla="*/ 19 h 21"/>
                  <a:gd name="T6" fmla="*/ 0 w 128"/>
                  <a:gd name="T7" fmla="*/ 0 h 21"/>
                  <a:gd name="T8" fmla="*/ 128 w 128"/>
                  <a:gd name="T9" fmla="*/ 1 h 21"/>
                </a:gdLst>
                <a:ahLst/>
                <a:cxnLst>
                  <a:cxn ang="0">
                    <a:pos x="T0" y="T1"/>
                  </a:cxn>
                  <a:cxn ang="0">
                    <a:pos x="T2" y="T3"/>
                  </a:cxn>
                  <a:cxn ang="0">
                    <a:pos x="T4" y="T5"/>
                  </a:cxn>
                  <a:cxn ang="0">
                    <a:pos x="T6" y="T7"/>
                  </a:cxn>
                  <a:cxn ang="0">
                    <a:pos x="T8" y="T9"/>
                  </a:cxn>
                </a:cxnLst>
                <a:rect l="0" t="0" r="r" b="b"/>
                <a:pathLst>
                  <a:path w="128" h="21">
                    <a:moveTo>
                      <a:pt x="128" y="1"/>
                    </a:moveTo>
                    <a:lnTo>
                      <a:pt x="128" y="21"/>
                    </a:lnTo>
                    <a:lnTo>
                      <a:pt x="0" y="19"/>
                    </a:lnTo>
                    <a:lnTo>
                      <a:pt x="0" y="0"/>
                    </a:lnTo>
                    <a:lnTo>
                      <a:pt x="128"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48" name="Freeform 396"/>
              <p:cNvSpPr>
                <a:spLocks/>
              </p:cNvSpPr>
              <p:nvPr/>
            </p:nvSpPr>
            <p:spPr bwMode="auto">
              <a:xfrm>
                <a:off x="2108200" y="4189413"/>
                <a:ext cx="136525" cy="33337"/>
              </a:xfrm>
              <a:custGeom>
                <a:avLst/>
                <a:gdLst>
                  <a:gd name="T0" fmla="*/ 86 w 86"/>
                  <a:gd name="T1" fmla="*/ 0 h 21"/>
                  <a:gd name="T2" fmla="*/ 86 w 86"/>
                  <a:gd name="T3" fmla="*/ 21 h 21"/>
                  <a:gd name="T4" fmla="*/ 0 w 86"/>
                  <a:gd name="T5" fmla="*/ 20 h 21"/>
                  <a:gd name="T6" fmla="*/ 0 w 86"/>
                  <a:gd name="T7" fmla="*/ 0 h 21"/>
                  <a:gd name="T8" fmla="*/ 86 w 86"/>
                  <a:gd name="T9" fmla="*/ 0 h 21"/>
                </a:gdLst>
                <a:ahLst/>
                <a:cxnLst>
                  <a:cxn ang="0">
                    <a:pos x="T0" y="T1"/>
                  </a:cxn>
                  <a:cxn ang="0">
                    <a:pos x="T2" y="T3"/>
                  </a:cxn>
                  <a:cxn ang="0">
                    <a:pos x="T4" y="T5"/>
                  </a:cxn>
                  <a:cxn ang="0">
                    <a:pos x="T6" y="T7"/>
                  </a:cxn>
                  <a:cxn ang="0">
                    <a:pos x="T8" y="T9"/>
                  </a:cxn>
                </a:cxnLst>
                <a:rect l="0" t="0" r="r" b="b"/>
                <a:pathLst>
                  <a:path w="86" h="21">
                    <a:moveTo>
                      <a:pt x="86" y="0"/>
                    </a:moveTo>
                    <a:lnTo>
                      <a:pt x="86" y="21"/>
                    </a:lnTo>
                    <a:lnTo>
                      <a:pt x="0" y="20"/>
                    </a:lnTo>
                    <a:lnTo>
                      <a:pt x="0" y="0"/>
                    </a:lnTo>
                    <a:lnTo>
                      <a:pt x="8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49" name="Freeform 397"/>
              <p:cNvSpPr>
                <a:spLocks/>
              </p:cNvSpPr>
              <p:nvPr/>
            </p:nvSpPr>
            <p:spPr bwMode="auto">
              <a:xfrm>
                <a:off x="1905000" y="4084638"/>
                <a:ext cx="422275" cy="44450"/>
              </a:xfrm>
              <a:custGeom>
                <a:avLst/>
                <a:gdLst>
                  <a:gd name="T0" fmla="*/ 266 w 266"/>
                  <a:gd name="T1" fmla="*/ 0 h 28"/>
                  <a:gd name="T2" fmla="*/ 266 w 266"/>
                  <a:gd name="T3" fmla="*/ 23 h 28"/>
                  <a:gd name="T4" fmla="*/ 0 w 266"/>
                  <a:gd name="T5" fmla="*/ 28 h 28"/>
                  <a:gd name="T6" fmla="*/ 0 w 266"/>
                  <a:gd name="T7" fmla="*/ 10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3"/>
                    </a:lnTo>
                    <a:lnTo>
                      <a:pt x="0" y="28"/>
                    </a:lnTo>
                    <a:lnTo>
                      <a:pt x="0" y="10"/>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50" name="Freeform 398"/>
              <p:cNvSpPr>
                <a:spLocks/>
              </p:cNvSpPr>
              <p:nvPr/>
            </p:nvSpPr>
            <p:spPr bwMode="auto">
              <a:xfrm>
                <a:off x="1952625" y="4233863"/>
                <a:ext cx="119062" cy="33337"/>
              </a:xfrm>
              <a:custGeom>
                <a:avLst/>
                <a:gdLst>
                  <a:gd name="T0" fmla="*/ 75 w 75"/>
                  <a:gd name="T1" fmla="*/ 2 h 21"/>
                  <a:gd name="T2" fmla="*/ 75 w 75"/>
                  <a:gd name="T3" fmla="*/ 21 h 21"/>
                  <a:gd name="T4" fmla="*/ 0 w 75"/>
                  <a:gd name="T5" fmla="*/ 20 h 21"/>
                  <a:gd name="T6" fmla="*/ 0 w 75"/>
                  <a:gd name="T7" fmla="*/ 0 h 21"/>
                  <a:gd name="T8" fmla="*/ 75 w 75"/>
                  <a:gd name="T9" fmla="*/ 2 h 21"/>
                </a:gdLst>
                <a:ahLst/>
                <a:cxnLst>
                  <a:cxn ang="0">
                    <a:pos x="T0" y="T1"/>
                  </a:cxn>
                  <a:cxn ang="0">
                    <a:pos x="T2" y="T3"/>
                  </a:cxn>
                  <a:cxn ang="0">
                    <a:pos x="T4" y="T5"/>
                  </a:cxn>
                  <a:cxn ang="0">
                    <a:pos x="T6" y="T7"/>
                  </a:cxn>
                  <a:cxn ang="0">
                    <a:pos x="T8" y="T9"/>
                  </a:cxn>
                </a:cxnLst>
                <a:rect l="0" t="0" r="r" b="b"/>
                <a:pathLst>
                  <a:path w="75" h="21">
                    <a:moveTo>
                      <a:pt x="75" y="2"/>
                    </a:moveTo>
                    <a:lnTo>
                      <a:pt x="75" y="21"/>
                    </a:lnTo>
                    <a:lnTo>
                      <a:pt x="0" y="20"/>
                    </a:lnTo>
                    <a:lnTo>
                      <a:pt x="0" y="0"/>
                    </a:lnTo>
                    <a:lnTo>
                      <a:pt x="75"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51" name="Freeform 399"/>
              <p:cNvSpPr>
                <a:spLocks/>
              </p:cNvSpPr>
              <p:nvPr/>
            </p:nvSpPr>
            <p:spPr bwMode="auto">
              <a:xfrm>
                <a:off x="2062163" y="4043363"/>
                <a:ext cx="88900" cy="38100"/>
              </a:xfrm>
              <a:custGeom>
                <a:avLst/>
                <a:gdLst>
                  <a:gd name="T0" fmla="*/ 56 w 56"/>
                  <a:gd name="T1" fmla="*/ 0 h 24"/>
                  <a:gd name="T2" fmla="*/ 56 w 56"/>
                  <a:gd name="T3" fmla="*/ 21 h 24"/>
                  <a:gd name="T4" fmla="*/ 0 w 56"/>
                  <a:gd name="T5" fmla="*/ 24 h 24"/>
                  <a:gd name="T6" fmla="*/ 1 w 56"/>
                  <a:gd name="T7" fmla="*/ 24 h 24"/>
                  <a:gd name="T8" fmla="*/ 1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1" y="24"/>
                    </a:lnTo>
                    <a:lnTo>
                      <a:pt x="1"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52" name="Freeform 400"/>
              <p:cNvSpPr>
                <a:spLocks/>
              </p:cNvSpPr>
              <p:nvPr/>
            </p:nvSpPr>
            <p:spPr bwMode="auto">
              <a:xfrm>
                <a:off x="1271588" y="4133850"/>
                <a:ext cx="496887" cy="150812"/>
              </a:xfrm>
              <a:custGeom>
                <a:avLst/>
                <a:gdLst>
                  <a:gd name="T0" fmla="*/ 1 w 313"/>
                  <a:gd name="T1" fmla="*/ 95 h 95"/>
                  <a:gd name="T2" fmla="*/ 0 w 313"/>
                  <a:gd name="T3" fmla="*/ 90 h 95"/>
                  <a:gd name="T4" fmla="*/ 67 w 313"/>
                  <a:gd name="T5" fmla="*/ 73 h 95"/>
                  <a:gd name="T6" fmla="*/ 123 w 313"/>
                  <a:gd name="T7" fmla="*/ 39 h 95"/>
                  <a:gd name="T8" fmla="*/ 190 w 313"/>
                  <a:gd name="T9" fmla="*/ 37 h 95"/>
                  <a:gd name="T10" fmla="*/ 245 w 313"/>
                  <a:gd name="T11" fmla="*/ 3 h 95"/>
                  <a:gd name="T12" fmla="*/ 313 w 313"/>
                  <a:gd name="T13" fmla="*/ 0 h 95"/>
                  <a:gd name="T14" fmla="*/ 313 w 313"/>
                  <a:gd name="T15" fmla="*/ 6 h 95"/>
                  <a:gd name="T16" fmla="*/ 246 w 313"/>
                  <a:gd name="T17" fmla="*/ 9 h 95"/>
                  <a:gd name="T18" fmla="*/ 191 w 313"/>
                  <a:gd name="T19" fmla="*/ 42 h 95"/>
                  <a:gd name="T20" fmla="*/ 124 w 313"/>
                  <a:gd name="T21" fmla="*/ 45 h 95"/>
                  <a:gd name="T22" fmla="*/ 70 w 313"/>
                  <a:gd name="T23" fmla="*/ 79 h 95"/>
                  <a:gd name="T24" fmla="*/ 1 w 313"/>
                  <a:gd name="T25"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95">
                    <a:moveTo>
                      <a:pt x="1" y="95"/>
                    </a:moveTo>
                    <a:lnTo>
                      <a:pt x="0" y="90"/>
                    </a:lnTo>
                    <a:lnTo>
                      <a:pt x="67" y="73"/>
                    </a:lnTo>
                    <a:lnTo>
                      <a:pt x="123" y="39"/>
                    </a:lnTo>
                    <a:lnTo>
                      <a:pt x="190" y="37"/>
                    </a:lnTo>
                    <a:lnTo>
                      <a:pt x="245" y="3"/>
                    </a:lnTo>
                    <a:lnTo>
                      <a:pt x="313" y="0"/>
                    </a:lnTo>
                    <a:lnTo>
                      <a:pt x="313" y="6"/>
                    </a:lnTo>
                    <a:lnTo>
                      <a:pt x="246" y="9"/>
                    </a:lnTo>
                    <a:lnTo>
                      <a:pt x="191" y="42"/>
                    </a:lnTo>
                    <a:lnTo>
                      <a:pt x="124" y="45"/>
                    </a:lnTo>
                    <a:lnTo>
                      <a:pt x="70" y="79"/>
                    </a:lnTo>
                    <a:lnTo>
                      <a:pt x="1" y="9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53" name="Freeform 401"/>
              <p:cNvSpPr>
                <a:spLocks/>
              </p:cNvSpPr>
              <p:nvPr/>
            </p:nvSpPr>
            <p:spPr bwMode="auto">
              <a:xfrm>
                <a:off x="1266825" y="4076700"/>
                <a:ext cx="371475" cy="211137"/>
              </a:xfrm>
              <a:custGeom>
                <a:avLst/>
                <a:gdLst>
                  <a:gd name="T0" fmla="*/ 3 w 234"/>
                  <a:gd name="T1" fmla="*/ 133 h 133"/>
                  <a:gd name="T2" fmla="*/ 0 w 234"/>
                  <a:gd name="T3" fmla="*/ 127 h 133"/>
                  <a:gd name="T4" fmla="*/ 54 w 234"/>
                  <a:gd name="T5" fmla="*/ 102 h 133"/>
                  <a:gd name="T6" fmla="*/ 88 w 234"/>
                  <a:gd name="T7" fmla="*/ 63 h 133"/>
                  <a:gd name="T8" fmla="*/ 144 w 234"/>
                  <a:gd name="T9" fmla="*/ 52 h 133"/>
                  <a:gd name="T10" fmla="*/ 178 w 234"/>
                  <a:gd name="T11" fmla="*/ 12 h 133"/>
                  <a:gd name="T12" fmla="*/ 234 w 234"/>
                  <a:gd name="T13" fmla="*/ 0 h 133"/>
                  <a:gd name="T14" fmla="*/ 234 w 234"/>
                  <a:gd name="T15" fmla="*/ 5 h 133"/>
                  <a:gd name="T16" fmla="*/ 180 w 234"/>
                  <a:gd name="T17" fmla="*/ 17 h 133"/>
                  <a:gd name="T18" fmla="*/ 147 w 234"/>
                  <a:gd name="T19" fmla="*/ 56 h 133"/>
                  <a:gd name="T20" fmla="*/ 91 w 234"/>
                  <a:gd name="T21" fmla="*/ 67 h 133"/>
                  <a:gd name="T22" fmla="*/ 59 w 234"/>
                  <a:gd name="T23" fmla="*/ 106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7"/>
                    </a:lnTo>
                    <a:lnTo>
                      <a:pt x="54" y="102"/>
                    </a:lnTo>
                    <a:lnTo>
                      <a:pt x="88" y="63"/>
                    </a:lnTo>
                    <a:lnTo>
                      <a:pt x="144" y="52"/>
                    </a:lnTo>
                    <a:lnTo>
                      <a:pt x="178" y="12"/>
                    </a:lnTo>
                    <a:lnTo>
                      <a:pt x="234" y="0"/>
                    </a:lnTo>
                    <a:lnTo>
                      <a:pt x="234" y="5"/>
                    </a:lnTo>
                    <a:lnTo>
                      <a:pt x="180" y="17"/>
                    </a:lnTo>
                    <a:lnTo>
                      <a:pt x="147" y="56"/>
                    </a:lnTo>
                    <a:lnTo>
                      <a:pt x="91" y="67"/>
                    </a:lnTo>
                    <a:lnTo>
                      <a:pt x="59" y="106"/>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54" name="Freeform 402"/>
              <p:cNvSpPr>
                <a:spLocks/>
              </p:cNvSpPr>
              <p:nvPr/>
            </p:nvSpPr>
            <p:spPr bwMode="auto">
              <a:xfrm>
                <a:off x="1273175" y="4184650"/>
                <a:ext cx="398462" cy="100012"/>
              </a:xfrm>
              <a:custGeom>
                <a:avLst/>
                <a:gdLst>
                  <a:gd name="T0" fmla="*/ 1 w 251"/>
                  <a:gd name="T1" fmla="*/ 63 h 63"/>
                  <a:gd name="T2" fmla="*/ 0 w 251"/>
                  <a:gd name="T3" fmla="*/ 58 h 63"/>
                  <a:gd name="T4" fmla="*/ 53 w 251"/>
                  <a:gd name="T5" fmla="*/ 49 h 63"/>
                  <a:gd name="T6" fmla="*/ 98 w 251"/>
                  <a:gd name="T7" fmla="*/ 23 h 63"/>
                  <a:gd name="T8" fmla="*/ 151 w 251"/>
                  <a:gd name="T9" fmla="*/ 28 h 63"/>
                  <a:gd name="T10" fmla="*/ 196 w 251"/>
                  <a:gd name="T11" fmla="*/ 0 h 63"/>
                  <a:gd name="T12" fmla="*/ 251 w 251"/>
                  <a:gd name="T13" fmla="*/ 6 h 63"/>
                  <a:gd name="T14" fmla="*/ 249 w 251"/>
                  <a:gd name="T15" fmla="*/ 12 h 63"/>
                  <a:gd name="T16" fmla="*/ 197 w 251"/>
                  <a:gd name="T17" fmla="*/ 6 h 63"/>
                  <a:gd name="T18" fmla="*/ 153 w 251"/>
                  <a:gd name="T19" fmla="*/ 34 h 63"/>
                  <a:gd name="T20" fmla="*/ 99 w 251"/>
                  <a:gd name="T21" fmla="*/ 28 h 63"/>
                  <a:gd name="T22" fmla="*/ 55 w 251"/>
                  <a:gd name="T23" fmla="*/ 55 h 63"/>
                  <a:gd name="T24" fmla="*/ 1 w 251"/>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63">
                    <a:moveTo>
                      <a:pt x="1" y="63"/>
                    </a:moveTo>
                    <a:lnTo>
                      <a:pt x="0" y="58"/>
                    </a:lnTo>
                    <a:lnTo>
                      <a:pt x="53" y="49"/>
                    </a:lnTo>
                    <a:lnTo>
                      <a:pt x="98" y="23"/>
                    </a:lnTo>
                    <a:lnTo>
                      <a:pt x="151" y="28"/>
                    </a:lnTo>
                    <a:lnTo>
                      <a:pt x="196" y="0"/>
                    </a:lnTo>
                    <a:lnTo>
                      <a:pt x="251" y="6"/>
                    </a:lnTo>
                    <a:lnTo>
                      <a:pt x="249" y="12"/>
                    </a:lnTo>
                    <a:lnTo>
                      <a:pt x="197" y="6"/>
                    </a:lnTo>
                    <a:lnTo>
                      <a:pt x="153" y="34"/>
                    </a:lnTo>
                    <a:lnTo>
                      <a:pt x="99" y="28"/>
                    </a:lnTo>
                    <a:lnTo>
                      <a:pt x="55" y="55"/>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55" name="Rectangle 403"/>
              <p:cNvSpPr>
                <a:spLocks noChangeArrowheads="1"/>
              </p:cNvSpPr>
              <p:nvPr/>
            </p:nvSpPr>
            <p:spPr bwMode="auto">
              <a:xfrm>
                <a:off x="1268413" y="4059238"/>
                <a:ext cx="33337" cy="793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56" name="Rectangle 404"/>
              <p:cNvSpPr>
                <a:spLocks noChangeArrowheads="1"/>
              </p:cNvSpPr>
              <p:nvPr/>
            </p:nvSpPr>
            <p:spPr bwMode="auto">
              <a:xfrm>
                <a:off x="1268413" y="4098925"/>
                <a:ext cx="33337" cy="111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57" name="Rectangle 405"/>
              <p:cNvSpPr>
                <a:spLocks noChangeArrowheads="1"/>
              </p:cNvSpPr>
              <p:nvPr/>
            </p:nvSpPr>
            <p:spPr bwMode="auto">
              <a:xfrm>
                <a:off x="1268413" y="4140200"/>
                <a:ext cx="33337"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58" name="Rectangle 406"/>
              <p:cNvSpPr>
                <a:spLocks noChangeArrowheads="1"/>
              </p:cNvSpPr>
              <p:nvPr/>
            </p:nvSpPr>
            <p:spPr bwMode="auto">
              <a:xfrm>
                <a:off x="1268413" y="4181475"/>
                <a:ext cx="33337" cy="111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59" name="Rectangle 407"/>
              <p:cNvSpPr>
                <a:spLocks noChangeArrowheads="1"/>
              </p:cNvSpPr>
              <p:nvPr/>
            </p:nvSpPr>
            <p:spPr bwMode="auto">
              <a:xfrm>
                <a:off x="1268413" y="4222750"/>
                <a:ext cx="33337"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60" name="Rectangle 408"/>
              <p:cNvSpPr>
                <a:spLocks noChangeArrowheads="1"/>
              </p:cNvSpPr>
              <p:nvPr/>
            </p:nvSpPr>
            <p:spPr bwMode="auto">
              <a:xfrm>
                <a:off x="1268413" y="4298950"/>
                <a:ext cx="500062" cy="793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61" name="Freeform 409"/>
              <p:cNvSpPr>
                <a:spLocks/>
              </p:cNvSpPr>
              <p:nvPr/>
            </p:nvSpPr>
            <p:spPr bwMode="auto">
              <a:xfrm>
                <a:off x="666750" y="4541838"/>
                <a:ext cx="160337" cy="66675"/>
              </a:xfrm>
              <a:custGeom>
                <a:avLst/>
                <a:gdLst>
                  <a:gd name="T0" fmla="*/ 101 w 101"/>
                  <a:gd name="T1" fmla="*/ 42 h 42"/>
                  <a:gd name="T2" fmla="*/ 101 w 101"/>
                  <a:gd name="T3" fmla="*/ 30 h 42"/>
                  <a:gd name="T4" fmla="*/ 0 w 101"/>
                  <a:gd name="T5" fmla="*/ 0 h 42"/>
                  <a:gd name="T6" fmla="*/ 0 w 101"/>
                  <a:gd name="T7" fmla="*/ 15 h 42"/>
                  <a:gd name="T8" fmla="*/ 101 w 101"/>
                  <a:gd name="T9" fmla="*/ 42 h 42"/>
                </a:gdLst>
                <a:ahLst/>
                <a:cxnLst>
                  <a:cxn ang="0">
                    <a:pos x="T0" y="T1"/>
                  </a:cxn>
                  <a:cxn ang="0">
                    <a:pos x="T2" y="T3"/>
                  </a:cxn>
                  <a:cxn ang="0">
                    <a:pos x="T4" y="T5"/>
                  </a:cxn>
                  <a:cxn ang="0">
                    <a:pos x="T6" y="T7"/>
                  </a:cxn>
                  <a:cxn ang="0">
                    <a:pos x="T8" y="T9"/>
                  </a:cxn>
                </a:cxnLst>
                <a:rect l="0" t="0" r="r" b="b"/>
                <a:pathLst>
                  <a:path w="101" h="42">
                    <a:moveTo>
                      <a:pt x="101" y="42"/>
                    </a:moveTo>
                    <a:lnTo>
                      <a:pt x="101" y="30"/>
                    </a:lnTo>
                    <a:lnTo>
                      <a:pt x="0" y="0"/>
                    </a:lnTo>
                    <a:lnTo>
                      <a:pt x="0" y="15"/>
                    </a:lnTo>
                    <a:lnTo>
                      <a:pt x="10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62" name="Freeform 410"/>
              <p:cNvSpPr>
                <a:spLocks/>
              </p:cNvSpPr>
              <p:nvPr/>
            </p:nvSpPr>
            <p:spPr bwMode="auto">
              <a:xfrm>
                <a:off x="666750" y="4486275"/>
                <a:ext cx="584200" cy="122237"/>
              </a:xfrm>
              <a:custGeom>
                <a:avLst/>
                <a:gdLst>
                  <a:gd name="T0" fmla="*/ 368 w 368"/>
                  <a:gd name="T1" fmla="*/ 26 h 77"/>
                  <a:gd name="T2" fmla="*/ 368 w 368"/>
                  <a:gd name="T3" fmla="*/ 26 h 77"/>
                  <a:gd name="T4" fmla="*/ 368 w 368"/>
                  <a:gd name="T5" fmla="*/ 26 h 77"/>
                  <a:gd name="T6" fmla="*/ 267 w 368"/>
                  <a:gd name="T7" fmla="*/ 0 h 77"/>
                  <a:gd name="T8" fmla="*/ 0 w 368"/>
                  <a:gd name="T9" fmla="*/ 35 h 77"/>
                  <a:gd name="T10" fmla="*/ 101 w 368"/>
                  <a:gd name="T11" fmla="*/ 65 h 77"/>
                  <a:gd name="T12" fmla="*/ 101 w 368"/>
                  <a:gd name="T13" fmla="*/ 77 h 77"/>
                  <a:gd name="T14" fmla="*/ 368 w 368"/>
                  <a:gd name="T15" fmla="*/ 32 h 77"/>
                  <a:gd name="T16" fmla="*/ 368 w 368"/>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6"/>
                    </a:moveTo>
                    <a:lnTo>
                      <a:pt x="368" y="26"/>
                    </a:lnTo>
                    <a:lnTo>
                      <a:pt x="368" y="26"/>
                    </a:lnTo>
                    <a:lnTo>
                      <a:pt x="267" y="0"/>
                    </a:lnTo>
                    <a:lnTo>
                      <a:pt x="0" y="35"/>
                    </a:lnTo>
                    <a:lnTo>
                      <a:pt x="101" y="65"/>
                    </a:lnTo>
                    <a:lnTo>
                      <a:pt x="101" y="77"/>
                    </a:lnTo>
                    <a:lnTo>
                      <a:pt x="368" y="32"/>
                    </a:lnTo>
                    <a:lnTo>
                      <a:pt x="36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63" name="Freeform 411"/>
              <p:cNvSpPr>
                <a:spLocks/>
              </p:cNvSpPr>
              <p:nvPr/>
            </p:nvSpPr>
            <p:spPr bwMode="auto">
              <a:xfrm>
                <a:off x="2205038" y="4541838"/>
                <a:ext cx="161925" cy="66675"/>
              </a:xfrm>
              <a:custGeom>
                <a:avLst/>
                <a:gdLst>
                  <a:gd name="T0" fmla="*/ 1 w 102"/>
                  <a:gd name="T1" fmla="*/ 42 h 42"/>
                  <a:gd name="T2" fmla="*/ 0 w 102"/>
                  <a:gd name="T3" fmla="*/ 30 h 42"/>
                  <a:gd name="T4" fmla="*/ 100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0"/>
                    </a:lnTo>
                    <a:lnTo>
                      <a:pt x="100"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64" name="Freeform 412"/>
              <p:cNvSpPr>
                <a:spLocks/>
              </p:cNvSpPr>
              <p:nvPr/>
            </p:nvSpPr>
            <p:spPr bwMode="auto">
              <a:xfrm>
                <a:off x="1779588" y="4486275"/>
                <a:ext cx="584200" cy="122237"/>
              </a:xfrm>
              <a:custGeom>
                <a:avLst/>
                <a:gdLst>
                  <a:gd name="T0" fmla="*/ 0 w 368"/>
                  <a:gd name="T1" fmla="*/ 26 h 77"/>
                  <a:gd name="T2" fmla="*/ 0 w 368"/>
                  <a:gd name="T3" fmla="*/ 26 h 77"/>
                  <a:gd name="T4" fmla="*/ 0 w 368"/>
                  <a:gd name="T5" fmla="*/ 26 h 77"/>
                  <a:gd name="T6" fmla="*/ 100 w 368"/>
                  <a:gd name="T7" fmla="*/ 0 h 77"/>
                  <a:gd name="T8" fmla="*/ 368 w 368"/>
                  <a:gd name="T9" fmla="*/ 35 h 77"/>
                  <a:gd name="T10" fmla="*/ 268 w 368"/>
                  <a:gd name="T11" fmla="*/ 65 h 77"/>
                  <a:gd name="T12" fmla="*/ 269 w 368"/>
                  <a:gd name="T13" fmla="*/ 77 h 77"/>
                  <a:gd name="T14" fmla="*/ 0 w 368"/>
                  <a:gd name="T15" fmla="*/ 32 h 77"/>
                  <a:gd name="T16" fmla="*/ 0 w 368"/>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0" y="26"/>
                    </a:moveTo>
                    <a:lnTo>
                      <a:pt x="0" y="26"/>
                    </a:lnTo>
                    <a:lnTo>
                      <a:pt x="0" y="26"/>
                    </a:lnTo>
                    <a:lnTo>
                      <a:pt x="100" y="0"/>
                    </a:lnTo>
                    <a:lnTo>
                      <a:pt x="368" y="35"/>
                    </a:lnTo>
                    <a:lnTo>
                      <a:pt x="268" y="65"/>
                    </a:lnTo>
                    <a:lnTo>
                      <a:pt x="269" y="77"/>
                    </a:lnTo>
                    <a:lnTo>
                      <a:pt x="0" y="32"/>
                    </a:lnTo>
                    <a:lnTo>
                      <a:pt x="0"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65" name="Freeform 413"/>
              <p:cNvSpPr>
                <a:spLocks/>
              </p:cNvSpPr>
              <p:nvPr/>
            </p:nvSpPr>
            <p:spPr bwMode="auto">
              <a:xfrm>
                <a:off x="1250950" y="4465638"/>
                <a:ext cx="44450" cy="68262"/>
              </a:xfrm>
              <a:custGeom>
                <a:avLst/>
                <a:gdLst>
                  <a:gd name="T0" fmla="*/ 28 w 28"/>
                  <a:gd name="T1" fmla="*/ 43 h 43"/>
                  <a:gd name="T2" fmla="*/ 28 w 28"/>
                  <a:gd name="T3" fmla="*/ 32 h 43"/>
                  <a:gd name="T4" fmla="*/ 0 w 28"/>
                  <a:gd name="T5" fmla="*/ 0 h 43"/>
                  <a:gd name="T6" fmla="*/ 0 w 28"/>
                  <a:gd name="T7" fmla="*/ 17 h 43"/>
                  <a:gd name="T8" fmla="*/ 28 w 28"/>
                  <a:gd name="T9" fmla="*/ 43 h 43"/>
                </a:gdLst>
                <a:ahLst/>
                <a:cxnLst>
                  <a:cxn ang="0">
                    <a:pos x="T0" y="T1"/>
                  </a:cxn>
                  <a:cxn ang="0">
                    <a:pos x="T2" y="T3"/>
                  </a:cxn>
                  <a:cxn ang="0">
                    <a:pos x="T4" y="T5"/>
                  </a:cxn>
                  <a:cxn ang="0">
                    <a:pos x="T6" y="T7"/>
                  </a:cxn>
                  <a:cxn ang="0">
                    <a:pos x="T8" y="T9"/>
                  </a:cxn>
                </a:cxnLst>
                <a:rect l="0" t="0" r="r" b="b"/>
                <a:pathLst>
                  <a:path w="28" h="43">
                    <a:moveTo>
                      <a:pt x="28" y="43"/>
                    </a:moveTo>
                    <a:lnTo>
                      <a:pt x="28" y="32"/>
                    </a:lnTo>
                    <a:lnTo>
                      <a:pt x="0" y="0"/>
                    </a:lnTo>
                    <a:lnTo>
                      <a:pt x="0" y="17"/>
                    </a:lnTo>
                    <a:lnTo>
                      <a:pt x="28"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66" name="Freeform 414"/>
              <p:cNvSpPr>
                <a:spLocks/>
              </p:cNvSpPr>
              <p:nvPr/>
            </p:nvSpPr>
            <p:spPr bwMode="auto">
              <a:xfrm>
                <a:off x="1733550" y="4465638"/>
                <a:ext cx="46037" cy="68262"/>
              </a:xfrm>
              <a:custGeom>
                <a:avLst/>
                <a:gdLst>
                  <a:gd name="T0" fmla="*/ 1 w 29"/>
                  <a:gd name="T1" fmla="*/ 43 h 43"/>
                  <a:gd name="T2" fmla="*/ 0 w 29"/>
                  <a:gd name="T3" fmla="*/ 32 h 43"/>
                  <a:gd name="T4" fmla="*/ 29 w 29"/>
                  <a:gd name="T5" fmla="*/ 0 h 43"/>
                  <a:gd name="T6" fmla="*/ 29 w 29"/>
                  <a:gd name="T7" fmla="*/ 17 h 43"/>
                  <a:gd name="T8" fmla="*/ 1 w 29"/>
                  <a:gd name="T9" fmla="*/ 43 h 43"/>
                </a:gdLst>
                <a:ahLst/>
                <a:cxnLst>
                  <a:cxn ang="0">
                    <a:pos x="T0" y="T1"/>
                  </a:cxn>
                  <a:cxn ang="0">
                    <a:pos x="T2" y="T3"/>
                  </a:cxn>
                  <a:cxn ang="0">
                    <a:pos x="T4" y="T5"/>
                  </a:cxn>
                  <a:cxn ang="0">
                    <a:pos x="T6" y="T7"/>
                  </a:cxn>
                  <a:cxn ang="0">
                    <a:pos x="T8" y="T9"/>
                  </a:cxn>
                </a:cxnLst>
                <a:rect l="0" t="0" r="r" b="b"/>
                <a:pathLst>
                  <a:path w="29" h="43">
                    <a:moveTo>
                      <a:pt x="1" y="43"/>
                    </a:moveTo>
                    <a:lnTo>
                      <a:pt x="0" y="32"/>
                    </a:lnTo>
                    <a:lnTo>
                      <a:pt x="29" y="0"/>
                    </a:lnTo>
                    <a:lnTo>
                      <a:pt x="29" y="17"/>
                    </a:lnTo>
                    <a:lnTo>
                      <a:pt x="1"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67" name="Freeform 415"/>
              <p:cNvSpPr>
                <a:spLocks/>
              </p:cNvSpPr>
              <p:nvPr/>
            </p:nvSpPr>
            <p:spPr bwMode="auto">
              <a:xfrm>
                <a:off x="1250950" y="4465638"/>
                <a:ext cx="528637" cy="50800"/>
              </a:xfrm>
              <a:custGeom>
                <a:avLst/>
                <a:gdLst>
                  <a:gd name="T0" fmla="*/ 304 w 333"/>
                  <a:gd name="T1" fmla="*/ 32 h 32"/>
                  <a:gd name="T2" fmla="*/ 28 w 333"/>
                  <a:gd name="T3" fmla="*/ 32 h 32"/>
                  <a:gd name="T4" fmla="*/ 0 w 333"/>
                  <a:gd name="T5" fmla="*/ 0 h 32"/>
                  <a:gd name="T6" fmla="*/ 333 w 333"/>
                  <a:gd name="T7" fmla="*/ 0 h 32"/>
                  <a:gd name="T8" fmla="*/ 304 w 333"/>
                  <a:gd name="T9" fmla="*/ 32 h 32"/>
                </a:gdLst>
                <a:ahLst/>
                <a:cxnLst>
                  <a:cxn ang="0">
                    <a:pos x="T0" y="T1"/>
                  </a:cxn>
                  <a:cxn ang="0">
                    <a:pos x="T2" y="T3"/>
                  </a:cxn>
                  <a:cxn ang="0">
                    <a:pos x="T4" y="T5"/>
                  </a:cxn>
                  <a:cxn ang="0">
                    <a:pos x="T6" y="T7"/>
                  </a:cxn>
                  <a:cxn ang="0">
                    <a:pos x="T8" y="T9"/>
                  </a:cxn>
                </a:cxnLst>
                <a:rect l="0" t="0" r="r" b="b"/>
                <a:pathLst>
                  <a:path w="333" h="32">
                    <a:moveTo>
                      <a:pt x="304" y="32"/>
                    </a:moveTo>
                    <a:lnTo>
                      <a:pt x="28" y="32"/>
                    </a:lnTo>
                    <a:lnTo>
                      <a:pt x="0" y="0"/>
                    </a:lnTo>
                    <a:lnTo>
                      <a:pt x="333" y="0"/>
                    </a:lnTo>
                    <a:lnTo>
                      <a:pt x="304" y="3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68" name="Freeform 416"/>
              <p:cNvSpPr>
                <a:spLocks/>
              </p:cNvSpPr>
              <p:nvPr/>
            </p:nvSpPr>
            <p:spPr bwMode="auto">
              <a:xfrm>
                <a:off x="1295400" y="4516438"/>
                <a:ext cx="439737" cy="17462"/>
              </a:xfrm>
              <a:custGeom>
                <a:avLst/>
                <a:gdLst>
                  <a:gd name="T0" fmla="*/ 276 w 277"/>
                  <a:gd name="T1" fmla="*/ 0 h 11"/>
                  <a:gd name="T2" fmla="*/ 0 w 277"/>
                  <a:gd name="T3" fmla="*/ 0 h 11"/>
                  <a:gd name="T4" fmla="*/ 0 w 277"/>
                  <a:gd name="T5" fmla="*/ 11 h 11"/>
                  <a:gd name="T6" fmla="*/ 277 w 277"/>
                  <a:gd name="T7" fmla="*/ 11 h 11"/>
                  <a:gd name="T8" fmla="*/ 276 w 277"/>
                  <a:gd name="T9" fmla="*/ 0 h 11"/>
                </a:gdLst>
                <a:ahLst/>
                <a:cxnLst>
                  <a:cxn ang="0">
                    <a:pos x="T0" y="T1"/>
                  </a:cxn>
                  <a:cxn ang="0">
                    <a:pos x="T2" y="T3"/>
                  </a:cxn>
                  <a:cxn ang="0">
                    <a:pos x="T4" y="T5"/>
                  </a:cxn>
                  <a:cxn ang="0">
                    <a:pos x="T6" y="T7"/>
                  </a:cxn>
                  <a:cxn ang="0">
                    <a:pos x="T8" y="T9"/>
                  </a:cxn>
                </a:cxnLst>
                <a:rect l="0" t="0" r="r" b="b"/>
                <a:pathLst>
                  <a:path w="277" h="11">
                    <a:moveTo>
                      <a:pt x="276" y="0"/>
                    </a:moveTo>
                    <a:lnTo>
                      <a:pt x="0" y="0"/>
                    </a:lnTo>
                    <a:lnTo>
                      <a:pt x="0" y="11"/>
                    </a:lnTo>
                    <a:lnTo>
                      <a:pt x="277" y="11"/>
                    </a:lnTo>
                    <a:lnTo>
                      <a:pt x="27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69" name="Freeform 417"/>
              <p:cNvSpPr>
                <a:spLocks/>
              </p:cNvSpPr>
              <p:nvPr/>
            </p:nvSpPr>
            <p:spPr bwMode="auto">
              <a:xfrm>
                <a:off x="1471613" y="4554538"/>
                <a:ext cx="96837" cy="44450"/>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70" name="Rectangle 418"/>
              <p:cNvSpPr>
                <a:spLocks noChangeArrowheads="1"/>
              </p:cNvSpPr>
              <p:nvPr/>
            </p:nvSpPr>
            <p:spPr bwMode="auto">
              <a:xfrm>
                <a:off x="1195388" y="3573463"/>
                <a:ext cx="646112" cy="342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71" name="Rectangle 419"/>
              <p:cNvSpPr>
                <a:spLocks noChangeArrowheads="1"/>
              </p:cNvSpPr>
              <p:nvPr/>
            </p:nvSpPr>
            <p:spPr bwMode="auto">
              <a:xfrm>
                <a:off x="1195388" y="3573463"/>
                <a:ext cx="64611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72" name="Freeform 420"/>
              <p:cNvSpPr>
                <a:spLocks/>
              </p:cNvSpPr>
              <p:nvPr/>
            </p:nvSpPr>
            <p:spPr bwMode="auto">
              <a:xfrm>
                <a:off x="1519238" y="3744913"/>
                <a:ext cx="119062" cy="12700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73" name="Freeform 421"/>
              <p:cNvSpPr>
                <a:spLocks/>
              </p:cNvSpPr>
              <p:nvPr/>
            </p:nvSpPr>
            <p:spPr bwMode="auto">
              <a:xfrm>
                <a:off x="1471613" y="3744913"/>
                <a:ext cx="55562" cy="12700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74" name="Freeform 422"/>
              <p:cNvSpPr>
                <a:spLocks/>
              </p:cNvSpPr>
              <p:nvPr/>
            </p:nvSpPr>
            <p:spPr bwMode="auto">
              <a:xfrm>
                <a:off x="1519238" y="3617913"/>
                <a:ext cx="136525" cy="169862"/>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75" name="Freeform 423"/>
              <p:cNvSpPr>
                <a:spLocks/>
              </p:cNvSpPr>
              <p:nvPr/>
            </p:nvSpPr>
            <p:spPr bwMode="auto">
              <a:xfrm>
                <a:off x="1430338" y="3744913"/>
                <a:ext cx="88900" cy="115887"/>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76" name="Freeform 424"/>
              <p:cNvSpPr>
                <a:spLocks/>
              </p:cNvSpPr>
              <p:nvPr/>
            </p:nvSpPr>
            <p:spPr bwMode="auto">
              <a:xfrm>
                <a:off x="1482725" y="3617913"/>
                <a:ext cx="39687" cy="12700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77" name="Freeform 425"/>
              <p:cNvSpPr>
                <a:spLocks/>
              </p:cNvSpPr>
              <p:nvPr/>
            </p:nvSpPr>
            <p:spPr bwMode="auto">
              <a:xfrm>
                <a:off x="1382713" y="3625850"/>
                <a:ext cx="136525" cy="207962"/>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78" name="Freeform 426"/>
              <p:cNvSpPr>
                <a:spLocks/>
              </p:cNvSpPr>
              <p:nvPr/>
            </p:nvSpPr>
            <p:spPr bwMode="auto">
              <a:xfrm>
                <a:off x="1195388" y="3573463"/>
                <a:ext cx="646112" cy="88900"/>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79" name="Freeform 427"/>
              <p:cNvSpPr>
                <a:spLocks/>
              </p:cNvSpPr>
              <p:nvPr/>
            </p:nvSpPr>
            <p:spPr bwMode="auto">
              <a:xfrm>
                <a:off x="1519238" y="3617913"/>
                <a:ext cx="96837" cy="44450"/>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80" name="Freeform 428"/>
              <p:cNvSpPr>
                <a:spLocks/>
              </p:cNvSpPr>
              <p:nvPr/>
            </p:nvSpPr>
            <p:spPr bwMode="auto">
              <a:xfrm>
                <a:off x="1482725" y="3617913"/>
                <a:ext cx="39687" cy="44450"/>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81" name="Freeform 429"/>
              <p:cNvSpPr>
                <a:spLocks/>
              </p:cNvSpPr>
              <p:nvPr/>
            </p:nvSpPr>
            <p:spPr bwMode="auto">
              <a:xfrm>
                <a:off x="1423988" y="3625850"/>
                <a:ext cx="69850" cy="36512"/>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82" name="Freeform 430"/>
              <p:cNvSpPr>
                <a:spLocks/>
              </p:cNvSpPr>
              <p:nvPr/>
            </p:nvSpPr>
            <p:spPr bwMode="auto">
              <a:xfrm>
                <a:off x="1697038" y="3751263"/>
                <a:ext cx="47625" cy="49212"/>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83" name="Freeform 431"/>
              <p:cNvSpPr>
                <a:spLocks/>
              </p:cNvSpPr>
              <p:nvPr/>
            </p:nvSpPr>
            <p:spPr bwMode="auto">
              <a:xfrm>
                <a:off x="1741488" y="3751263"/>
                <a:ext cx="20637" cy="49212"/>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84" name="Freeform 432"/>
              <p:cNvSpPr>
                <a:spLocks/>
              </p:cNvSpPr>
              <p:nvPr/>
            </p:nvSpPr>
            <p:spPr bwMode="auto">
              <a:xfrm>
                <a:off x="1690688" y="3784600"/>
                <a:ext cx="53975" cy="65087"/>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85" name="Freeform 433"/>
              <p:cNvSpPr>
                <a:spLocks/>
              </p:cNvSpPr>
              <p:nvPr/>
            </p:nvSpPr>
            <p:spPr bwMode="auto">
              <a:xfrm>
                <a:off x="1744663" y="3756025"/>
                <a:ext cx="33337"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86" name="Freeform 434"/>
              <p:cNvSpPr>
                <a:spLocks/>
              </p:cNvSpPr>
              <p:nvPr/>
            </p:nvSpPr>
            <p:spPr bwMode="auto">
              <a:xfrm>
                <a:off x="1744663" y="3800475"/>
                <a:ext cx="15875" cy="49212"/>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87" name="Freeform 435"/>
              <p:cNvSpPr>
                <a:spLocks/>
              </p:cNvSpPr>
              <p:nvPr/>
            </p:nvSpPr>
            <p:spPr bwMode="auto">
              <a:xfrm>
                <a:off x="1744663" y="3767138"/>
                <a:ext cx="52387" cy="80962"/>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88" name="Freeform 436"/>
              <p:cNvSpPr>
                <a:spLocks/>
              </p:cNvSpPr>
              <p:nvPr/>
            </p:nvSpPr>
            <p:spPr bwMode="auto">
              <a:xfrm>
                <a:off x="1250950" y="3751263"/>
                <a:ext cx="46037" cy="49212"/>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89" name="Freeform 437"/>
              <p:cNvSpPr>
                <a:spLocks/>
              </p:cNvSpPr>
              <p:nvPr/>
            </p:nvSpPr>
            <p:spPr bwMode="auto">
              <a:xfrm>
                <a:off x="1293813" y="3751263"/>
                <a:ext cx="22225" cy="49212"/>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90" name="Freeform 438"/>
              <p:cNvSpPr>
                <a:spLocks/>
              </p:cNvSpPr>
              <p:nvPr/>
            </p:nvSpPr>
            <p:spPr bwMode="auto">
              <a:xfrm>
                <a:off x="1244600" y="3784600"/>
                <a:ext cx="52387" cy="65087"/>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91" name="Freeform 439"/>
              <p:cNvSpPr>
                <a:spLocks/>
              </p:cNvSpPr>
              <p:nvPr/>
            </p:nvSpPr>
            <p:spPr bwMode="auto">
              <a:xfrm>
                <a:off x="1296988" y="3756025"/>
                <a:ext cx="33337"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92" name="Freeform 440"/>
              <p:cNvSpPr>
                <a:spLocks/>
              </p:cNvSpPr>
              <p:nvPr/>
            </p:nvSpPr>
            <p:spPr bwMode="auto">
              <a:xfrm>
                <a:off x="1295400" y="3800475"/>
                <a:ext cx="15875" cy="49212"/>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93" name="Freeform 441"/>
              <p:cNvSpPr>
                <a:spLocks/>
              </p:cNvSpPr>
              <p:nvPr/>
            </p:nvSpPr>
            <p:spPr bwMode="auto">
              <a:xfrm>
                <a:off x="1296988" y="3767138"/>
                <a:ext cx="53975" cy="80962"/>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94" name="Freeform 442"/>
              <p:cNvSpPr>
                <a:spLocks/>
              </p:cNvSpPr>
              <p:nvPr/>
            </p:nvSpPr>
            <p:spPr bwMode="auto">
              <a:xfrm>
                <a:off x="1082675" y="3484563"/>
                <a:ext cx="879475" cy="147637"/>
              </a:xfrm>
              <a:custGeom>
                <a:avLst/>
                <a:gdLst>
                  <a:gd name="T0" fmla="*/ 396 w 396"/>
                  <a:gd name="T1" fmla="*/ 59 h 66"/>
                  <a:gd name="T2" fmla="*/ 389 w 396"/>
                  <a:gd name="T3" fmla="*/ 66 h 66"/>
                  <a:gd name="T4" fmla="*/ 7 w 396"/>
                  <a:gd name="T5" fmla="*/ 66 h 66"/>
                  <a:gd name="T6" fmla="*/ 0 w 396"/>
                  <a:gd name="T7" fmla="*/ 59 h 66"/>
                  <a:gd name="T8" fmla="*/ 0 w 396"/>
                  <a:gd name="T9" fmla="*/ 7 h 66"/>
                  <a:gd name="T10" fmla="*/ 7 w 396"/>
                  <a:gd name="T11" fmla="*/ 0 h 66"/>
                  <a:gd name="T12" fmla="*/ 389 w 396"/>
                  <a:gd name="T13" fmla="*/ 0 h 66"/>
                  <a:gd name="T14" fmla="*/ 396 w 396"/>
                  <a:gd name="T15" fmla="*/ 7 h 66"/>
                  <a:gd name="T16" fmla="*/ 396 w 396"/>
                  <a:gd name="T1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66">
                    <a:moveTo>
                      <a:pt x="396" y="59"/>
                    </a:moveTo>
                    <a:cubicBezTo>
                      <a:pt x="396" y="63"/>
                      <a:pt x="393" y="66"/>
                      <a:pt x="389" y="66"/>
                    </a:cubicBezTo>
                    <a:cubicBezTo>
                      <a:pt x="7" y="66"/>
                      <a:pt x="7" y="66"/>
                      <a:pt x="7" y="66"/>
                    </a:cubicBezTo>
                    <a:cubicBezTo>
                      <a:pt x="4" y="66"/>
                      <a:pt x="0" y="63"/>
                      <a:pt x="0" y="59"/>
                    </a:cubicBezTo>
                    <a:cubicBezTo>
                      <a:pt x="0" y="7"/>
                      <a:pt x="0" y="7"/>
                      <a:pt x="0" y="7"/>
                    </a:cubicBezTo>
                    <a:cubicBezTo>
                      <a:pt x="0" y="3"/>
                      <a:pt x="4" y="0"/>
                      <a:pt x="7" y="0"/>
                    </a:cubicBezTo>
                    <a:cubicBezTo>
                      <a:pt x="389" y="0"/>
                      <a:pt x="389" y="0"/>
                      <a:pt x="389" y="0"/>
                    </a:cubicBezTo>
                    <a:cubicBezTo>
                      <a:pt x="393" y="0"/>
                      <a:pt x="396" y="3"/>
                      <a:pt x="396" y="7"/>
                    </a:cubicBezTo>
                    <a:lnTo>
                      <a:pt x="396" y="5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95" name="Rectangle 443"/>
              <p:cNvSpPr>
                <a:spLocks noChangeArrowheads="1"/>
              </p:cNvSpPr>
              <p:nvPr/>
            </p:nvSpPr>
            <p:spPr bwMode="auto">
              <a:xfrm>
                <a:off x="1101725" y="3505200"/>
                <a:ext cx="842962" cy="109537"/>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96" name="Freeform 444"/>
              <p:cNvSpPr>
                <a:spLocks noEditPoints="1"/>
              </p:cNvSpPr>
              <p:nvPr/>
            </p:nvSpPr>
            <p:spPr bwMode="auto">
              <a:xfrm>
                <a:off x="1271588" y="3525838"/>
                <a:ext cx="55562" cy="66675"/>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6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1 w 25"/>
                  <a:gd name="T25" fmla="*/ 23 h 30"/>
                  <a:gd name="T26" fmla="*/ 0 w 25"/>
                  <a:gd name="T27" fmla="*/ 27 h 30"/>
                  <a:gd name="T28" fmla="*/ 2 w 25"/>
                  <a:gd name="T29" fmla="*/ 25 h 30"/>
                  <a:gd name="T30" fmla="*/ 5 w 25"/>
                  <a:gd name="T31" fmla="*/ 27 h 30"/>
                  <a:gd name="T32" fmla="*/ 2 w 25"/>
                  <a:gd name="T33" fmla="*/ 30 h 30"/>
                  <a:gd name="T34" fmla="*/ 0 w 25"/>
                  <a:gd name="T35" fmla="*/ 27 h 30"/>
                  <a:gd name="T36" fmla="*/ 9 w 25"/>
                  <a:gd name="T37" fmla="*/ 1 h 30"/>
                  <a:gd name="T38" fmla="*/ 12 w 25"/>
                  <a:gd name="T39" fmla="*/ 1 h 30"/>
                  <a:gd name="T40" fmla="*/ 12 w 25"/>
                  <a:gd name="T41" fmla="*/ 4 h 30"/>
                  <a:gd name="T42" fmla="*/ 9 w 25"/>
                  <a:gd name="T43" fmla="*/ 4 h 30"/>
                  <a:gd name="T44" fmla="*/ 7 w 25"/>
                  <a:gd name="T45" fmla="*/ 15 h 30"/>
                  <a:gd name="T46" fmla="*/ 10 w 25"/>
                  <a:gd name="T47" fmla="*/ 13 h 30"/>
                  <a:gd name="T48" fmla="*/ 12 w 25"/>
                  <a:gd name="T49" fmla="*/ 15 h 30"/>
                  <a:gd name="T50" fmla="*/ 9 w 25"/>
                  <a:gd name="T51" fmla="*/ 17 h 30"/>
                  <a:gd name="T52" fmla="*/ 7 w 25"/>
                  <a:gd name="T53" fmla="*/ 15 h 30"/>
                  <a:gd name="T54" fmla="*/ 15 w 25"/>
                  <a:gd name="T55" fmla="*/ 1 h 30"/>
                  <a:gd name="T56" fmla="*/ 18 w 25"/>
                  <a:gd name="T57" fmla="*/ 1 h 30"/>
                  <a:gd name="T58" fmla="*/ 18 w 25"/>
                  <a:gd name="T59" fmla="*/ 4 h 30"/>
                  <a:gd name="T60" fmla="*/ 15 w 25"/>
                  <a:gd name="T61" fmla="*/ 4 h 30"/>
                  <a:gd name="T62" fmla="*/ 13 w 25"/>
                  <a:gd name="T63" fmla="*/ 15 h 30"/>
                  <a:gd name="T64" fmla="*/ 16 w 25"/>
                  <a:gd name="T65" fmla="*/ 13 h 30"/>
                  <a:gd name="T66" fmla="*/ 18 w 25"/>
                  <a:gd name="T67" fmla="*/ 15 h 30"/>
                  <a:gd name="T68" fmla="*/ 15 w 25"/>
                  <a:gd name="T69" fmla="*/ 17 h 30"/>
                  <a:gd name="T70" fmla="*/ 13 w 25"/>
                  <a:gd name="T71" fmla="*/ 15 h 30"/>
                  <a:gd name="T72" fmla="*/ 21 w 25"/>
                  <a:gd name="T73" fmla="*/ 7 h 30"/>
                  <a:gd name="T74" fmla="*/ 24 w 25"/>
                  <a:gd name="T75" fmla="*/ 7 h 30"/>
                  <a:gd name="T76" fmla="*/ 24 w 25"/>
                  <a:gd name="T77" fmla="*/ 11 h 30"/>
                  <a:gd name="T78" fmla="*/ 21 w 25"/>
                  <a:gd name="T79" fmla="*/ 11 h 30"/>
                  <a:gd name="T80" fmla="*/ 19 w 25"/>
                  <a:gd name="T81" fmla="*/ 15 h 30"/>
                  <a:gd name="T82" fmla="*/ 22 w 25"/>
                  <a:gd name="T83" fmla="*/ 13 h 30"/>
                  <a:gd name="T84" fmla="*/ 24 w 25"/>
                  <a:gd name="T85" fmla="*/ 15 h 30"/>
                  <a:gd name="T86" fmla="*/ 22 w 25"/>
                  <a:gd name="T87" fmla="*/ 17 h 30"/>
                  <a:gd name="T88" fmla="*/ 19 w 25"/>
                  <a:gd name="T89" fmla="*/ 15 h 30"/>
                  <a:gd name="T90" fmla="*/ 20 w 25"/>
                  <a:gd name="T91" fmla="*/ 20 h 30"/>
                  <a:gd name="T92" fmla="*/ 23 w 25"/>
                  <a:gd name="T93" fmla="*/ 20 h 30"/>
                  <a:gd name="T94" fmla="*/ 23 w 25"/>
                  <a:gd name="T95" fmla="*/ 23 h 30"/>
                  <a:gd name="T96" fmla="*/ 19 w 25"/>
                  <a:gd name="T97" fmla="*/ 23 h 30"/>
                  <a:gd name="T98" fmla="*/ 18 w 25"/>
                  <a:gd name="T99" fmla="*/ 27 h 30"/>
                  <a:gd name="T100" fmla="*/ 21 w 25"/>
                  <a:gd name="T101" fmla="*/ 25 h 30"/>
                  <a:gd name="T102" fmla="*/ 23 w 25"/>
                  <a:gd name="T103" fmla="*/ 27 h 30"/>
                  <a:gd name="T104" fmla="*/ 21 w 25"/>
                  <a:gd name="T105" fmla="*/ 30 h 30"/>
                  <a:gd name="T106" fmla="*/ 18 w 25"/>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4" y="11"/>
                    </a:cubicBezTo>
                    <a:cubicBezTo>
                      <a:pt x="3" y="11"/>
                      <a:pt x="2" y="11"/>
                      <a:pt x="2" y="11"/>
                    </a:cubicBezTo>
                    <a:cubicBezTo>
                      <a:pt x="1" y="10"/>
                      <a:pt x="1" y="9"/>
                      <a:pt x="1" y="9"/>
                    </a:cubicBezTo>
                    <a:close/>
                    <a:moveTo>
                      <a:pt x="1" y="15"/>
                    </a:moveTo>
                    <a:cubicBezTo>
                      <a:pt x="1" y="14"/>
                      <a:pt x="1" y="14"/>
                      <a:pt x="2" y="13"/>
                    </a:cubicBezTo>
                    <a:cubicBezTo>
                      <a:pt x="2" y="13"/>
                      <a:pt x="3" y="13"/>
                      <a:pt x="3"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0" y="26"/>
                    </a:cubicBezTo>
                    <a:cubicBezTo>
                      <a:pt x="1" y="25"/>
                      <a:pt x="2" y="25"/>
                      <a:pt x="2" y="25"/>
                    </a:cubicBezTo>
                    <a:cubicBezTo>
                      <a:pt x="3" y="25"/>
                      <a:pt x="3" y="25"/>
                      <a:pt x="4" y="26"/>
                    </a:cubicBezTo>
                    <a:cubicBezTo>
                      <a:pt x="4" y="26"/>
                      <a:pt x="5" y="27"/>
                      <a:pt x="5" y="27"/>
                    </a:cubicBezTo>
                    <a:cubicBezTo>
                      <a:pt x="5" y="28"/>
                      <a:pt x="4" y="29"/>
                      <a:pt x="4" y="29"/>
                    </a:cubicBezTo>
                    <a:cubicBezTo>
                      <a:pt x="3" y="30"/>
                      <a:pt x="3" y="30"/>
                      <a:pt x="2" y="30"/>
                    </a:cubicBezTo>
                    <a:cubicBezTo>
                      <a:pt x="1" y="30"/>
                      <a:pt x="1" y="30"/>
                      <a:pt x="0" y="29"/>
                    </a:cubicBezTo>
                    <a:cubicBezTo>
                      <a:pt x="0" y="29"/>
                      <a:pt x="0" y="28"/>
                      <a:pt x="0" y="27"/>
                    </a:cubicBezTo>
                    <a:close/>
                    <a:moveTo>
                      <a:pt x="8" y="3"/>
                    </a:moveTo>
                    <a:cubicBezTo>
                      <a:pt x="8" y="2"/>
                      <a:pt x="8" y="1"/>
                      <a:pt x="9" y="1"/>
                    </a:cubicBezTo>
                    <a:cubicBezTo>
                      <a:pt x="9" y="0"/>
                      <a:pt x="10" y="0"/>
                      <a:pt x="11" y="0"/>
                    </a:cubicBezTo>
                    <a:cubicBezTo>
                      <a:pt x="11" y="0"/>
                      <a:pt x="12" y="0"/>
                      <a:pt x="12" y="1"/>
                    </a:cubicBezTo>
                    <a:cubicBezTo>
                      <a:pt x="13" y="1"/>
                      <a:pt x="13" y="2"/>
                      <a:pt x="13" y="3"/>
                    </a:cubicBezTo>
                    <a:cubicBezTo>
                      <a:pt x="13" y="3"/>
                      <a:pt x="13" y="4"/>
                      <a:pt x="12" y="4"/>
                    </a:cubicBezTo>
                    <a:cubicBezTo>
                      <a:pt x="12" y="5"/>
                      <a:pt x="11" y="5"/>
                      <a:pt x="10" y="5"/>
                    </a:cubicBezTo>
                    <a:cubicBezTo>
                      <a:pt x="10" y="5"/>
                      <a:pt x="9" y="5"/>
                      <a:pt x="9" y="4"/>
                    </a:cubicBezTo>
                    <a:cubicBezTo>
                      <a:pt x="8" y="4"/>
                      <a:pt x="8" y="3"/>
                      <a:pt x="8" y="3"/>
                    </a:cubicBezTo>
                    <a:close/>
                    <a:moveTo>
                      <a:pt x="7" y="15"/>
                    </a:moveTo>
                    <a:cubicBezTo>
                      <a:pt x="7" y="14"/>
                      <a:pt x="7" y="14"/>
                      <a:pt x="8" y="13"/>
                    </a:cubicBezTo>
                    <a:cubicBezTo>
                      <a:pt x="8" y="13"/>
                      <a:pt x="9" y="13"/>
                      <a:pt x="10" y="13"/>
                    </a:cubicBezTo>
                    <a:cubicBezTo>
                      <a:pt x="10" y="13"/>
                      <a:pt x="11" y="13"/>
                      <a:pt x="11" y="13"/>
                    </a:cubicBezTo>
                    <a:cubicBezTo>
                      <a:pt x="12" y="14"/>
                      <a:pt x="12" y="14"/>
                      <a:pt x="12" y="15"/>
                    </a:cubicBezTo>
                    <a:cubicBezTo>
                      <a:pt x="12" y="16"/>
                      <a:pt x="11" y="16"/>
                      <a:pt x="11" y="17"/>
                    </a:cubicBezTo>
                    <a:cubicBezTo>
                      <a:pt x="10" y="17"/>
                      <a:pt x="10" y="17"/>
                      <a:pt x="9" y="17"/>
                    </a:cubicBezTo>
                    <a:cubicBezTo>
                      <a:pt x="8" y="17"/>
                      <a:pt x="8" y="17"/>
                      <a:pt x="7" y="17"/>
                    </a:cubicBezTo>
                    <a:cubicBezTo>
                      <a:pt x="7" y="16"/>
                      <a:pt x="7" y="16"/>
                      <a:pt x="7" y="15"/>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7" y="5"/>
                    </a:cubicBezTo>
                    <a:cubicBezTo>
                      <a:pt x="16" y="5"/>
                      <a:pt x="15" y="5"/>
                      <a:pt x="15" y="4"/>
                    </a:cubicBezTo>
                    <a:cubicBezTo>
                      <a:pt x="14" y="4"/>
                      <a:pt x="14" y="3"/>
                      <a:pt x="14" y="3"/>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5" y="10"/>
                      <a:pt x="24" y="11"/>
                    </a:cubicBezTo>
                    <a:cubicBezTo>
                      <a:pt x="24" y="11"/>
                      <a:pt x="23" y="11"/>
                      <a:pt x="22" y="11"/>
                    </a:cubicBezTo>
                    <a:cubicBezTo>
                      <a:pt x="22" y="11"/>
                      <a:pt x="21" y="11"/>
                      <a:pt x="21"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2"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18" y="27"/>
                    </a:moveTo>
                    <a:cubicBezTo>
                      <a:pt x="18" y="27"/>
                      <a:pt x="19" y="26"/>
                      <a:pt x="19" y="26"/>
                    </a:cubicBezTo>
                    <a:cubicBezTo>
                      <a:pt x="20" y="25"/>
                      <a:pt x="20" y="25"/>
                      <a:pt x="21" y="25"/>
                    </a:cubicBezTo>
                    <a:cubicBezTo>
                      <a:pt x="22" y="25"/>
                      <a:pt x="22" y="25"/>
                      <a:pt x="23" y="26"/>
                    </a:cubicBezTo>
                    <a:cubicBezTo>
                      <a:pt x="23" y="26"/>
                      <a:pt x="23" y="27"/>
                      <a:pt x="23" y="27"/>
                    </a:cubicBezTo>
                    <a:cubicBezTo>
                      <a:pt x="23" y="28"/>
                      <a:pt x="23" y="29"/>
                      <a:pt x="23" y="29"/>
                    </a:cubicBezTo>
                    <a:cubicBezTo>
                      <a:pt x="22" y="30"/>
                      <a:pt x="21" y="30"/>
                      <a:pt x="21" y="30"/>
                    </a:cubicBezTo>
                    <a:cubicBezTo>
                      <a:pt x="20" y="30"/>
                      <a:pt x="20" y="30"/>
                      <a:pt x="19" y="29"/>
                    </a:cubicBezTo>
                    <a:cubicBezTo>
                      <a:pt x="19" y="29"/>
                      <a:pt x="18" y="28"/>
                      <a:pt x="18"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97" name="Freeform 445"/>
              <p:cNvSpPr>
                <a:spLocks noEditPoints="1"/>
              </p:cNvSpPr>
              <p:nvPr/>
            </p:nvSpPr>
            <p:spPr bwMode="auto">
              <a:xfrm>
                <a:off x="1333500" y="3525838"/>
                <a:ext cx="55562" cy="66675"/>
              </a:xfrm>
              <a:custGeom>
                <a:avLst/>
                <a:gdLst>
                  <a:gd name="T0" fmla="*/ 2 w 25"/>
                  <a:gd name="T1" fmla="*/ 1 h 30"/>
                  <a:gd name="T2" fmla="*/ 6 w 25"/>
                  <a:gd name="T3" fmla="*/ 1 h 30"/>
                  <a:gd name="T4" fmla="*/ 6 w 25"/>
                  <a:gd name="T5" fmla="*/ 4 h 30"/>
                  <a:gd name="T6" fmla="*/ 2 w 25"/>
                  <a:gd name="T7" fmla="*/ 4 h 30"/>
                  <a:gd name="T8" fmla="*/ 1 w 25"/>
                  <a:gd name="T9" fmla="*/ 9 h 30"/>
                  <a:gd name="T10" fmla="*/ 4 w 25"/>
                  <a:gd name="T11" fmla="*/ 6 h 30"/>
                  <a:gd name="T12" fmla="*/ 6 w 25"/>
                  <a:gd name="T13" fmla="*/ 9 h 30"/>
                  <a:gd name="T14" fmla="*/ 3 w 25"/>
                  <a:gd name="T15" fmla="*/ 11 h 30"/>
                  <a:gd name="T16" fmla="*/ 1 w 25"/>
                  <a:gd name="T17" fmla="*/ 9 h 30"/>
                  <a:gd name="T18" fmla="*/ 1 w 25"/>
                  <a:gd name="T19" fmla="*/ 13 h 30"/>
                  <a:gd name="T20" fmla="*/ 5 w 25"/>
                  <a:gd name="T21" fmla="*/ 13 h 30"/>
                  <a:gd name="T22" fmla="*/ 5 w 25"/>
                  <a:gd name="T23" fmla="*/ 17 h 30"/>
                  <a:gd name="T24" fmla="*/ 1 w 25"/>
                  <a:gd name="T25" fmla="*/ 17 h 30"/>
                  <a:gd name="T26" fmla="*/ 0 w 25"/>
                  <a:gd name="T27" fmla="*/ 21 h 30"/>
                  <a:gd name="T28" fmla="*/ 3 w 25"/>
                  <a:gd name="T29" fmla="*/ 19 h 30"/>
                  <a:gd name="T30" fmla="*/ 5 w 25"/>
                  <a:gd name="T31" fmla="*/ 21 h 30"/>
                  <a:gd name="T32" fmla="*/ 2 w 25"/>
                  <a:gd name="T33" fmla="*/ 24 h 30"/>
                  <a:gd name="T34" fmla="*/ 0 w 25"/>
                  <a:gd name="T35" fmla="*/ 21 h 30"/>
                  <a:gd name="T36" fmla="*/ 7 w 25"/>
                  <a:gd name="T37" fmla="*/ 26 h 30"/>
                  <a:gd name="T38" fmla="*/ 10 w 25"/>
                  <a:gd name="T39" fmla="*/ 26 h 30"/>
                  <a:gd name="T40" fmla="*/ 10 w 25"/>
                  <a:gd name="T41" fmla="*/ 29 h 30"/>
                  <a:gd name="T42" fmla="*/ 6 w 25"/>
                  <a:gd name="T43" fmla="*/ 29 h 30"/>
                  <a:gd name="T44" fmla="*/ 12 w 25"/>
                  <a:gd name="T45" fmla="*/ 27 h 30"/>
                  <a:gd name="T46" fmla="*/ 15 w 25"/>
                  <a:gd name="T47" fmla="*/ 25 h 30"/>
                  <a:gd name="T48" fmla="*/ 17 w 25"/>
                  <a:gd name="T49" fmla="*/ 27 h 30"/>
                  <a:gd name="T50" fmla="*/ 14 w 25"/>
                  <a:gd name="T51" fmla="*/ 30 h 30"/>
                  <a:gd name="T52" fmla="*/ 12 w 25"/>
                  <a:gd name="T53" fmla="*/ 27 h 30"/>
                  <a:gd name="T54" fmla="*/ 21 w 25"/>
                  <a:gd name="T55" fmla="*/ 1 h 30"/>
                  <a:gd name="T56" fmla="*/ 25 w 25"/>
                  <a:gd name="T57" fmla="*/ 1 h 30"/>
                  <a:gd name="T58" fmla="*/ 24 w 25"/>
                  <a:gd name="T59" fmla="*/ 4 h 30"/>
                  <a:gd name="T60" fmla="*/ 21 w 25"/>
                  <a:gd name="T61" fmla="*/ 4 h 30"/>
                  <a:gd name="T62" fmla="*/ 20 w 25"/>
                  <a:gd name="T63" fmla="*/ 9 h 30"/>
                  <a:gd name="T64" fmla="*/ 23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3"/>
                    </a:moveTo>
                    <a:cubicBezTo>
                      <a:pt x="2" y="2"/>
                      <a:pt x="2" y="1"/>
                      <a:pt x="2" y="1"/>
                    </a:cubicBezTo>
                    <a:cubicBezTo>
                      <a:pt x="3" y="0"/>
                      <a:pt x="3" y="0"/>
                      <a:pt x="4" y="0"/>
                    </a:cubicBezTo>
                    <a:cubicBezTo>
                      <a:pt x="5" y="0"/>
                      <a:pt x="5" y="0"/>
                      <a:pt x="6" y="1"/>
                    </a:cubicBezTo>
                    <a:cubicBezTo>
                      <a:pt x="6" y="1"/>
                      <a:pt x="7" y="2"/>
                      <a:pt x="7" y="3"/>
                    </a:cubicBezTo>
                    <a:cubicBezTo>
                      <a:pt x="7" y="3"/>
                      <a:pt x="6" y="4"/>
                      <a:pt x="6" y="4"/>
                    </a:cubicBezTo>
                    <a:cubicBezTo>
                      <a:pt x="5" y="5"/>
                      <a:pt x="5" y="5"/>
                      <a:pt x="4" y="5"/>
                    </a:cubicBezTo>
                    <a:cubicBezTo>
                      <a:pt x="3" y="5"/>
                      <a:pt x="3" y="5"/>
                      <a:pt x="2" y="4"/>
                    </a:cubicBezTo>
                    <a:cubicBezTo>
                      <a:pt x="2" y="4"/>
                      <a:pt x="2" y="3"/>
                      <a:pt x="2" y="3"/>
                    </a:cubicBezTo>
                    <a:close/>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5" y="13"/>
                      <a:pt x="5" y="13"/>
                    </a:cubicBezTo>
                    <a:cubicBezTo>
                      <a:pt x="5" y="14"/>
                      <a:pt x="6" y="14"/>
                      <a:pt x="6" y="15"/>
                    </a:cubicBezTo>
                    <a:cubicBezTo>
                      <a:pt x="5" y="16"/>
                      <a:pt x="5" y="16"/>
                      <a:pt x="5" y="17"/>
                    </a:cubicBezTo>
                    <a:cubicBezTo>
                      <a:pt x="4" y="17"/>
                      <a:pt x="3"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3" y="23"/>
                      <a:pt x="3" y="24"/>
                      <a:pt x="2" y="24"/>
                    </a:cubicBezTo>
                    <a:cubicBezTo>
                      <a:pt x="2" y="24"/>
                      <a:pt x="1" y="23"/>
                      <a:pt x="1" y="23"/>
                    </a:cubicBezTo>
                    <a:cubicBezTo>
                      <a:pt x="0" y="23"/>
                      <a:pt x="0" y="22"/>
                      <a:pt x="0" y="21"/>
                    </a:cubicBezTo>
                    <a:close/>
                    <a:moveTo>
                      <a:pt x="6" y="27"/>
                    </a:moveTo>
                    <a:cubicBezTo>
                      <a:pt x="6" y="27"/>
                      <a:pt x="6" y="26"/>
                      <a:pt x="7"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8" y="30"/>
                      <a:pt x="7" y="30"/>
                      <a:pt x="6" y="29"/>
                    </a:cubicBezTo>
                    <a:cubicBezTo>
                      <a:pt x="6" y="29"/>
                      <a:pt x="6" y="28"/>
                      <a:pt x="6" y="27"/>
                    </a:cubicBezTo>
                    <a:close/>
                    <a:moveTo>
                      <a:pt x="12" y="27"/>
                    </a:moveTo>
                    <a:cubicBezTo>
                      <a:pt x="12" y="27"/>
                      <a:pt x="12" y="26"/>
                      <a:pt x="13" y="26"/>
                    </a:cubicBezTo>
                    <a:cubicBezTo>
                      <a:pt x="13" y="25"/>
                      <a:pt x="14" y="25"/>
                      <a:pt x="15"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3"/>
                    </a:moveTo>
                    <a:cubicBezTo>
                      <a:pt x="20" y="2"/>
                      <a:pt x="21" y="1"/>
                      <a:pt x="21" y="1"/>
                    </a:cubicBezTo>
                    <a:cubicBezTo>
                      <a:pt x="22" y="0"/>
                      <a:pt x="22" y="0"/>
                      <a:pt x="23" y="0"/>
                    </a:cubicBezTo>
                    <a:cubicBezTo>
                      <a:pt x="24" y="0"/>
                      <a:pt x="24" y="0"/>
                      <a:pt x="25" y="1"/>
                    </a:cubicBezTo>
                    <a:cubicBezTo>
                      <a:pt x="25" y="1"/>
                      <a:pt x="25" y="2"/>
                      <a:pt x="25" y="3"/>
                    </a:cubicBezTo>
                    <a:cubicBezTo>
                      <a:pt x="25" y="3"/>
                      <a:pt x="25" y="4"/>
                      <a:pt x="24" y="4"/>
                    </a:cubicBezTo>
                    <a:cubicBezTo>
                      <a:pt x="24" y="5"/>
                      <a:pt x="23" y="5"/>
                      <a:pt x="23" y="5"/>
                    </a:cubicBezTo>
                    <a:cubicBezTo>
                      <a:pt x="22" y="5"/>
                      <a:pt x="21" y="5"/>
                      <a:pt x="21" y="4"/>
                    </a:cubicBezTo>
                    <a:cubicBezTo>
                      <a:pt x="21" y="4"/>
                      <a:pt x="20" y="3"/>
                      <a:pt x="20" y="3"/>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3" y="20"/>
                      <a:pt x="24" y="21"/>
                      <a:pt x="24" y="21"/>
                    </a:cubicBezTo>
                    <a:cubicBezTo>
                      <a:pt x="23" y="22"/>
                      <a:pt x="23" y="23"/>
                      <a:pt x="23" y="23"/>
                    </a:cubicBezTo>
                    <a:cubicBezTo>
                      <a:pt x="22" y="23"/>
                      <a:pt x="22" y="24"/>
                      <a:pt x="21" y="24"/>
                    </a:cubicBezTo>
                    <a:cubicBezTo>
                      <a:pt x="20" y="24"/>
                      <a:pt x="20" y="23"/>
                      <a:pt x="19"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98" name="Freeform 446"/>
              <p:cNvSpPr>
                <a:spLocks noEditPoints="1"/>
              </p:cNvSpPr>
              <p:nvPr/>
            </p:nvSpPr>
            <p:spPr bwMode="auto">
              <a:xfrm>
                <a:off x="1397000" y="3525838"/>
                <a:ext cx="66675" cy="66675"/>
              </a:xfrm>
              <a:custGeom>
                <a:avLst/>
                <a:gdLst>
                  <a:gd name="T0" fmla="*/ 1 w 30"/>
                  <a:gd name="T1" fmla="*/ 1 h 30"/>
                  <a:gd name="T2" fmla="*/ 5 w 30"/>
                  <a:gd name="T3" fmla="*/ 1 h 30"/>
                  <a:gd name="T4" fmla="*/ 5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4 w 30"/>
                  <a:gd name="T25" fmla="*/ 4 h 30"/>
                  <a:gd name="T26" fmla="*/ 13 w 30"/>
                  <a:gd name="T27" fmla="*/ 9 h 30"/>
                  <a:gd name="T28" fmla="*/ 15 w 30"/>
                  <a:gd name="T29" fmla="*/ 6 h 30"/>
                  <a:gd name="T30" fmla="*/ 17 w 30"/>
                  <a:gd name="T31" fmla="*/ 9 h 30"/>
                  <a:gd name="T32" fmla="*/ 15 w 30"/>
                  <a:gd name="T33" fmla="*/ 11 h 30"/>
                  <a:gd name="T34" fmla="*/ 13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4 w 30"/>
                  <a:gd name="T51" fmla="*/ 24 h 30"/>
                  <a:gd name="T52" fmla="*/ 11 w 30"/>
                  <a:gd name="T53" fmla="*/ 21 h 30"/>
                  <a:gd name="T54" fmla="*/ 12 w 30"/>
                  <a:gd name="T55" fmla="*/ 26 h 30"/>
                  <a:gd name="T56" fmla="*/ 15 w 30"/>
                  <a:gd name="T57" fmla="*/ 26 h 30"/>
                  <a:gd name="T58" fmla="*/ 15 w 30"/>
                  <a:gd name="T59" fmla="*/ 29 h 30"/>
                  <a:gd name="T60" fmla="*/ 12 w 30"/>
                  <a:gd name="T61" fmla="*/ 29 h 30"/>
                  <a:gd name="T62" fmla="*/ 19 w 30"/>
                  <a:gd name="T63" fmla="*/ 3 h 30"/>
                  <a:gd name="T64" fmla="*/ 22 w 30"/>
                  <a:gd name="T65" fmla="*/ 0 h 30"/>
                  <a:gd name="T66" fmla="*/ 24 w 30"/>
                  <a:gd name="T67" fmla="*/ 3 h 30"/>
                  <a:gd name="T68" fmla="*/ 22 w 30"/>
                  <a:gd name="T69" fmla="*/ 5 h 30"/>
                  <a:gd name="T70" fmla="*/ 19 w 30"/>
                  <a:gd name="T71" fmla="*/ 3 h 30"/>
                  <a:gd name="T72" fmla="*/ 26 w 30"/>
                  <a:gd name="T73" fmla="*/ 1 h 30"/>
                  <a:gd name="T74" fmla="*/ 30 w 30"/>
                  <a:gd name="T75" fmla="*/ 1 h 30"/>
                  <a:gd name="T76" fmla="*/ 30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5" y="4"/>
                    </a:cubicBezTo>
                    <a:cubicBezTo>
                      <a:pt x="4" y="5"/>
                      <a:pt x="3" y="5"/>
                      <a:pt x="3" y="5"/>
                    </a:cubicBezTo>
                    <a:cubicBezTo>
                      <a:pt x="2" y="5"/>
                      <a:pt x="2" y="5"/>
                      <a:pt x="1" y="4"/>
                    </a:cubicBezTo>
                    <a:cubicBezTo>
                      <a:pt x="1" y="4"/>
                      <a:pt x="0" y="3"/>
                      <a:pt x="0" y="3"/>
                    </a:cubicBezTo>
                    <a:close/>
                    <a:moveTo>
                      <a:pt x="7" y="3"/>
                    </a:moveTo>
                    <a:cubicBezTo>
                      <a:pt x="7" y="2"/>
                      <a:pt x="7" y="1"/>
                      <a:pt x="7" y="1"/>
                    </a:cubicBezTo>
                    <a:cubicBezTo>
                      <a:pt x="8" y="0"/>
                      <a:pt x="9" y="0"/>
                      <a:pt x="9" y="0"/>
                    </a:cubicBezTo>
                    <a:cubicBezTo>
                      <a:pt x="10" y="0"/>
                      <a:pt x="10" y="0"/>
                      <a:pt x="11" y="1"/>
                    </a:cubicBezTo>
                    <a:cubicBezTo>
                      <a:pt x="11" y="1"/>
                      <a:pt x="12" y="2"/>
                      <a:pt x="12" y="3"/>
                    </a:cubicBezTo>
                    <a:cubicBezTo>
                      <a:pt x="12"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8" y="4"/>
                      <a:pt x="17" y="4"/>
                    </a:cubicBezTo>
                    <a:cubicBezTo>
                      <a:pt x="17" y="5"/>
                      <a:pt x="16" y="5"/>
                      <a:pt x="15" y="5"/>
                    </a:cubicBezTo>
                    <a:cubicBezTo>
                      <a:pt x="15" y="5"/>
                      <a:pt x="14" y="5"/>
                      <a:pt x="14" y="4"/>
                    </a:cubicBezTo>
                    <a:cubicBezTo>
                      <a:pt x="13" y="4"/>
                      <a:pt x="13" y="3"/>
                      <a:pt x="13" y="3"/>
                    </a:cubicBezTo>
                    <a:close/>
                    <a:moveTo>
                      <a:pt x="13" y="9"/>
                    </a:moveTo>
                    <a:cubicBezTo>
                      <a:pt x="13" y="8"/>
                      <a:pt x="13" y="8"/>
                      <a:pt x="13" y="7"/>
                    </a:cubicBezTo>
                    <a:cubicBezTo>
                      <a:pt x="14" y="7"/>
                      <a:pt x="15" y="6"/>
                      <a:pt x="15" y="6"/>
                    </a:cubicBezTo>
                    <a:cubicBezTo>
                      <a:pt x="16" y="6"/>
                      <a:pt x="16" y="7"/>
                      <a:pt x="17" y="7"/>
                    </a:cubicBezTo>
                    <a:cubicBezTo>
                      <a:pt x="17" y="8"/>
                      <a:pt x="18" y="8"/>
                      <a:pt x="17" y="9"/>
                    </a:cubicBezTo>
                    <a:cubicBezTo>
                      <a:pt x="17" y="9"/>
                      <a:pt x="17" y="10"/>
                      <a:pt x="17" y="11"/>
                    </a:cubicBezTo>
                    <a:cubicBezTo>
                      <a:pt x="16" y="11"/>
                      <a:pt x="15" y="11"/>
                      <a:pt x="15" y="11"/>
                    </a:cubicBezTo>
                    <a:cubicBezTo>
                      <a:pt x="14" y="11"/>
                      <a:pt x="14" y="11"/>
                      <a:pt x="13" y="11"/>
                    </a:cubicBezTo>
                    <a:cubicBezTo>
                      <a:pt x="13" y="10"/>
                      <a:pt x="12" y="9"/>
                      <a:pt x="13" y="9"/>
                    </a:cubicBezTo>
                    <a:close/>
                    <a:moveTo>
                      <a:pt x="12" y="15"/>
                    </a:moveTo>
                    <a:cubicBezTo>
                      <a:pt x="12" y="14"/>
                      <a:pt x="12" y="14"/>
                      <a:pt x="13" y="13"/>
                    </a:cubicBezTo>
                    <a:cubicBezTo>
                      <a:pt x="13" y="13"/>
                      <a:pt x="14" y="13"/>
                      <a:pt x="15"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2" y="20"/>
                      <a:pt x="12" y="20"/>
                    </a:cubicBezTo>
                    <a:cubicBezTo>
                      <a:pt x="13" y="19"/>
                      <a:pt x="13" y="19"/>
                      <a:pt x="14" y="19"/>
                    </a:cubicBezTo>
                    <a:cubicBezTo>
                      <a:pt x="15" y="19"/>
                      <a:pt x="15" y="19"/>
                      <a:pt x="16" y="20"/>
                    </a:cubicBezTo>
                    <a:cubicBezTo>
                      <a:pt x="16" y="20"/>
                      <a:pt x="16" y="21"/>
                      <a:pt x="16" y="21"/>
                    </a:cubicBezTo>
                    <a:cubicBezTo>
                      <a:pt x="16" y="22"/>
                      <a:pt x="16" y="23"/>
                      <a:pt x="15" y="23"/>
                    </a:cubicBezTo>
                    <a:cubicBezTo>
                      <a:pt x="15" y="23"/>
                      <a:pt x="14" y="24"/>
                      <a:pt x="14"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6" y="26"/>
                      <a:pt x="16" y="27"/>
                      <a:pt x="16" y="27"/>
                    </a:cubicBezTo>
                    <a:cubicBezTo>
                      <a:pt x="16" y="28"/>
                      <a:pt x="16" y="29"/>
                      <a:pt x="15" y="29"/>
                    </a:cubicBezTo>
                    <a:cubicBezTo>
                      <a:pt x="15" y="30"/>
                      <a:pt x="14" y="30"/>
                      <a:pt x="13" y="30"/>
                    </a:cubicBezTo>
                    <a:cubicBezTo>
                      <a:pt x="13" y="30"/>
                      <a:pt x="12" y="30"/>
                      <a:pt x="12"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2"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9" y="0"/>
                      <a:pt x="29" y="0"/>
                      <a:pt x="30" y="1"/>
                    </a:cubicBezTo>
                    <a:cubicBezTo>
                      <a:pt x="30" y="1"/>
                      <a:pt x="30" y="2"/>
                      <a:pt x="30" y="3"/>
                    </a:cubicBezTo>
                    <a:cubicBezTo>
                      <a:pt x="30" y="3"/>
                      <a:pt x="30" y="4"/>
                      <a:pt x="30" y="4"/>
                    </a:cubicBezTo>
                    <a:cubicBezTo>
                      <a:pt x="29" y="5"/>
                      <a:pt x="28" y="5"/>
                      <a:pt x="28" y="5"/>
                    </a:cubicBezTo>
                    <a:cubicBezTo>
                      <a:pt x="27" y="5"/>
                      <a:pt x="27" y="5"/>
                      <a:pt x="26" y="4"/>
                    </a:cubicBezTo>
                    <a:cubicBezTo>
                      <a:pt x="26"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99" name="Freeform 447"/>
              <p:cNvSpPr>
                <a:spLocks noEditPoints="1"/>
              </p:cNvSpPr>
              <p:nvPr/>
            </p:nvSpPr>
            <p:spPr bwMode="auto">
              <a:xfrm>
                <a:off x="1471613" y="3525838"/>
                <a:ext cx="55562" cy="66675"/>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5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0 w 25"/>
                  <a:gd name="T25" fmla="*/ 23 h 30"/>
                  <a:gd name="T26" fmla="*/ 8 w 25"/>
                  <a:gd name="T27" fmla="*/ 3 h 30"/>
                  <a:gd name="T28" fmla="*/ 10 w 25"/>
                  <a:gd name="T29" fmla="*/ 0 h 30"/>
                  <a:gd name="T30" fmla="*/ 13 w 25"/>
                  <a:gd name="T31" fmla="*/ 3 h 30"/>
                  <a:gd name="T32" fmla="*/ 10 w 25"/>
                  <a:gd name="T33" fmla="*/ 5 h 30"/>
                  <a:gd name="T34" fmla="*/ 8 w 25"/>
                  <a:gd name="T35" fmla="*/ 3 h 30"/>
                  <a:gd name="T36" fmla="*/ 6 w 25"/>
                  <a:gd name="T37" fmla="*/ 26 h 30"/>
                  <a:gd name="T38" fmla="*/ 10 w 25"/>
                  <a:gd name="T39" fmla="*/ 26 h 30"/>
                  <a:gd name="T40" fmla="*/ 10 w 25"/>
                  <a:gd name="T41" fmla="*/ 29 h 30"/>
                  <a:gd name="T42" fmla="*/ 6 w 25"/>
                  <a:gd name="T43" fmla="*/ 29 h 30"/>
                  <a:gd name="T44" fmla="*/ 14 w 25"/>
                  <a:gd name="T45" fmla="*/ 3 h 30"/>
                  <a:gd name="T46" fmla="*/ 17 w 25"/>
                  <a:gd name="T47" fmla="*/ 0 h 30"/>
                  <a:gd name="T48" fmla="*/ 19 w 25"/>
                  <a:gd name="T49" fmla="*/ 3 h 30"/>
                  <a:gd name="T50" fmla="*/ 16 w 25"/>
                  <a:gd name="T51" fmla="*/ 5 h 30"/>
                  <a:gd name="T52" fmla="*/ 14 w 25"/>
                  <a:gd name="T53" fmla="*/ 3 h 30"/>
                  <a:gd name="T54" fmla="*/ 13 w 25"/>
                  <a:gd name="T55" fmla="*/ 26 h 30"/>
                  <a:gd name="T56" fmla="*/ 16 w 25"/>
                  <a:gd name="T57" fmla="*/ 26 h 30"/>
                  <a:gd name="T58" fmla="*/ 16 w 25"/>
                  <a:gd name="T59" fmla="*/ 29 h 30"/>
                  <a:gd name="T60" fmla="*/ 13 w 25"/>
                  <a:gd name="T61" fmla="*/ 29 h 30"/>
                  <a:gd name="T62" fmla="*/ 20 w 25"/>
                  <a:gd name="T63" fmla="*/ 9 h 30"/>
                  <a:gd name="T64" fmla="*/ 22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3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4" y="13"/>
                      <a:pt x="5" y="13"/>
                    </a:cubicBezTo>
                    <a:cubicBezTo>
                      <a:pt x="5" y="14"/>
                      <a:pt x="6" y="14"/>
                      <a:pt x="5" y="15"/>
                    </a:cubicBezTo>
                    <a:cubicBezTo>
                      <a:pt x="5" y="16"/>
                      <a:pt x="5" y="16"/>
                      <a:pt x="5" y="17"/>
                    </a:cubicBezTo>
                    <a:cubicBezTo>
                      <a:pt x="4" y="17"/>
                      <a:pt x="3" y="17"/>
                      <a:pt x="3" y="17"/>
                    </a:cubicBezTo>
                    <a:cubicBezTo>
                      <a:pt x="2" y="17"/>
                      <a:pt x="1" y="17"/>
                      <a:pt x="1" y="17"/>
                    </a:cubicBezTo>
                    <a:cubicBezTo>
                      <a:pt x="1" y="16"/>
                      <a:pt x="0"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4" y="23"/>
                      <a:pt x="4" y="23"/>
                    </a:cubicBezTo>
                    <a:cubicBezTo>
                      <a:pt x="3" y="23"/>
                      <a:pt x="3" y="24"/>
                      <a:pt x="2" y="24"/>
                    </a:cubicBezTo>
                    <a:cubicBezTo>
                      <a:pt x="1" y="24"/>
                      <a:pt x="1" y="23"/>
                      <a:pt x="0" y="23"/>
                    </a:cubicBezTo>
                    <a:cubicBezTo>
                      <a:pt x="0" y="23"/>
                      <a:pt x="0" y="22"/>
                      <a:pt x="0" y="21"/>
                    </a:cubicBezTo>
                    <a:close/>
                    <a:moveTo>
                      <a:pt x="8" y="3"/>
                    </a:moveTo>
                    <a:cubicBezTo>
                      <a:pt x="8" y="2"/>
                      <a:pt x="8" y="1"/>
                      <a:pt x="9" y="1"/>
                    </a:cubicBezTo>
                    <a:cubicBezTo>
                      <a:pt x="9" y="0"/>
                      <a:pt x="10" y="0"/>
                      <a:pt x="10" y="0"/>
                    </a:cubicBezTo>
                    <a:cubicBezTo>
                      <a:pt x="11" y="0"/>
                      <a:pt x="12" y="0"/>
                      <a:pt x="12" y="1"/>
                    </a:cubicBezTo>
                    <a:cubicBezTo>
                      <a:pt x="13" y="1"/>
                      <a:pt x="13" y="2"/>
                      <a:pt x="13" y="3"/>
                    </a:cubicBezTo>
                    <a:cubicBezTo>
                      <a:pt x="13" y="3"/>
                      <a:pt x="12" y="4"/>
                      <a:pt x="12" y="4"/>
                    </a:cubicBezTo>
                    <a:cubicBezTo>
                      <a:pt x="11" y="5"/>
                      <a:pt x="11" y="5"/>
                      <a:pt x="10" y="5"/>
                    </a:cubicBezTo>
                    <a:cubicBezTo>
                      <a:pt x="9" y="5"/>
                      <a:pt x="9" y="5"/>
                      <a:pt x="8" y="4"/>
                    </a:cubicBezTo>
                    <a:cubicBezTo>
                      <a:pt x="8" y="4"/>
                      <a:pt x="8" y="3"/>
                      <a:pt x="8" y="3"/>
                    </a:cubicBezTo>
                    <a:close/>
                    <a:moveTo>
                      <a:pt x="6" y="27"/>
                    </a:moveTo>
                    <a:cubicBezTo>
                      <a:pt x="6" y="27"/>
                      <a:pt x="6" y="26"/>
                      <a:pt x="6"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7" y="30"/>
                      <a:pt x="7" y="30"/>
                      <a:pt x="6" y="29"/>
                    </a:cubicBezTo>
                    <a:cubicBezTo>
                      <a:pt x="6" y="29"/>
                      <a:pt x="6" y="28"/>
                      <a:pt x="6" y="27"/>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6" y="5"/>
                    </a:cubicBezTo>
                    <a:cubicBezTo>
                      <a:pt x="16" y="5"/>
                      <a:pt x="15" y="5"/>
                      <a:pt x="15" y="4"/>
                    </a:cubicBezTo>
                    <a:cubicBezTo>
                      <a:pt x="14" y="4"/>
                      <a:pt x="14" y="3"/>
                      <a:pt x="14" y="3"/>
                    </a:cubicBezTo>
                    <a:close/>
                    <a:moveTo>
                      <a:pt x="12" y="27"/>
                    </a:moveTo>
                    <a:cubicBezTo>
                      <a:pt x="12" y="27"/>
                      <a:pt x="12" y="26"/>
                      <a:pt x="13" y="26"/>
                    </a:cubicBezTo>
                    <a:cubicBezTo>
                      <a:pt x="13" y="25"/>
                      <a:pt x="14" y="25"/>
                      <a:pt x="14"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9"/>
                    </a:moveTo>
                    <a:cubicBezTo>
                      <a:pt x="20" y="8"/>
                      <a:pt x="20" y="8"/>
                      <a:pt x="21" y="7"/>
                    </a:cubicBezTo>
                    <a:cubicBezTo>
                      <a:pt x="21" y="7"/>
                      <a:pt x="22" y="6"/>
                      <a:pt x="22"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19" y="20"/>
                    </a:cubicBezTo>
                    <a:cubicBezTo>
                      <a:pt x="20" y="19"/>
                      <a:pt x="21" y="19"/>
                      <a:pt x="21" y="19"/>
                    </a:cubicBezTo>
                    <a:cubicBezTo>
                      <a:pt x="22" y="19"/>
                      <a:pt x="22" y="19"/>
                      <a:pt x="23" y="20"/>
                    </a:cubicBezTo>
                    <a:cubicBezTo>
                      <a:pt x="23" y="20"/>
                      <a:pt x="24" y="21"/>
                      <a:pt x="23" y="21"/>
                    </a:cubicBezTo>
                    <a:cubicBezTo>
                      <a:pt x="23" y="22"/>
                      <a:pt x="23" y="23"/>
                      <a:pt x="23" y="23"/>
                    </a:cubicBezTo>
                    <a:cubicBezTo>
                      <a:pt x="22" y="23"/>
                      <a:pt x="21" y="24"/>
                      <a:pt x="21" y="24"/>
                    </a:cubicBezTo>
                    <a:cubicBezTo>
                      <a:pt x="20" y="24"/>
                      <a:pt x="20" y="23"/>
                      <a:pt x="19" y="23"/>
                    </a:cubicBezTo>
                    <a:cubicBezTo>
                      <a:pt x="19" y="23"/>
                      <a:pt x="18"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00" name="Freeform 448"/>
              <p:cNvSpPr>
                <a:spLocks noEditPoints="1"/>
              </p:cNvSpPr>
              <p:nvPr/>
            </p:nvSpPr>
            <p:spPr bwMode="auto">
              <a:xfrm>
                <a:off x="1530350" y="3525838"/>
                <a:ext cx="71437" cy="66675"/>
              </a:xfrm>
              <a:custGeom>
                <a:avLst/>
                <a:gdLst>
                  <a:gd name="T0" fmla="*/ 3 w 32"/>
                  <a:gd name="T1" fmla="*/ 1 h 30"/>
                  <a:gd name="T2" fmla="*/ 7 w 32"/>
                  <a:gd name="T3" fmla="*/ 1 h 30"/>
                  <a:gd name="T4" fmla="*/ 7 w 32"/>
                  <a:gd name="T5" fmla="*/ 4 h 30"/>
                  <a:gd name="T6" fmla="*/ 3 w 32"/>
                  <a:gd name="T7" fmla="*/ 4 h 30"/>
                  <a:gd name="T8" fmla="*/ 2 w 32"/>
                  <a:gd name="T9" fmla="*/ 9 h 30"/>
                  <a:gd name="T10" fmla="*/ 5 w 32"/>
                  <a:gd name="T11" fmla="*/ 6 h 30"/>
                  <a:gd name="T12" fmla="*/ 7 w 32"/>
                  <a:gd name="T13" fmla="*/ 9 h 30"/>
                  <a:gd name="T14" fmla="*/ 4 w 32"/>
                  <a:gd name="T15" fmla="*/ 11 h 30"/>
                  <a:gd name="T16" fmla="*/ 2 w 32"/>
                  <a:gd name="T17" fmla="*/ 9 h 30"/>
                  <a:gd name="T18" fmla="*/ 2 w 32"/>
                  <a:gd name="T19" fmla="*/ 13 h 30"/>
                  <a:gd name="T20" fmla="*/ 6 w 32"/>
                  <a:gd name="T21" fmla="*/ 13 h 30"/>
                  <a:gd name="T22" fmla="*/ 5 w 32"/>
                  <a:gd name="T23" fmla="*/ 17 h 30"/>
                  <a:gd name="T24" fmla="*/ 2 w 32"/>
                  <a:gd name="T25" fmla="*/ 17 h 30"/>
                  <a:gd name="T26" fmla="*/ 1 w 32"/>
                  <a:gd name="T27" fmla="*/ 21 h 30"/>
                  <a:gd name="T28" fmla="*/ 3 w 32"/>
                  <a:gd name="T29" fmla="*/ 19 h 30"/>
                  <a:gd name="T30" fmla="*/ 6 w 32"/>
                  <a:gd name="T31" fmla="*/ 21 h 30"/>
                  <a:gd name="T32" fmla="*/ 3 w 32"/>
                  <a:gd name="T33" fmla="*/ 24 h 30"/>
                  <a:gd name="T34" fmla="*/ 1 w 32"/>
                  <a:gd name="T35" fmla="*/ 21 h 30"/>
                  <a:gd name="T36" fmla="*/ 1 w 32"/>
                  <a:gd name="T37" fmla="*/ 26 h 30"/>
                  <a:gd name="T38" fmla="*/ 5 w 32"/>
                  <a:gd name="T39" fmla="*/ 26 h 30"/>
                  <a:gd name="T40" fmla="*/ 4 w 32"/>
                  <a:gd name="T41" fmla="*/ 29 h 30"/>
                  <a:gd name="T42" fmla="*/ 1 w 32"/>
                  <a:gd name="T43" fmla="*/ 29 h 30"/>
                  <a:gd name="T44" fmla="*/ 8 w 32"/>
                  <a:gd name="T45" fmla="*/ 9 h 30"/>
                  <a:gd name="T46" fmla="*/ 11 w 32"/>
                  <a:gd name="T47" fmla="*/ 6 h 30"/>
                  <a:gd name="T48" fmla="*/ 13 w 32"/>
                  <a:gd name="T49" fmla="*/ 9 h 30"/>
                  <a:gd name="T50" fmla="*/ 10 w 32"/>
                  <a:gd name="T51" fmla="*/ 11 h 30"/>
                  <a:gd name="T52" fmla="*/ 8 w 32"/>
                  <a:gd name="T53" fmla="*/ 9 h 30"/>
                  <a:gd name="T54" fmla="*/ 15 w 32"/>
                  <a:gd name="T55" fmla="*/ 13 h 30"/>
                  <a:gd name="T56" fmla="*/ 18 w 32"/>
                  <a:gd name="T57" fmla="*/ 13 h 30"/>
                  <a:gd name="T58" fmla="*/ 18 w 32"/>
                  <a:gd name="T59" fmla="*/ 17 h 30"/>
                  <a:gd name="T60" fmla="*/ 14 w 32"/>
                  <a:gd name="T61" fmla="*/ 17 h 30"/>
                  <a:gd name="T62" fmla="*/ 21 w 32"/>
                  <a:gd name="T63" fmla="*/ 9 h 30"/>
                  <a:gd name="T64" fmla="*/ 23 w 32"/>
                  <a:gd name="T65" fmla="*/ 6 h 30"/>
                  <a:gd name="T66" fmla="*/ 26 w 32"/>
                  <a:gd name="T67" fmla="*/ 9 h 30"/>
                  <a:gd name="T68" fmla="*/ 23 w 32"/>
                  <a:gd name="T69" fmla="*/ 11 h 30"/>
                  <a:gd name="T70" fmla="*/ 21 w 32"/>
                  <a:gd name="T71" fmla="*/ 9 h 30"/>
                  <a:gd name="T72" fmla="*/ 28 w 32"/>
                  <a:gd name="T73" fmla="*/ 1 h 30"/>
                  <a:gd name="T74" fmla="*/ 32 w 32"/>
                  <a:gd name="T75" fmla="*/ 1 h 30"/>
                  <a:gd name="T76" fmla="*/ 31 w 32"/>
                  <a:gd name="T77" fmla="*/ 4 h 30"/>
                  <a:gd name="T78" fmla="*/ 28 w 32"/>
                  <a:gd name="T79" fmla="*/ 4 h 30"/>
                  <a:gd name="T80" fmla="*/ 27 w 32"/>
                  <a:gd name="T81" fmla="*/ 9 h 30"/>
                  <a:gd name="T82" fmla="*/ 30 w 32"/>
                  <a:gd name="T83" fmla="*/ 6 h 30"/>
                  <a:gd name="T84" fmla="*/ 32 w 32"/>
                  <a:gd name="T85" fmla="*/ 9 h 30"/>
                  <a:gd name="T86" fmla="*/ 29 w 32"/>
                  <a:gd name="T87" fmla="*/ 11 h 30"/>
                  <a:gd name="T88" fmla="*/ 27 w 32"/>
                  <a:gd name="T89" fmla="*/ 9 h 30"/>
                  <a:gd name="T90" fmla="*/ 27 w 32"/>
                  <a:gd name="T91" fmla="*/ 13 h 30"/>
                  <a:gd name="T92" fmla="*/ 31 w 32"/>
                  <a:gd name="T93" fmla="*/ 13 h 30"/>
                  <a:gd name="T94" fmla="*/ 30 w 32"/>
                  <a:gd name="T95" fmla="*/ 17 h 30"/>
                  <a:gd name="T96" fmla="*/ 27 w 32"/>
                  <a:gd name="T97" fmla="*/ 17 h 30"/>
                  <a:gd name="T98" fmla="*/ 26 w 32"/>
                  <a:gd name="T99" fmla="*/ 21 h 30"/>
                  <a:gd name="T100" fmla="*/ 28 w 32"/>
                  <a:gd name="T101" fmla="*/ 19 h 30"/>
                  <a:gd name="T102" fmla="*/ 31 w 32"/>
                  <a:gd name="T103" fmla="*/ 21 h 30"/>
                  <a:gd name="T104" fmla="*/ 28 w 32"/>
                  <a:gd name="T105" fmla="*/ 24 h 30"/>
                  <a:gd name="T106" fmla="*/ 26 w 32"/>
                  <a:gd name="T107" fmla="*/ 21 h 30"/>
                  <a:gd name="T108" fmla="*/ 26 w 32"/>
                  <a:gd name="T109" fmla="*/ 26 h 30"/>
                  <a:gd name="T110" fmla="*/ 30 w 32"/>
                  <a:gd name="T111" fmla="*/ 26 h 30"/>
                  <a:gd name="T112" fmla="*/ 29 w 32"/>
                  <a:gd name="T113" fmla="*/ 29 h 30"/>
                  <a:gd name="T114" fmla="*/ 26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1" y="14"/>
                      <a:pt x="2" y="14"/>
                      <a:pt x="2" y="13"/>
                    </a:cubicBezTo>
                    <a:cubicBezTo>
                      <a:pt x="3" y="13"/>
                      <a:pt x="3"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1" y="16"/>
                      <a:pt x="1" y="16"/>
                      <a:pt x="1" y="15"/>
                    </a:cubicBezTo>
                    <a:close/>
                    <a:moveTo>
                      <a:pt x="1" y="21"/>
                    </a:moveTo>
                    <a:cubicBezTo>
                      <a:pt x="1" y="21"/>
                      <a:pt x="1" y="20"/>
                      <a:pt x="2" y="20"/>
                    </a:cubicBezTo>
                    <a:cubicBezTo>
                      <a:pt x="2" y="19"/>
                      <a:pt x="3" y="19"/>
                      <a:pt x="3"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1" y="29"/>
                      <a:pt x="0" y="28"/>
                      <a:pt x="0" y="27"/>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7" y="3"/>
                    </a:moveTo>
                    <a:cubicBezTo>
                      <a:pt x="27" y="2"/>
                      <a:pt x="28" y="1"/>
                      <a:pt x="28" y="1"/>
                    </a:cubicBezTo>
                    <a:cubicBezTo>
                      <a:pt x="29" y="0"/>
                      <a:pt x="29" y="0"/>
                      <a:pt x="30" y="0"/>
                    </a:cubicBezTo>
                    <a:cubicBezTo>
                      <a:pt x="31" y="0"/>
                      <a:pt x="31" y="0"/>
                      <a:pt x="32" y="1"/>
                    </a:cubicBezTo>
                    <a:cubicBezTo>
                      <a:pt x="32" y="1"/>
                      <a:pt x="32" y="2"/>
                      <a:pt x="32" y="3"/>
                    </a:cubicBezTo>
                    <a:cubicBezTo>
                      <a:pt x="32" y="3"/>
                      <a:pt x="32" y="4"/>
                      <a:pt x="31" y="4"/>
                    </a:cubicBezTo>
                    <a:cubicBezTo>
                      <a:pt x="31" y="5"/>
                      <a:pt x="30" y="5"/>
                      <a:pt x="30" y="5"/>
                    </a:cubicBezTo>
                    <a:cubicBezTo>
                      <a:pt x="29" y="5"/>
                      <a:pt x="28" y="5"/>
                      <a:pt x="28" y="4"/>
                    </a:cubicBezTo>
                    <a:cubicBezTo>
                      <a:pt x="28" y="4"/>
                      <a:pt x="27" y="3"/>
                      <a:pt x="27" y="3"/>
                    </a:cubicBezTo>
                    <a:close/>
                    <a:moveTo>
                      <a:pt x="27" y="9"/>
                    </a:moveTo>
                    <a:cubicBezTo>
                      <a:pt x="27" y="8"/>
                      <a:pt x="27" y="8"/>
                      <a:pt x="28" y="7"/>
                    </a:cubicBezTo>
                    <a:cubicBezTo>
                      <a:pt x="28" y="7"/>
                      <a:pt x="29" y="6"/>
                      <a:pt x="30" y="6"/>
                    </a:cubicBezTo>
                    <a:cubicBezTo>
                      <a:pt x="30" y="6"/>
                      <a:pt x="31" y="7"/>
                      <a:pt x="31" y="7"/>
                    </a:cubicBezTo>
                    <a:cubicBezTo>
                      <a:pt x="32" y="8"/>
                      <a:pt x="32" y="8"/>
                      <a:pt x="32" y="9"/>
                    </a:cubicBezTo>
                    <a:cubicBezTo>
                      <a:pt x="32" y="9"/>
                      <a:pt x="32" y="10"/>
                      <a:pt x="31" y="11"/>
                    </a:cubicBezTo>
                    <a:cubicBezTo>
                      <a:pt x="30" y="11"/>
                      <a:pt x="30" y="11"/>
                      <a:pt x="29" y="11"/>
                    </a:cubicBezTo>
                    <a:cubicBezTo>
                      <a:pt x="28" y="11"/>
                      <a:pt x="28" y="11"/>
                      <a:pt x="27" y="11"/>
                    </a:cubicBezTo>
                    <a:cubicBezTo>
                      <a:pt x="27" y="10"/>
                      <a:pt x="27" y="9"/>
                      <a:pt x="27" y="9"/>
                    </a:cubicBezTo>
                    <a:close/>
                    <a:moveTo>
                      <a:pt x="26" y="15"/>
                    </a:moveTo>
                    <a:cubicBezTo>
                      <a:pt x="26" y="14"/>
                      <a:pt x="27" y="14"/>
                      <a:pt x="27" y="13"/>
                    </a:cubicBezTo>
                    <a:cubicBezTo>
                      <a:pt x="28" y="13"/>
                      <a:pt x="28" y="13"/>
                      <a:pt x="29" y="13"/>
                    </a:cubicBezTo>
                    <a:cubicBezTo>
                      <a:pt x="30" y="13"/>
                      <a:pt x="30" y="13"/>
                      <a:pt x="31" y="13"/>
                    </a:cubicBezTo>
                    <a:cubicBezTo>
                      <a:pt x="31" y="14"/>
                      <a:pt x="31" y="14"/>
                      <a:pt x="31" y="15"/>
                    </a:cubicBezTo>
                    <a:cubicBezTo>
                      <a:pt x="31" y="16"/>
                      <a:pt x="31" y="16"/>
                      <a:pt x="30" y="17"/>
                    </a:cubicBezTo>
                    <a:cubicBezTo>
                      <a:pt x="30" y="17"/>
                      <a:pt x="29" y="17"/>
                      <a:pt x="28" y="17"/>
                    </a:cubicBezTo>
                    <a:cubicBezTo>
                      <a:pt x="28" y="17"/>
                      <a:pt x="27" y="17"/>
                      <a:pt x="27" y="17"/>
                    </a:cubicBezTo>
                    <a:cubicBezTo>
                      <a:pt x="26" y="16"/>
                      <a:pt x="26" y="16"/>
                      <a:pt x="26" y="15"/>
                    </a:cubicBezTo>
                    <a:close/>
                    <a:moveTo>
                      <a:pt x="26" y="21"/>
                    </a:moveTo>
                    <a:cubicBezTo>
                      <a:pt x="26" y="21"/>
                      <a:pt x="26" y="20"/>
                      <a:pt x="27" y="20"/>
                    </a:cubicBezTo>
                    <a:cubicBezTo>
                      <a:pt x="27" y="19"/>
                      <a:pt x="28" y="19"/>
                      <a:pt x="28" y="19"/>
                    </a:cubicBezTo>
                    <a:cubicBezTo>
                      <a:pt x="29" y="19"/>
                      <a:pt x="30" y="19"/>
                      <a:pt x="30" y="20"/>
                    </a:cubicBezTo>
                    <a:cubicBezTo>
                      <a:pt x="30" y="20"/>
                      <a:pt x="31" y="21"/>
                      <a:pt x="31" y="21"/>
                    </a:cubicBezTo>
                    <a:cubicBezTo>
                      <a:pt x="31" y="22"/>
                      <a:pt x="30" y="23"/>
                      <a:pt x="30" y="23"/>
                    </a:cubicBezTo>
                    <a:cubicBezTo>
                      <a:pt x="29" y="23"/>
                      <a:pt x="29" y="24"/>
                      <a:pt x="28" y="24"/>
                    </a:cubicBezTo>
                    <a:cubicBezTo>
                      <a:pt x="27" y="24"/>
                      <a:pt x="27" y="23"/>
                      <a:pt x="26" y="23"/>
                    </a:cubicBezTo>
                    <a:cubicBezTo>
                      <a:pt x="26" y="23"/>
                      <a:pt x="26" y="22"/>
                      <a:pt x="26" y="21"/>
                    </a:cubicBezTo>
                    <a:close/>
                    <a:moveTo>
                      <a:pt x="25" y="27"/>
                    </a:moveTo>
                    <a:cubicBezTo>
                      <a:pt x="25" y="27"/>
                      <a:pt x="26" y="26"/>
                      <a:pt x="26" y="26"/>
                    </a:cubicBezTo>
                    <a:cubicBezTo>
                      <a:pt x="27" y="25"/>
                      <a:pt x="27" y="25"/>
                      <a:pt x="28" y="25"/>
                    </a:cubicBezTo>
                    <a:cubicBezTo>
                      <a:pt x="28" y="25"/>
                      <a:pt x="29" y="25"/>
                      <a:pt x="30" y="26"/>
                    </a:cubicBezTo>
                    <a:cubicBezTo>
                      <a:pt x="30" y="26"/>
                      <a:pt x="30" y="27"/>
                      <a:pt x="30" y="27"/>
                    </a:cubicBezTo>
                    <a:cubicBezTo>
                      <a:pt x="30" y="28"/>
                      <a:pt x="30" y="29"/>
                      <a:pt x="29" y="29"/>
                    </a:cubicBezTo>
                    <a:cubicBezTo>
                      <a:pt x="29" y="30"/>
                      <a:pt x="28" y="30"/>
                      <a:pt x="28" y="30"/>
                    </a:cubicBezTo>
                    <a:cubicBezTo>
                      <a:pt x="27" y="30"/>
                      <a:pt x="26" y="30"/>
                      <a:pt x="26"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01" name="Freeform 449"/>
              <p:cNvSpPr>
                <a:spLocks noEditPoints="1"/>
              </p:cNvSpPr>
              <p:nvPr/>
            </p:nvSpPr>
            <p:spPr bwMode="auto">
              <a:xfrm>
                <a:off x="1606550" y="3525838"/>
                <a:ext cx="57150" cy="66675"/>
              </a:xfrm>
              <a:custGeom>
                <a:avLst/>
                <a:gdLst>
                  <a:gd name="T0" fmla="*/ 3 w 26"/>
                  <a:gd name="T1" fmla="*/ 7 h 30"/>
                  <a:gd name="T2" fmla="*/ 6 w 26"/>
                  <a:gd name="T3" fmla="*/ 7 h 30"/>
                  <a:gd name="T4" fmla="*/ 6 w 26"/>
                  <a:gd name="T5" fmla="*/ 11 h 30"/>
                  <a:gd name="T6" fmla="*/ 3 w 26"/>
                  <a:gd name="T7" fmla="*/ 11 h 30"/>
                  <a:gd name="T8" fmla="*/ 1 w 26"/>
                  <a:gd name="T9" fmla="*/ 15 h 30"/>
                  <a:gd name="T10" fmla="*/ 4 w 26"/>
                  <a:gd name="T11" fmla="*/ 13 h 30"/>
                  <a:gd name="T12" fmla="*/ 6 w 26"/>
                  <a:gd name="T13" fmla="*/ 15 h 30"/>
                  <a:gd name="T14" fmla="*/ 4 w 26"/>
                  <a:gd name="T15" fmla="*/ 17 h 30"/>
                  <a:gd name="T16" fmla="*/ 1 w 26"/>
                  <a:gd name="T17" fmla="*/ 15 h 30"/>
                  <a:gd name="T18" fmla="*/ 2 w 26"/>
                  <a:gd name="T19" fmla="*/ 20 h 30"/>
                  <a:gd name="T20" fmla="*/ 5 w 26"/>
                  <a:gd name="T21" fmla="*/ 20 h 30"/>
                  <a:gd name="T22" fmla="*/ 5 w 26"/>
                  <a:gd name="T23" fmla="*/ 23 h 30"/>
                  <a:gd name="T24" fmla="*/ 1 w 26"/>
                  <a:gd name="T25" fmla="*/ 23 h 30"/>
                  <a:gd name="T26" fmla="*/ 0 w 26"/>
                  <a:gd name="T27" fmla="*/ 27 h 30"/>
                  <a:gd name="T28" fmla="*/ 3 w 26"/>
                  <a:gd name="T29" fmla="*/ 25 h 30"/>
                  <a:gd name="T30" fmla="*/ 5 w 26"/>
                  <a:gd name="T31" fmla="*/ 27 h 30"/>
                  <a:gd name="T32" fmla="*/ 3 w 26"/>
                  <a:gd name="T33" fmla="*/ 30 h 30"/>
                  <a:gd name="T34" fmla="*/ 0 w 26"/>
                  <a:gd name="T35" fmla="*/ 27 h 30"/>
                  <a:gd name="T36" fmla="*/ 9 w 26"/>
                  <a:gd name="T37" fmla="*/ 1 h 30"/>
                  <a:gd name="T38" fmla="*/ 13 w 26"/>
                  <a:gd name="T39" fmla="*/ 1 h 30"/>
                  <a:gd name="T40" fmla="*/ 13 w 26"/>
                  <a:gd name="T41" fmla="*/ 4 h 30"/>
                  <a:gd name="T42" fmla="*/ 9 w 26"/>
                  <a:gd name="T43" fmla="*/ 4 h 30"/>
                  <a:gd name="T44" fmla="*/ 8 w 26"/>
                  <a:gd name="T45" fmla="*/ 15 h 30"/>
                  <a:gd name="T46" fmla="*/ 10 w 26"/>
                  <a:gd name="T47" fmla="*/ 13 h 30"/>
                  <a:gd name="T48" fmla="*/ 13 w 26"/>
                  <a:gd name="T49" fmla="*/ 15 h 30"/>
                  <a:gd name="T50" fmla="*/ 10 w 26"/>
                  <a:gd name="T51" fmla="*/ 17 h 30"/>
                  <a:gd name="T52" fmla="*/ 8 w 26"/>
                  <a:gd name="T53" fmla="*/ 15 h 30"/>
                  <a:gd name="T54" fmla="*/ 16 w 26"/>
                  <a:gd name="T55" fmla="*/ 1 h 30"/>
                  <a:gd name="T56" fmla="*/ 19 w 26"/>
                  <a:gd name="T57" fmla="*/ 1 h 30"/>
                  <a:gd name="T58" fmla="*/ 19 w 26"/>
                  <a:gd name="T59" fmla="*/ 4 h 30"/>
                  <a:gd name="T60" fmla="*/ 16 w 26"/>
                  <a:gd name="T61" fmla="*/ 4 h 30"/>
                  <a:gd name="T62" fmla="*/ 14 w 26"/>
                  <a:gd name="T63" fmla="*/ 15 h 30"/>
                  <a:gd name="T64" fmla="*/ 17 w 26"/>
                  <a:gd name="T65" fmla="*/ 13 h 30"/>
                  <a:gd name="T66" fmla="*/ 19 w 26"/>
                  <a:gd name="T67" fmla="*/ 15 h 30"/>
                  <a:gd name="T68" fmla="*/ 16 w 26"/>
                  <a:gd name="T69" fmla="*/ 17 h 30"/>
                  <a:gd name="T70" fmla="*/ 14 w 26"/>
                  <a:gd name="T71" fmla="*/ 15 h 30"/>
                  <a:gd name="T72" fmla="*/ 22 w 26"/>
                  <a:gd name="T73" fmla="*/ 7 h 30"/>
                  <a:gd name="T74" fmla="*/ 25 w 26"/>
                  <a:gd name="T75" fmla="*/ 7 h 30"/>
                  <a:gd name="T76" fmla="*/ 25 w 26"/>
                  <a:gd name="T77" fmla="*/ 11 h 30"/>
                  <a:gd name="T78" fmla="*/ 21 w 26"/>
                  <a:gd name="T79" fmla="*/ 11 h 30"/>
                  <a:gd name="T80" fmla="*/ 20 w 26"/>
                  <a:gd name="T81" fmla="*/ 15 h 30"/>
                  <a:gd name="T82" fmla="*/ 23 w 26"/>
                  <a:gd name="T83" fmla="*/ 13 h 30"/>
                  <a:gd name="T84" fmla="*/ 25 w 26"/>
                  <a:gd name="T85" fmla="*/ 15 h 30"/>
                  <a:gd name="T86" fmla="*/ 22 w 26"/>
                  <a:gd name="T87" fmla="*/ 17 h 30"/>
                  <a:gd name="T88" fmla="*/ 20 w 26"/>
                  <a:gd name="T89" fmla="*/ 15 h 30"/>
                  <a:gd name="T90" fmla="*/ 20 w 26"/>
                  <a:gd name="T91" fmla="*/ 20 h 30"/>
                  <a:gd name="T92" fmla="*/ 24 w 26"/>
                  <a:gd name="T93" fmla="*/ 20 h 30"/>
                  <a:gd name="T94" fmla="*/ 24 w 26"/>
                  <a:gd name="T95" fmla="*/ 23 h 30"/>
                  <a:gd name="T96" fmla="*/ 20 w 26"/>
                  <a:gd name="T97" fmla="*/ 23 h 30"/>
                  <a:gd name="T98" fmla="*/ 19 w 26"/>
                  <a:gd name="T99" fmla="*/ 27 h 30"/>
                  <a:gd name="T100" fmla="*/ 22 w 26"/>
                  <a:gd name="T101" fmla="*/ 25 h 30"/>
                  <a:gd name="T102" fmla="*/ 24 w 26"/>
                  <a:gd name="T103" fmla="*/ 27 h 30"/>
                  <a:gd name="T104" fmla="*/ 21 w 26"/>
                  <a:gd name="T105" fmla="*/ 30 h 30"/>
                  <a:gd name="T106" fmla="*/ 19 w 26"/>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 h="30">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2" y="14"/>
                      <a:pt x="2" y="14"/>
                      <a:pt x="2" y="13"/>
                    </a:cubicBezTo>
                    <a:cubicBezTo>
                      <a:pt x="3" y="13"/>
                      <a:pt x="4"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2" y="16"/>
                      <a:pt x="1" y="16"/>
                      <a:pt x="1" y="15"/>
                    </a:cubicBezTo>
                    <a:close/>
                    <a:moveTo>
                      <a:pt x="1" y="21"/>
                    </a:moveTo>
                    <a:cubicBezTo>
                      <a:pt x="1" y="21"/>
                      <a:pt x="1" y="20"/>
                      <a:pt x="2" y="20"/>
                    </a:cubicBezTo>
                    <a:cubicBezTo>
                      <a:pt x="2" y="19"/>
                      <a:pt x="3" y="19"/>
                      <a:pt x="4"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5" y="29"/>
                    </a:cubicBezTo>
                    <a:cubicBezTo>
                      <a:pt x="4" y="30"/>
                      <a:pt x="4" y="30"/>
                      <a:pt x="3" y="30"/>
                    </a:cubicBezTo>
                    <a:cubicBezTo>
                      <a:pt x="2" y="30"/>
                      <a:pt x="2" y="30"/>
                      <a:pt x="1" y="29"/>
                    </a:cubicBezTo>
                    <a:cubicBezTo>
                      <a:pt x="1" y="29"/>
                      <a:pt x="0" y="28"/>
                      <a:pt x="0" y="27"/>
                    </a:cubicBezTo>
                    <a:close/>
                    <a:moveTo>
                      <a:pt x="9" y="3"/>
                    </a:moveTo>
                    <a:cubicBezTo>
                      <a:pt x="9" y="2"/>
                      <a:pt x="9" y="1"/>
                      <a:pt x="9" y="1"/>
                    </a:cubicBezTo>
                    <a:cubicBezTo>
                      <a:pt x="10" y="0"/>
                      <a:pt x="11"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15"/>
                    </a:moveTo>
                    <a:cubicBezTo>
                      <a:pt x="8" y="14"/>
                      <a:pt x="8" y="14"/>
                      <a:pt x="9" y="13"/>
                    </a:cubicBezTo>
                    <a:cubicBezTo>
                      <a:pt x="9" y="13"/>
                      <a:pt x="10" y="13"/>
                      <a:pt x="10" y="13"/>
                    </a:cubicBezTo>
                    <a:cubicBezTo>
                      <a:pt x="11" y="13"/>
                      <a:pt x="12" y="13"/>
                      <a:pt x="12" y="13"/>
                    </a:cubicBezTo>
                    <a:cubicBezTo>
                      <a:pt x="13" y="14"/>
                      <a:pt x="13" y="14"/>
                      <a:pt x="13" y="15"/>
                    </a:cubicBezTo>
                    <a:cubicBezTo>
                      <a:pt x="13" y="16"/>
                      <a:pt x="12" y="16"/>
                      <a:pt x="12" y="17"/>
                    </a:cubicBezTo>
                    <a:cubicBezTo>
                      <a:pt x="11" y="17"/>
                      <a:pt x="11" y="17"/>
                      <a:pt x="10" y="17"/>
                    </a:cubicBezTo>
                    <a:cubicBezTo>
                      <a:pt x="9" y="17"/>
                      <a:pt x="9" y="17"/>
                      <a:pt x="8" y="17"/>
                    </a:cubicBezTo>
                    <a:cubicBezTo>
                      <a:pt x="8" y="16"/>
                      <a:pt x="8" y="16"/>
                      <a:pt x="8" y="15"/>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9" y="5"/>
                      <a:pt x="18" y="5"/>
                      <a:pt x="17" y="5"/>
                    </a:cubicBezTo>
                    <a:cubicBezTo>
                      <a:pt x="17" y="5"/>
                      <a:pt x="16" y="5"/>
                      <a:pt x="16" y="4"/>
                    </a:cubicBezTo>
                    <a:cubicBezTo>
                      <a:pt x="15" y="4"/>
                      <a:pt x="15" y="3"/>
                      <a:pt x="15" y="3"/>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0" y="15"/>
                    </a:moveTo>
                    <a:cubicBezTo>
                      <a:pt x="20" y="14"/>
                      <a:pt x="21" y="14"/>
                      <a:pt x="21" y="13"/>
                    </a:cubicBezTo>
                    <a:cubicBezTo>
                      <a:pt x="22" y="13"/>
                      <a:pt x="22" y="13"/>
                      <a:pt x="23" y="13"/>
                    </a:cubicBezTo>
                    <a:cubicBezTo>
                      <a:pt x="24" y="13"/>
                      <a:pt x="24" y="13"/>
                      <a:pt x="25" y="13"/>
                    </a:cubicBezTo>
                    <a:cubicBezTo>
                      <a:pt x="25" y="14"/>
                      <a:pt x="25" y="14"/>
                      <a:pt x="25" y="15"/>
                    </a:cubicBezTo>
                    <a:cubicBezTo>
                      <a:pt x="25" y="16"/>
                      <a:pt x="25" y="16"/>
                      <a:pt x="24" y="17"/>
                    </a:cubicBezTo>
                    <a:cubicBezTo>
                      <a:pt x="24" y="17"/>
                      <a:pt x="23" y="17"/>
                      <a:pt x="22" y="17"/>
                    </a:cubicBezTo>
                    <a:cubicBezTo>
                      <a:pt x="22" y="17"/>
                      <a:pt x="21" y="17"/>
                      <a:pt x="21" y="17"/>
                    </a:cubicBezTo>
                    <a:cubicBezTo>
                      <a:pt x="20" y="16"/>
                      <a:pt x="20" y="16"/>
                      <a:pt x="20" y="15"/>
                    </a:cubicBezTo>
                    <a:close/>
                    <a:moveTo>
                      <a:pt x="19" y="21"/>
                    </a:moveTo>
                    <a:cubicBezTo>
                      <a:pt x="20" y="21"/>
                      <a:pt x="20" y="20"/>
                      <a:pt x="20" y="20"/>
                    </a:cubicBezTo>
                    <a:cubicBezTo>
                      <a:pt x="21" y="19"/>
                      <a:pt x="21" y="19"/>
                      <a:pt x="22" y="19"/>
                    </a:cubicBezTo>
                    <a:cubicBezTo>
                      <a:pt x="23" y="19"/>
                      <a:pt x="23" y="19"/>
                      <a:pt x="24" y="20"/>
                    </a:cubicBezTo>
                    <a:cubicBezTo>
                      <a:pt x="24" y="20"/>
                      <a:pt x="24" y="21"/>
                      <a:pt x="24" y="21"/>
                    </a:cubicBezTo>
                    <a:cubicBezTo>
                      <a:pt x="24" y="22"/>
                      <a:pt x="24" y="23"/>
                      <a:pt x="24" y="23"/>
                    </a:cubicBezTo>
                    <a:cubicBezTo>
                      <a:pt x="23" y="23"/>
                      <a:pt x="22" y="24"/>
                      <a:pt x="22" y="24"/>
                    </a:cubicBezTo>
                    <a:cubicBezTo>
                      <a:pt x="21" y="24"/>
                      <a:pt x="20" y="23"/>
                      <a:pt x="20" y="23"/>
                    </a:cubicBezTo>
                    <a:cubicBezTo>
                      <a:pt x="20" y="23"/>
                      <a:pt x="19" y="22"/>
                      <a:pt x="19" y="21"/>
                    </a:cubicBezTo>
                    <a:close/>
                    <a:moveTo>
                      <a:pt x="19" y="27"/>
                    </a:moveTo>
                    <a:cubicBezTo>
                      <a:pt x="19" y="27"/>
                      <a:pt x="19" y="26"/>
                      <a:pt x="20" y="26"/>
                    </a:cubicBezTo>
                    <a:cubicBezTo>
                      <a:pt x="20" y="25"/>
                      <a:pt x="21" y="25"/>
                      <a:pt x="22" y="25"/>
                    </a:cubicBezTo>
                    <a:cubicBezTo>
                      <a:pt x="22" y="25"/>
                      <a:pt x="23" y="25"/>
                      <a:pt x="23" y="26"/>
                    </a:cubicBezTo>
                    <a:cubicBezTo>
                      <a:pt x="24" y="26"/>
                      <a:pt x="24" y="27"/>
                      <a:pt x="24" y="27"/>
                    </a:cubicBezTo>
                    <a:cubicBezTo>
                      <a:pt x="24" y="28"/>
                      <a:pt x="24" y="29"/>
                      <a:pt x="23" y="29"/>
                    </a:cubicBezTo>
                    <a:cubicBezTo>
                      <a:pt x="23" y="30"/>
                      <a:pt x="22" y="30"/>
                      <a:pt x="21" y="30"/>
                    </a:cubicBezTo>
                    <a:cubicBezTo>
                      <a:pt x="21" y="30"/>
                      <a:pt x="20" y="30"/>
                      <a:pt x="20" y="29"/>
                    </a:cubicBezTo>
                    <a:cubicBezTo>
                      <a:pt x="19" y="29"/>
                      <a:pt x="19" y="28"/>
                      <a:pt x="19"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02" name="Freeform 450"/>
              <p:cNvSpPr>
                <a:spLocks noEditPoints="1"/>
              </p:cNvSpPr>
              <p:nvPr/>
            </p:nvSpPr>
            <p:spPr bwMode="auto">
              <a:xfrm>
                <a:off x="1673225" y="3525838"/>
                <a:ext cx="66675" cy="66675"/>
              </a:xfrm>
              <a:custGeom>
                <a:avLst/>
                <a:gdLst>
                  <a:gd name="T0" fmla="*/ 1 w 30"/>
                  <a:gd name="T1" fmla="*/ 1 h 30"/>
                  <a:gd name="T2" fmla="*/ 5 w 30"/>
                  <a:gd name="T3" fmla="*/ 1 h 30"/>
                  <a:gd name="T4" fmla="*/ 4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3 w 30"/>
                  <a:gd name="T25" fmla="*/ 4 h 30"/>
                  <a:gd name="T26" fmla="*/ 12 w 30"/>
                  <a:gd name="T27" fmla="*/ 9 h 30"/>
                  <a:gd name="T28" fmla="*/ 15 w 30"/>
                  <a:gd name="T29" fmla="*/ 6 h 30"/>
                  <a:gd name="T30" fmla="*/ 17 w 30"/>
                  <a:gd name="T31" fmla="*/ 9 h 30"/>
                  <a:gd name="T32" fmla="*/ 15 w 30"/>
                  <a:gd name="T33" fmla="*/ 11 h 30"/>
                  <a:gd name="T34" fmla="*/ 12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3 w 30"/>
                  <a:gd name="T51" fmla="*/ 24 h 30"/>
                  <a:gd name="T52" fmla="*/ 11 w 30"/>
                  <a:gd name="T53" fmla="*/ 21 h 30"/>
                  <a:gd name="T54" fmla="*/ 12 w 30"/>
                  <a:gd name="T55" fmla="*/ 26 h 30"/>
                  <a:gd name="T56" fmla="*/ 15 w 30"/>
                  <a:gd name="T57" fmla="*/ 26 h 30"/>
                  <a:gd name="T58" fmla="*/ 15 w 30"/>
                  <a:gd name="T59" fmla="*/ 29 h 30"/>
                  <a:gd name="T60" fmla="*/ 11 w 30"/>
                  <a:gd name="T61" fmla="*/ 29 h 30"/>
                  <a:gd name="T62" fmla="*/ 19 w 30"/>
                  <a:gd name="T63" fmla="*/ 3 h 30"/>
                  <a:gd name="T64" fmla="*/ 22 w 30"/>
                  <a:gd name="T65" fmla="*/ 0 h 30"/>
                  <a:gd name="T66" fmla="*/ 24 w 30"/>
                  <a:gd name="T67" fmla="*/ 3 h 30"/>
                  <a:gd name="T68" fmla="*/ 21 w 30"/>
                  <a:gd name="T69" fmla="*/ 5 h 30"/>
                  <a:gd name="T70" fmla="*/ 19 w 30"/>
                  <a:gd name="T71" fmla="*/ 3 h 30"/>
                  <a:gd name="T72" fmla="*/ 26 w 30"/>
                  <a:gd name="T73" fmla="*/ 1 h 30"/>
                  <a:gd name="T74" fmla="*/ 30 w 30"/>
                  <a:gd name="T75" fmla="*/ 1 h 30"/>
                  <a:gd name="T76" fmla="*/ 29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4" y="4"/>
                    </a:cubicBezTo>
                    <a:cubicBezTo>
                      <a:pt x="4" y="5"/>
                      <a:pt x="3" y="5"/>
                      <a:pt x="3" y="5"/>
                    </a:cubicBezTo>
                    <a:cubicBezTo>
                      <a:pt x="2" y="5"/>
                      <a:pt x="1" y="5"/>
                      <a:pt x="1" y="4"/>
                    </a:cubicBezTo>
                    <a:cubicBezTo>
                      <a:pt x="1" y="4"/>
                      <a:pt x="0" y="3"/>
                      <a:pt x="0" y="3"/>
                    </a:cubicBezTo>
                    <a:close/>
                    <a:moveTo>
                      <a:pt x="7" y="3"/>
                    </a:moveTo>
                    <a:cubicBezTo>
                      <a:pt x="7" y="2"/>
                      <a:pt x="7" y="1"/>
                      <a:pt x="7" y="1"/>
                    </a:cubicBezTo>
                    <a:cubicBezTo>
                      <a:pt x="8" y="0"/>
                      <a:pt x="8" y="0"/>
                      <a:pt x="9" y="0"/>
                    </a:cubicBezTo>
                    <a:cubicBezTo>
                      <a:pt x="10" y="0"/>
                      <a:pt x="10" y="0"/>
                      <a:pt x="11" y="1"/>
                    </a:cubicBezTo>
                    <a:cubicBezTo>
                      <a:pt x="11" y="1"/>
                      <a:pt x="12" y="2"/>
                      <a:pt x="12" y="3"/>
                    </a:cubicBezTo>
                    <a:cubicBezTo>
                      <a:pt x="11"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7" y="4"/>
                      <a:pt x="17" y="4"/>
                    </a:cubicBezTo>
                    <a:cubicBezTo>
                      <a:pt x="16" y="5"/>
                      <a:pt x="16" y="5"/>
                      <a:pt x="15" y="5"/>
                    </a:cubicBezTo>
                    <a:cubicBezTo>
                      <a:pt x="14" y="5"/>
                      <a:pt x="14" y="5"/>
                      <a:pt x="13" y="4"/>
                    </a:cubicBezTo>
                    <a:cubicBezTo>
                      <a:pt x="13" y="4"/>
                      <a:pt x="13" y="3"/>
                      <a:pt x="13" y="3"/>
                    </a:cubicBezTo>
                    <a:close/>
                    <a:moveTo>
                      <a:pt x="12" y="9"/>
                    </a:moveTo>
                    <a:cubicBezTo>
                      <a:pt x="12" y="8"/>
                      <a:pt x="13" y="8"/>
                      <a:pt x="13" y="7"/>
                    </a:cubicBezTo>
                    <a:cubicBezTo>
                      <a:pt x="14" y="7"/>
                      <a:pt x="14" y="6"/>
                      <a:pt x="15" y="6"/>
                    </a:cubicBezTo>
                    <a:cubicBezTo>
                      <a:pt x="16" y="6"/>
                      <a:pt x="16" y="7"/>
                      <a:pt x="17" y="7"/>
                    </a:cubicBezTo>
                    <a:cubicBezTo>
                      <a:pt x="17" y="8"/>
                      <a:pt x="17" y="8"/>
                      <a:pt x="17" y="9"/>
                    </a:cubicBezTo>
                    <a:cubicBezTo>
                      <a:pt x="17" y="9"/>
                      <a:pt x="17" y="10"/>
                      <a:pt x="16" y="11"/>
                    </a:cubicBezTo>
                    <a:cubicBezTo>
                      <a:pt x="16" y="11"/>
                      <a:pt x="15" y="11"/>
                      <a:pt x="15" y="11"/>
                    </a:cubicBezTo>
                    <a:cubicBezTo>
                      <a:pt x="14" y="11"/>
                      <a:pt x="13" y="11"/>
                      <a:pt x="13" y="11"/>
                    </a:cubicBezTo>
                    <a:cubicBezTo>
                      <a:pt x="13" y="10"/>
                      <a:pt x="12" y="9"/>
                      <a:pt x="12" y="9"/>
                    </a:cubicBezTo>
                    <a:close/>
                    <a:moveTo>
                      <a:pt x="12" y="15"/>
                    </a:moveTo>
                    <a:cubicBezTo>
                      <a:pt x="12" y="14"/>
                      <a:pt x="12" y="14"/>
                      <a:pt x="13" y="13"/>
                    </a:cubicBezTo>
                    <a:cubicBezTo>
                      <a:pt x="13" y="13"/>
                      <a:pt x="14" y="13"/>
                      <a:pt x="14"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1" y="20"/>
                      <a:pt x="12" y="20"/>
                    </a:cubicBezTo>
                    <a:cubicBezTo>
                      <a:pt x="13" y="19"/>
                      <a:pt x="13" y="19"/>
                      <a:pt x="14" y="19"/>
                    </a:cubicBezTo>
                    <a:cubicBezTo>
                      <a:pt x="14" y="19"/>
                      <a:pt x="15" y="19"/>
                      <a:pt x="15" y="20"/>
                    </a:cubicBezTo>
                    <a:cubicBezTo>
                      <a:pt x="16" y="20"/>
                      <a:pt x="16" y="21"/>
                      <a:pt x="16" y="21"/>
                    </a:cubicBezTo>
                    <a:cubicBezTo>
                      <a:pt x="16" y="22"/>
                      <a:pt x="16" y="23"/>
                      <a:pt x="15" y="23"/>
                    </a:cubicBezTo>
                    <a:cubicBezTo>
                      <a:pt x="15" y="23"/>
                      <a:pt x="14" y="24"/>
                      <a:pt x="13"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5" y="26"/>
                      <a:pt x="16" y="27"/>
                      <a:pt x="16" y="27"/>
                    </a:cubicBezTo>
                    <a:cubicBezTo>
                      <a:pt x="16" y="28"/>
                      <a:pt x="15" y="29"/>
                      <a:pt x="15" y="29"/>
                    </a:cubicBezTo>
                    <a:cubicBezTo>
                      <a:pt x="14" y="30"/>
                      <a:pt x="14" y="30"/>
                      <a:pt x="13" y="30"/>
                    </a:cubicBezTo>
                    <a:cubicBezTo>
                      <a:pt x="12" y="30"/>
                      <a:pt x="12" y="30"/>
                      <a:pt x="11"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1"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8" y="0"/>
                      <a:pt x="29" y="0"/>
                      <a:pt x="30" y="1"/>
                    </a:cubicBezTo>
                    <a:cubicBezTo>
                      <a:pt x="30" y="1"/>
                      <a:pt x="30" y="2"/>
                      <a:pt x="30" y="3"/>
                    </a:cubicBezTo>
                    <a:cubicBezTo>
                      <a:pt x="30" y="3"/>
                      <a:pt x="30" y="4"/>
                      <a:pt x="29" y="4"/>
                    </a:cubicBezTo>
                    <a:cubicBezTo>
                      <a:pt x="29" y="5"/>
                      <a:pt x="28" y="5"/>
                      <a:pt x="28" y="5"/>
                    </a:cubicBezTo>
                    <a:cubicBezTo>
                      <a:pt x="27" y="5"/>
                      <a:pt x="26" y="5"/>
                      <a:pt x="26" y="4"/>
                    </a:cubicBezTo>
                    <a:cubicBezTo>
                      <a:pt x="25"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03" name="Freeform 451"/>
              <p:cNvSpPr>
                <a:spLocks noEditPoints="1"/>
              </p:cNvSpPr>
              <p:nvPr/>
            </p:nvSpPr>
            <p:spPr bwMode="auto">
              <a:xfrm>
                <a:off x="1744663" y="3525838"/>
                <a:ext cx="44450" cy="66675"/>
              </a:xfrm>
              <a:custGeom>
                <a:avLst/>
                <a:gdLst>
                  <a:gd name="T0" fmla="*/ 3 w 20"/>
                  <a:gd name="T1" fmla="*/ 1 h 30"/>
                  <a:gd name="T2" fmla="*/ 7 w 20"/>
                  <a:gd name="T3" fmla="*/ 1 h 30"/>
                  <a:gd name="T4" fmla="*/ 7 w 20"/>
                  <a:gd name="T5" fmla="*/ 4 h 30"/>
                  <a:gd name="T6" fmla="*/ 3 w 20"/>
                  <a:gd name="T7" fmla="*/ 4 h 30"/>
                  <a:gd name="T8" fmla="*/ 2 w 20"/>
                  <a:gd name="T9" fmla="*/ 3 h 30"/>
                  <a:gd name="T10" fmla="*/ 5 w 20"/>
                  <a:gd name="T11" fmla="*/ 0 h 30"/>
                  <a:gd name="T12" fmla="*/ 7 w 20"/>
                  <a:gd name="T13" fmla="*/ 3 h 30"/>
                  <a:gd name="T14" fmla="*/ 5 w 20"/>
                  <a:gd name="T15" fmla="*/ 5 h 30"/>
                  <a:gd name="T16" fmla="*/ 2 w 20"/>
                  <a:gd name="T17" fmla="*/ 3 h 30"/>
                  <a:gd name="T18" fmla="*/ 1 w 20"/>
                  <a:gd name="T19" fmla="*/ 26 h 30"/>
                  <a:gd name="T20" fmla="*/ 5 w 20"/>
                  <a:gd name="T21" fmla="*/ 26 h 30"/>
                  <a:gd name="T22" fmla="*/ 4 w 20"/>
                  <a:gd name="T23" fmla="*/ 29 h 30"/>
                  <a:gd name="T24" fmla="*/ 1 w 20"/>
                  <a:gd name="T25" fmla="*/ 29 h 30"/>
                  <a:gd name="T26" fmla="*/ 0 w 20"/>
                  <a:gd name="T27" fmla="*/ 27 h 30"/>
                  <a:gd name="T28" fmla="*/ 3 w 20"/>
                  <a:gd name="T29" fmla="*/ 25 h 30"/>
                  <a:gd name="T30" fmla="*/ 5 w 20"/>
                  <a:gd name="T31" fmla="*/ 27 h 30"/>
                  <a:gd name="T32" fmla="*/ 3 w 20"/>
                  <a:gd name="T33" fmla="*/ 30 h 30"/>
                  <a:gd name="T34" fmla="*/ 0 w 20"/>
                  <a:gd name="T35" fmla="*/ 27 h 30"/>
                  <a:gd name="T36" fmla="*/ 9 w 20"/>
                  <a:gd name="T37" fmla="*/ 1 h 30"/>
                  <a:gd name="T38" fmla="*/ 13 w 20"/>
                  <a:gd name="T39" fmla="*/ 1 h 30"/>
                  <a:gd name="T40" fmla="*/ 13 w 20"/>
                  <a:gd name="T41" fmla="*/ 4 h 30"/>
                  <a:gd name="T42" fmla="*/ 9 w 20"/>
                  <a:gd name="T43" fmla="*/ 4 h 30"/>
                  <a:gd name="T44" fmla="*/ 8 w 20"/>
                  <a:gd name="T45" fmla="*/ 9 h 30"/>
                  <a:gd name="T46" fmla="*/ 11 w 20"/>
                  <a:gd name="T47" fmla="*/ 6 h 30"/>
                  <a:gd name="T48" fmla="*/ 13 w 20"/>
                  <a:gd name="T49" fmla="*/ 9 h 30"/>
                  <a:gd name="T50" fmla="*/ 10 w 20"/>
                  <a:gd name="T51" fmla="*/ 11 h 30"/>
                  <a:gd name="T52" fmla="*/ 8 w 20"/>
                  <a:gd name="T53" fmla="*/ 9 h 30"/>
                  <a:gd name="T54" fmla="*/ 8 w 20"/>
                  <a:gd name="T55" fmla="*/ 13 h 30"/>
                  <a:gd name="T56" fmla="*/ 12 w 20"/>
                  <a:gd name="T57" fmla="*/ 13 h 30"/>
                  <a:gd name="T58" fmla="*/ 12 w 20"/>
                  <a:gd name="T59" fmla="*/ 17 h 30"/>
                  <a:gd name="T60" fmla="*/ 8 w 20"/>
                  <a:gd name="T61" fmla="*/ 17 h 30"/>
                  <a:gd name="T62" fmla="*/ 7 w 20"/>
                  <a:gd name="T63" fmla="*/ 21 h 30"/>
                  <a:gd name="T64" fmla="*/ 10 w 20"/>
                  <a:gd name="T65" fmla="*/ 19 h 30"/>
                  <a:gd name="T66" fmla="*/ 12 w 20"/>
                  <a:gd name="T67" fmla="*/ 21 h 30"/>
                  <a:gd name="T68" fmla="*/ 9 w 20"/>
                  <a:gd name="T69" fmla="*/ 24 h 30"/>
                  <a:gd name="T70" fmla="*/ 7 w 20"/>
                  <a:gd name="T71" fmla="*/ 21 h 30"/>
                  <a:gd name="T72" fmla="*/ 7 w 20"/>
                  <a:gd name="T73" fmla="*/ 26 h 30"/>
                  <a:gd name="T74" fmla="*/ 11 w 20"/>
                  <a:gd name="T75" fmla="*/ 26 h 30"/>
                  <a:gd name="T76" fmla="*/ 11 w 20"/>
                  <a:gd name="T77" fmla="*/ 29 h 30"/>
                  <a:gd name="T78" fmla="*/ 7 w 20"/>
                  <a:gd name="T79" fmla="*/ 29 h 30"/>
                  <a:gd name="T80" fmla="*/ 15 w 20"/>
                  <a:gd name="T81" fmla="*/ 3 h 30"/>
                  <a:gd name="T82" fmla="*/ 17 w 20"/>
                  <a:gd name="T83" fmla="*/ 0 h 30"/>
                  <a:gd name="T84" fmla="*/ 20 w 20"/>
                  <a:gd name="T85" fmla="*/ 3 h 30"/>
                  <a:gd name="T86" fmla="*/ 17 w 20"/>
                  <a:gd name="T87" fmla="*/ 5 h 30"/>
                  <a:gd name="T88" fmla="*/ 15 w 20"/>
                  <a:gd name="T89" fmla="*/ 3 h 30"/>
                  <a:gd name="T90" fmla="*/ 14 w 20"/>
                  <a:gd name="T91" fmla="*/ 26 h 30"/>
                  <a:gd name="T92" fmla="*/ 17 w 20"/>
                  <a:gd name="T93" fmla="*/ 26 h 30"/>
                  <a:gd name="T94" fmla="*/ 17 w 20"/>
                  <a:gd name="T95" fmla="*/ 29 h 30"/>
                  <a:gd name="T96" fmla="*/ 13 w 20"/>
                  <a:gd name="T9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9" y="3"/>
                    </a:moveTo>
                    <a:cubicBezTo>
                      <a:pt x="9" y="2"/>
                      <a:pt x="9" y="1"/>
                      <a:pt x="9" y="1"/>
                    </a:cubicBezTo>
                    <a:cubicBezTo>
                      <a:pt x="10" y="0"/>
                      <a:pt x="10"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8" y="15"/>
                    </a:moveTo>
                    <a:cubicBezTo>
                      <a:pt x="8" y="14"/>
                      <a:pt x="8" y="14"/>
                      <a:pt x="8" y="13"/>
                    </a:cubicBezTo>
                    <a:cubicBezTo>
                      <a:pt x="9" y="13"/>
                      <a:pt x="10" y="13"/>
                      <a:pt x="10" y="13"/>
                    </a:cubicBezTo>
                    <a:cubicBezTo>
                      <a:pt x="11" y="13"/>
                      <a:pt x="12" y="13"/>
                      <a:pt x="12" y="13"/>
                    </a:cubicBezTo>
                    <a:cubicBezTo>
                      <a:pt x="12" y="14"/>
                      <a:pt x="13" y="14"/>
                      <a:pt x="13" y="15"/>
                    </a:cubicBezTo>
                    <a:cubicBezTo>
                      <a:pt x="12" y="16"/>
                      <a:pt x="12" y="16"/>
                      <a:pt x="12" y="17"/>
                    </a:cubicBezTo>
                    <a:cubicBezTo>
                      <a:pt x="11" y="17"/>
                      <a:pt x="10" y="17"/>
                      <a:pt x="10" y="17"/>
                    </a:cubicBezTo>
                    <a:cubicBezTo>
                      <a:pt x="9" y="17"/>
                      <a:pt x="9" y="17"/>
                      <a:pt x="8" y="17"/>
                    </a:cubicBezTo>
                    <a:cubicBezTo>
                      <a:pt x="8" y="16"/>
                      <a:pt x="7" y="16"/>
                      <a:pt x="8" y="15"/>
                    </a:cubicBezTo>
                    <a:close/>
                    <a:moveTo>
                      <a:pt x="7" y="21"/>
                    </a:moveTo>
                    <a:cubicBezTo>
                      <a:pt x="7" y="21"/>
                      <a:pt x="7" y="20"/>
                      <a:pt x="8" y="20"/>
                    </a:cubicBezTo>
                    <a:cubicBezTo>
                      <a:pt x="8" y="19"/>
                      <a:pt x="9" y="19"/>
                      <a:pt x="10" y="19"/>
                    </a:cubicBezTo>
                    <a:cubicBezTo>
                      <a:pt x="10" y="19"/>
                      <a:pt x="11" y="19"/>
                      <a:pt x="11" y="20"/>
                    </a:cubicBezTo>
                    <a:cubicBezTo>
                      <a:pt x="12" y="20"/>
                      <a:pt x="12" y="21"/>
                      <a:pt x="12" y="21"/>
                    </a:cubicBezTo>
                    <a:cubicBezTo>
                      <a:pt x="12" y="22"/>
                      <a:pt x="12" y="23"/>
                      <a:pt x="11" y="23"/>
                    </a:cubicBezTo>
                    <a:cubicBezTo>
                      <a:pt x="10" y="23"/>
                      <a:pt x="10" y="24"/>
                      <a:pt x="9" y="24"/>
                    </a:cubicBezTo>
                    <a:cubicBezTo>
                      <a:pt x="9" y="24"/>
                      <a:pt x="8" y="23"/>
                      <a:pt x="8" y="23"/>
                    </a:cubicBezTo>
                    <a:cubicBezTo>
                      <a:pt x="7" y="23"/>
                      <a:pt x="7" y="22"/>
                      <a:pt x="7" y="21"/>
                    </a:cubicBezTo>
                    <a:close/>
                    <a:moveTo>
                      <a:pt x="7" y="27"/>
                    </a:moveTo>
                    <a:cubicBezTo>
                      <a:pt x="7" y="27"/>
                      <a:pt x="7" y="26"/>
                      <a:pt x="7" y="26"/>
                    </a:cubicBezTo>
                    <a:cubicBezTo>
                      <a:pt x="8" y="25"/>
                      <a:pt x="8" y="25"/>
                      <a:pt x="9" y="25"/>
                    </a:cubicBezTo>
                    <a:cubicBezTo>
                      <a:pt x="10" y="25"/>
                      <a:pt x="10" y="25"/>
                      <a:pt x="11" y="26"/>
                    </a:cubicBezTo>
                    <a:cubicBezTo>
                      <a:pt x="11" y="26"/>
                      <a:pt x="11" y="27"/>
                      <a:pt x="11" y="27"/>
                    </a:cubicBezTo>
                    <a:cubicBezTo>
                      <a:pt x="11" y="28"/>
                      <a:pt x="11" y="29"/>
                      <a:pt x="11" y="29"/>
                    </a:cubicBezTo>
                    <a:cubicBezTo>
                      <a:pt x="10" y="30"/>
                      <a:pt x="10" y="30"/>
                      <a:pt x="9" y="30"/>
                    </a:cubicBezTo>
                    <a:cubicBezTo>
                      <a:pt x="8" y="30"/>
                      <a:pt x="8" y="30"/>
                      <a:pt x="7" y="29"/>
                    </a:cubicBezTo>
                    <a:cubicBezTo>
                      <a:pt x="7" y="29"/>
                      <a:pt x="6" y="28"/>
                      <a:pt x="7" y="27"/>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8" y="5"/>
                      <a:pt x="18" y="5"/>
                      <a:pt x="17" y="5"/>
                    </a:cubicBezTo>
                    <a:cubicBezTo>
                      <a:pt x="17" y="5"/>
                      <a:pt x="16" y="5"/>
                      <a:pt x="16" y="4"/>
                    </a:cubicBezTo>
                    <a:cubicBezTo>
                      <a:pt x="15" y="4"/>
                      <a:pt x="15" y="3"/>
                      <a:pt x="15" y="3"/>
                    </a:cubicBezTo>
                    <a:close/>
                    <a:moveTo>
                      <a:pt x="13" y="27"/>
                    </a:moveTo>
                    <a:cubicBezTo>
                      <a:pt x="13" y="27"/>
                      <a:pt x="13" y="26"/>
                      <a:pt x="14" y="26"/>
                    </a:cubicBezTo>
                    <a:cubicBezTo>
                      <a:pt x="14" y="25"/>
                      <a:pt x="15" y="25"/>
                      <a:pt x="15" y="25"/>
                    </a:cubicBezTo>
                    <a:cubicBezTo>
                      <a:pt x="16" y="25"/>
                      <a:pt x="17" y="25"/>
                      <a:pt x="17" y="26"/>
                    </a:cubicBezTo>
                    <a:cubicBezTo>
                      <a:pt x="18" y="26"/>
                      <a:pt x="18" y="27"/>
                      <a:pt x="18" y="27"/>
                    </a:cubicBezTo>
                    <a:cubicBezTo>
                      <a:pt x="18" y="28"/>
                      <a:pt x="17" y="29"/>
                      <a:pt x="17" y="29"/>
                    </a:cubicBezTo>
                    <a:cubicBezTo>
                      <a:pt x="16" y="30"/>
                      <a:pt x="16" y="30"/>
                      <a:pt x="15" y="30"/>
                    </a:cubicBezTo>
                    <a:cubicBezTo>
                      <a:pt x="15" y="30"/>
                      <a:pt x="14" y="30"/>
                      <a:pt x="13" y="29"/>
                    </a:cubicBezTo>
                    <a:cubicBezTo>
                      <a:pt x="13" y="29"/>
                      <a:pt x="13" y="28"/>
                      <a:pt x="13"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04" name="Freeform 452"/>
              <p:cNvSpPr>
                <a:spLocks noEditPoints="1"/>
              </p:cNvSpPr>
              <p:nvPr/>
            </p:nvSpPr>
            <p:spPr bwMode="auto">
              <a:xfrm>
                <a:off x="1793875" y="3525838"/>
                <a:ext cx="55562" cy="66675"/>
              </a:xfrm>
              <a:custGeom>
                <a:avLst/>
                <a:gdLst>
                  <a:gd name="T0" fmla="*/ 2 w 25"/>
                  <a:gd name="T1" fmla="*/ 7 h 30"/>
                  <a:gd name="T2" fmla="*/ 6 w 25"/>
                  <a:gd name="T3" fmla="*/ 7 h 30"/>
                  <a:gd name="T4" fmla="*/ 6 w 25"/>
                  <a:gd name="T5" fmla="*/ 11 h 30"/>
                  <a:gd name="T6" fmla="*/ 2 w 25"/>
                  <a:gd name="T7" fmla="*/ 11 h 30"/>
                  <a:gd name="T8" fmla="*/ 1 w 25"/>
                  <a:gd name="T9" fmla="*/ 15 h 30"/>
                  <a:gd name="T10" fmla="*/ 4 w 25"/>
                  <a:gd name="T11" fmla="*/ 13 h 30"/>
                  <a:gd name="T12" fmla="*/ 6 w 25"/>
                  <a:gd name="T13" fmla="*/ 15 h 30"/>
                  <a:gd name="T14" fmla="*/ 3 w 25"/>
                  <a:gd name="T15" fmla="*/ 17 h 30"/>
                  <a:gd name="T16" fmla="*/ 1 w 25"/>
                  <a:gd name="T17" fmla="*/ 15 h 30"/>
                  <a:gd name="T18" fmla="*/ 1 w 25"/>
                  <a:gd name="T19" fmla="*/ 20 h 30"/>
                  <a:gd name="T20" fmla="*/ 5 w 25"/>
                  <a:gd name="T21" fmla="*/ 20 h 30"/>
                  <a:gd name="T22" fmla="*/ 4 w 25"/>
                  <a:gd name="T23" fmla="*/ 23 h 30"/>
                  <a:gd name="T24" fmla="*/ 1 w 25"/>
                  <a:gd name="T25" fmla="*/ 23 h 30"/>
                  <a:gd name="T26" fmla="*/ 8 w 25"/>
                  <a:gd name="T27" fmla="*/ 3 h 30"/>
                  <a:gd name="T28" fmla="*/ 11 w 25"/>
                  <a:gd name="T29" fmla="*/ 0 h 30"/>
                  <a:gd name="T30" fmla="*/ 13 w 25"/>
                  <a:gd name="T31" fmla="*/ 3 h 30"/>
                  <a:gd name="T32" fmla="*/ 11 w 25"/>
                  <a:gd name="T33" fmla="*/ 5 h 30"/>
                  <a:gd name="T34" fmla="*/ 8 w 25"/>
                  <a:gd name="T35" fmla="*/ 3 h 30"/>
                  <a:gd name="T36" fmla="*/ 7 w 25"/>
                  <a:gd name="T37" fmla="*/ 26 h 30"/>
                  <a:gd name="T38" fmla="*/ 10 w 25"/>
                  <a:gd name="T39" fmla="*/ 26 h 30"/>
                  <a:gd name="T40" fmla="*/ 10 w 25"/>
                  <a:gd name="T41" fmla="*/ 29 h 30"/>
                  <a:gd name="T42" fmla="*/ 7 w 25"/>
                  <a:gd name="T43" fmla="*/ 29 h 30"/>
                  <a:gd name="T44" fmla="*/ 14 w 25"/>
                  <a:gd name="T45" fmla="*/ 3 h 30"/>
                  <a:gd name="T46" fmla="*/ 17 w 25"/>
                  <a:gd name="T47" fmla="*/ 0 h 30"/>
                  <a:gd name="T48" fmla="*/ 19 w 25"/>
                  <a:gd name="T49" fmla="*/ 3 h 30"/>
                  <a:gd name="T50" fmla="*/ 17 w 25"/>
                  <a:gd name="T51" fmla="*/ 5 h 30"/>
                  <a:gd name="T52" fmla="*/ 14 w 25"/>
                  <a:gd name="T53" fmla="*/ 3 h 30"/>
                  <a:gd name="T54" fmla="*/ 13 w 25"/>
                  <a:gd name="T55" fmla="*/ 26 h 30"/>
                  <a:gd name="T56" fmla="*/ 17 w 25"/>
                  <a:gd name="T57" fmla="*/ 26 h 30"/>
                  <a:gd name="T58" fmla="*/ 17 w 25"/>
                  <a:gd name="T59" fmla="*/ 29 h 30"/>
                  <a:gd name="T60" fmla="*/ 13 w 25"/>
                  <a:gd name="T61" fmla="*/ 29 h 30"/>
                  <a:gd name="T62" fmla="*/ 20 w 25"/>
                  <a:gd name="T63" fmla="*/ 9 h 30"/>
                  <a:gd name="T64" fmla="*/ 23 w 25"/>
                  <a:gd name="T65" fmla="*/ 6 h 30"/>
                  <a:gd name="T66" fmla="*/ 25 w 25"/>
                  <a:gd name="T67" fmla="*/ 9 h 30"/>
                  <a:gd name="T68" fmla="*/ 23 w 25"/>
                  <a:gd name="T69" fmla="*/ 11 h 30"/>
                  <a:gd name="T70" fmla="*/ 20 w 25"/>
                  <a:gd name="T71" fmla="*/ 9 h 30"/>
                  <a:gd name="T72" fmla="*/ 21 w 25"/>
                  <a:gd name="T73" fmla="*/ 13 h 30"/>
                  <a:gd name="T74" fmla="*/ 24 w 25"/>
                  <a:gd name="T75" fmla="*/ 13 h 30"/>
                  <a:gd name="T76" fmla="*/ 24 w 25"/>
                  <a:gd name="T77" fmla="*/ 17 h 30"/>
                  <a:gd name="T78" fmla="*/ 20 w 25"/>
                  <a:gd name="T79" fmla="*/ 17 h 30"/>
                  <a:gd name="T80" fmla="*/ 19 w 25"/>
                  <a:gd name="T81" fmla="*/ 21 h 30"/>
                  <a:gd name="T82" fmla="*/ 22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9"/>
                    </a:moveTo>
                    <a:cubicBezTo>
                      <a:pt x="2" y="8"/>
                      <a:pt x="2" y="8"/>
                      <a:pt x="2" y="7"/>
                    </a:cubicBezTo>
                    <a:cubicBezTo>
                      <a:pt x="3" y="7"/>
                      <a:pt x="4" y="6"/>
                      <a:pt x="4" y="6"/>
                    </a:cubicBezTo>
                    <a:cubicBezTo>
                      <a:pt x="5" y="6"/>
                      <a:pt x="6" y="7"/>
                      <a:pt x="6" y="7"/>
                    </a:cubicBezTo>
                    <a:cubicBezTo>
                      <a:pt x="6" y="8"/>
                      <a:pt x="7" y="8"/>
                      <a:pt x="7" y="9"/>
                    </a:cubicBezTo>
                    <a:cubicBezTo>
                      <a:pt x="6" y="9"/>
                      <a:pt x="6" y="10"/>
                      <a:pt x="6" y="11"/>
                    </a:cubicBezTo>
                    <a:cubicBezTo>
                      <a:pt x="5" y="11"/>
                      <a:pt x="5" y="11"/>
                      <a:pt x="4" y="11"/>
                    </a:cubicBezTo>
                    <a:cubicBezTo>
                      <a:pt x="3" y="11"/>
                      <a:pt x="3" y="11"/>
                      <a:pt x="2" y="11"/>
                    </a:cubicBezTo>
                    <a:cubicBezTo>
                      <a:pt x="2" y="10"/>
                      <a:pt x="2" y="9"/>
                      <a:pt x="2"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6" y="16"/>
                      <a:pt x="5" y="17"/>
                    </a:cubicBezTo>
                    <a:cubicBezTo>
                      <a:pt x="4" y="17"/>
                      <a:pt x="4" y="17"/>
                      <a:pt x="3" y="17"/>
                    </a:cubicBezTo>
                    <a:cubicBezTo>
                      <a:pt x="2" y="17"/>
                      <a:pt x="2" y="17"/>
                      <a:pt x="2"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3" y="24"/>
                    </a:cubicBezTo>
                    <a:cubicBezTo>
                      <a:pt x="2" y="24"/>
                      <a:pt x="1" y="23"/>
                      <a:pt x="1" y="23"/>
                    </a:cubicBezTo>
                    <a:cubicBezTo>
                      <a:pt x="0" y="23"/>
                      <a:pt x="0" y="22"/>
                      <a:pt x="0" y="21"/>
                    </a:cubicBezTo>
                    <a:close/>
                    <a:moveTo>
                      <a:pt x="8" y="3"/>
                    </a:moveTo>
                    <a:cubicBezTo>
                      <a:pt x="8" y="2"/>
                      <a:pt x="9" y="1"/>
                      <a:pt x="9" y="1"/>
                    </a:cubicBezTo>
                    <a:cubicBezTo>
                      <a:pt x="10" y="0"/>
                      <a:pt x="10" y="0"/>
                      <a:pt x="11" y="0"/>
                    </a:cubicBezTo>
                    <a:cubicBezTo>
                      <a:pt x="11" y="0"/>
                      <a:pt x="12" y="0"/>
                      <a:pt x="13" y="1"/>
                    </a:cubicBezTo>
                    <a:cubicBezTo>
                      <a:pt x="13" y="1"/>
                      <a:pt x="13" y="2"/>
                      <a:pt x="13" y="3"/>
                    </a:cubicBezTo>
                    <a:cubicBezTo>
                      <a:pt x="13" y="3"/>
                      <a:pt x="13" y="4"/>
                      <a:pt x="12" y="4"/>
                    </a:cubicBezTo>
                    <a:cubicBezTo>
                      <a:pt x="12" y="5"/>
                      <a:pt x="11" y="5"/>
                      <a:pt x="11" y="5"/>
                    </a:cubicBezTo>
                    <a:cubicBezTo>
                      <a:pt x="10" y="5"/>
                      <a:pt x="9" y="5"/>
                      <a:pt x="9" y="4"/>
                    </a:cubicBezTo>
                    <a:cubicBezTo>
                      <a:pt x="8" y="4"/>
                      <a:pt x="8" y="3"/>
                      <a:pt x="8" y="3"/>
                    </a:cubicBezTo>
                    <a:close/>
                    <a:moveTo>
                      <a:pt x="6" y="27"/>
                    </a:moveTo>
                    <a:cubicBezTo>
                      <a:pt x="6" y="27"/>
                      <a:pt x="6" y="26"/>
                      <a:pt x="7" y="26"/>
                    </a:cubicBezTo>
                    <a:cubicBezTo>
                      <a:pt x="7" y="25"/>
                      <a:pt x="8" y="25"/>
                      <a:pt x="9" y="25"/>
                    </a:cubicBezTo>
                    <a:cubicBezTo>
                      <a:pt x="9" y="25"/>
                      <a:pt x="10" y="25"/>
                      <a:pt x="10" y="26"/>
                    </a:cubicBezTo>
                    <a:cubicBezTo>
                      <a:pt x="11" y="26"/>
                      <a:pt x="11" y="27"/>
                      <a:pt x="11" y="27"/>
                    </a:cubicBezTo>
                    <a:cubicBezTo>
                      <a:pt x="11" y="28"/>
                      <a:pt x="11" y="29"/>
                      <a:pt x="10" y="29"/>
                    </a:cubicBezTo>
                    <a:cubicBezTo>
                      <a:pt x="10" y="30"/>
                      <a:pt x="9" y="30"/>
                      <a:pt x="9" y="30"/>
                    </a:cubicBezTo>
                    <a:cubicBezTo>
                      <a:pt x="8" y="30"/>
                      <a:pt x="7" y="30"/>
                      <a:pt x="7" y="29"/>
                    </a:cubicBezTo>
                    <a:cubicBezTo>
                      <a:pt x="6" y="29"/>
                      <a:pt x="6" y="28"/>
                      <a:pt x="6" y="27"/>
                    </a:cubicBezTo>
                    <a:close/>
                    <a:moveTo>
                      <a:pt x="14" y="3"/>
                    </a:moveTo>
                    <a:cubicBezTo>
                      <a:pt x="15" y="2"/>
                      <a:pt x="15" y="1"/>
                      <a:pt x="15" y="1"/>
                    </a:cubicBezTo>
                    <a:cubicBezTo>
                      <a:pt x="16" y="0"/>
                      <a:pt x="16" y="0"/>
                      <a:pt x="17" y="0"/>
                    </a:cubicBezTo>
                    <a:cubicBezTo>
                      <a:pt x="18" y="0"/>
                      <a:pt x="18" y="0"/>
                      <a:pt x="19" y="1"/>
                    </a:cubicBezTo>
                    <a:cubicBezTo>
                      <a:pt x="19" y="1"/>
                      <a:pt x="19" y="2"/>
                      <a:pt x="19" y="3"/>
                    </a:cubicBezTo>
                    <a:cubicBezTo>
                      <a:pt x="19" y="3"/>
                      <a:pt x="19" y="4"/>
                      <a:pt x="19" y="4"/>
                    </a:cubicBezTo>
                    <a:cubicBezTo>
                      <a:pt x="18" y="5"/>
                      <a:pt x="18" y="5"/>
                      <a:pt x="17" y="5"/>
                    </a:cubicBezTo>
                    <a:cubicBezTo>
                      <a:pt x="16" y="5"/>
                      <a:pt x="16" y="5"/>
                      <a:pt x="15" y="4"/>
                    </a:cubicBezTo>
                    <a:cubicBezTo>
                      <a:pt x="15" y="4"/>
                      <a:pt x="14" y="3"/>
                      <a:pt x="14" y="3"/>
                    </a:cubicBezTo>
                    <a:close/>
                    <a:moveTo>
                      <a:pt x="12" y="27"/>
                    </a:moveTo>
                    <a:cubicBezTo>
                      <a:pt x="12" y="27"/>
                      <a:pt x="13" y="26"/>
                      <a:pt x="13" y="26"/>
                    </a:cubicBezTo>
                    <a:cubicBezTo>
                      <a:pt x="14" y="25"/>
                      <a:pt x="14" y="25"/>
                      <a:pt x="15" y="25"/>
                    </a:cubicBezTo>
                    <a:cubicBezTo>
                      <a:pt x="16" y="25"/>
                      <a:pt x="16" y="25"/>
                      <a:pt x="17" y="26"/>
                    </a:cubicBezTo>
                    <a:cubicBezTo>
                      <a:pt x="17" y="26"/>
                      <a:pt x="17" y="27"/>
                      <a:pt x="17" y="27"/>
                    </a:cubicBezTo>
                    <a:cubicBezTo>
                      <a:pt x="17" y="28"/>
                      <a:pt x="17" y="29"/>
                      <a:pt x="17" y="29"/>
                    </a:cubicBezTo>
                    <a:cubicBezTo>
                      <a:pt x="16" y="30"/>
                      <a:pt x="15" y="30"/>
                      <a:pt x="15" y="30"/>
                    </a:cubicBezTo>
                    <a:cubicBezTo>
                      <a:pt x="14" y="30"/>
                      <a:pt x="14" y="30"/>
                      <a:pt x="13" y="29"/>
                    </a:cubicBezTo>
                    <a:cubicBezTo>
                      <a:pt x="13" y="29"/>
                      <a:pt x="12" y="28"/>
                      <a:pt x="12" y="27"/>
                    </a:cubicBezTo>
                    <a:close/>
                    <a:moveTo>
                      <a:pt x="20" y="9"/>
                    </a:moveTo>
                    <a:cubicBezTo>
                      <a:pt x="20" y="8"/>
                      <a:pt x="21" y="8"/>
                      <a:pt x="21" y="7"/>
                    </a:cubicBezTo>
                    <a:cubicBezTo>
                      <a:pt x="22" y="7"/>
                      <a:pt x="22" y="6"/>
                      <a:pt x="23" y="6"/>
                    </a:cubicBezTo>
                    <a:cubicBezTo>
                      <a:pt x="24" y="6"/>
                      <a:pt x="24" y="7"/>
                      <a:pt x="25" y="7"/>
                    </a:cubicBezTo>
                    <a:cubicBezTo>
                      <a:pt x="25" y="8"/>
                      <a:pt x="25" y="8"/>
                      <a:pt x="25" y="9"/>
                    </a:cubicBezTo>
                    <a:cubicBezTo>
                      <a:pt x="25" y="9"/>
                      <a:pt x="25" y="10"/>
                      <a:pt x="24" y="11"/>
                    </a:cubicBezTo>
                    <a:cubicBezTo>
                      <a:pt x="24" y="11"/>
                      <a:pt x="23" y="11"/>
                      <a:pt x="23" y="11"/>
                    </a:cubicBezTo>
                    <a:cubicBezTo>
                      <a:pt x="22" y="11"/>
                      <a:pt x="21" y="11"/>
                      <a:pt x="21" y="11"/>
                    </a:cubicBezTo>
                    <a:cubicBezTo>
                      <a:pt x="20" y="10"/>
                      <a:pt x="20" y="9"/>
                      <a:pt x="20" y="9"/>
                    </a:cubicBezTo>
                    <a:close/>
                    <a:moveTo>
                      <a:pt x="20" y="15"/>
                    </a:moveTo>
                    <a:cubicBezTo>
                      <a:pt x="20" y="14"/>
                      <a:pt x="20" y="14"/>
                      <a:pt x="21" y="13"/>
                    </a:cubicBezTo>
                    <a:cubicBezTo>
                      <a:pt x="21" y="13"/>
                      <a:pt x="22" y="13"/>
                      <a:pt x="22" y="13"/>
                    </a:cubicBezTo>
                    <a:cubicBezTo>
                      <a:pt x="23" y="13"/>
                      <a:pt x="24" y="13"/>
                      <a:pt x="24" y="13"/>
                    </a:cubicBezTo>
                    <a:cubicBezTo>
                      <a:pt x="24" y="14"/>
                      <a:pt x="25" y="14"/>
                      <a:pt x="25" y="15"/>
                    </a:cubicBezTo>
                    <a:cubicBezTo>
                      <a:pt x="25" y="16"/>
                      <a:pt x="24" y="16"/>
                      <a:pt x="24" y="17"/>
                    </a:cubicBezTo>
                    <a:cubicBezTo>
                      <a:pt x="23" y="17"/>
                      <a:pt x="23" y="17"/>
                      <a:pt x="22" y="17"/>
                    </a:cubicBezTo>
                    <a:cubicBezTo>
                      <a:pt x="21" y="17"/>
                      <a:pt x="21" y="17"/>
                      <a:pt x="20" y="17"/>
                    </a:cubicBezTo>
                    <a:cubicBezTo>
                      <a:pt x="20" y="16"/>
                      <a:pt x="20" y="16"/>
                      <a:pt x="20"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4" y="23"/>
                      <a:pt x="23" y="23"/>
                    </a:cubicBezTo>
                    <a:cubicBezTo>
                      <a:pt x="23" y="23"/>
                      <a:pt x="22" y="24"/>
                      <a:pt x="21" y="24"/>
                    </a:cubicBezTo>
                    <a:cubicBezTo>
                      <a:pt x="21" y="24"/>
                      <a:pt x="20" y="23"/>
                      <a:pt x="20"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05" name="Freeform 453"/>
              <p:cNvSpPr>
                <a:spLocks noEditPoints="1"/>
              </p:cNvSpPr>
              <p:nvPr/>
            </p:nvSpPr>
            <p:spPr bwMode="auto">
              <a:xfrm>
                <a:off x="1855788" y="3525838"/>
                <a:ext cx="71437" cy="66675"/>
              </a:xfrm>
              <a:custGeom>
                <a:avLst/>
                <a:gdLst>
                  <a:gd name="T0" fmla="*/ 3 w 32"/>
                  <a:gd name="T1" fmla="*/ 1 h 30"/>
                  <a:gd name="T2" fmla="*/ 6 w 32"/>
                  <a:gd name="T3" fmla="*/ 1 h 30"/>
                  <a:gd name="T4" fmla="*/ 6 w 32"/>
                  <a:gd name="T5" fmla="*/ 4 h 30"/>
                  <a:gd name="T6" fmla="*/ 3 w 32"/>
                  <a:gd name="T7" fmla="*/ 4 h 30"/>
                  <a:gd name="T8" fmla="*/ 1 w 32"/>
                  <a:gd name="T9" fmla="*/ 9 h 30"/>
                  <a:gd name="T10" fmla="*/ 4 w 32"/>
                  <a:gd name="T11" fmla="*/ 6 h 30"/>
                  <a:gd name="T12" fmla="*/ 6 w 32"/>
                  <a:gd name="T13" fmla="*/ 9 h 30"/>
                  <a:gd name="T14" fmla="*/ 4 w 32"/>
                  <a:gd name="T15" fmla="*/ 11 h 30"/>
                  <a:gd name="T16" fmla="*/ 1 w 32"/>
                  <a:gd name="T17" fmla="*/ 9 h 30"/>
                  <a:gd name="T18" fmla="*/ 2 w 32"/>
                  <a:gd name="T19" fmla="*/ 13 h 30"/>
                  <a:gd name="T20" fmla="*/ 5 w 32"/>
                  <a:gd name="T21" fmla="*/ 13 h 30"/>
                  <a:gd name="T22" fmla="*/ 5 w 32"/>
                  <a:gd name="T23" fmla="*/ 17 h 30"/>
                  <a:gd name="T24" fmla="*/ 1 w 32"/>
                  <a:gd name="T25" fmla="*/ 17 h 30"/>
                  <a:gd name="T26" fmla="*/ 0 w 32"/>
                  <a:gd name="T27" fmla="*/ 21 h 30"/>
                  <a:gd name="T28" fmla="*/ 3 w 32"/>
                  <a:gd name="T29" fmla="*/ 19 h 30"/>
                  <a:gd name="T30" fmla="*/ 5 w 32"/>
                  <a:gd name="T31" fmla="*/ 21 h 30"/>
                  <a:gd name="T32" fmla="*/ 2 w 32"/>
                  <a:gd name="T33" fmla="*/ 24 h 30"/>
                  <a:gd name="T34" fmla="*/ 0 w 32"/>
                  <a:gd name="T35" fmla="*/ 21 h 30"/>
                  <a:gd name="T36" fmla="*/ 1 w 32"/>
                  <a:gd name="T37" fmla="*/ 26 h 30"/>
                  <a:gd name="T38" fmla="*/ 4 w 32"/>
                  <a:gd name="T39" fmla="*/ 26 h 30"/>
                  <a:gd name="T40" fmla="*/ 4 w 32"/>
                  <a:gd name="T41" fmla="*/ 29 h 30"/>
                  <a:gd name="T42" fmla="*/ 0 w 32"/>
                  <a:gd name="T43" fmla="*/ 29 h 30"/>
                  <a:gd name="T44" fmla="*/ 8 w 32"/>
                  <a:gd name="T45" fmla="*/ 9 h 30"/>
                  <a:gd name="T46" fmla="*/ 10 w 32"/>
                  <a:gd name="T47" fmla="*/ 6 h 30"/>
                  <a:gd name="T48" fmla="*/ 13 w 32"/>
                  <a:gd name="T49" fmla="*/ 9 h 30"/>
                  <a:gd name="T50" fmla="*/ 10 w 32"/>
                  <a:gd name="T51" fmla="*/ 11 h 30"/>
                  <a:gd name="T52" fmla="*/ 8 w 32"/>
                  <a:gd name="T53" fmla="*/ 9 h 30"/>
                  <a:gd name="T54" fmla="*/ 14 w 32"/>
                  <a:gd name="T55" fmla="*/ 13 h 30"/>
                  <a:gd name="T56" fmla="*/ 18 w 32"/>
                  <a:gd name="T57" fmla="*/ 13 h 30"/>
                  <a:gd name="T58" fmla="*/ 17 w 32"/>
                  <a:gd name="T59" fmla="*/ 17 h 30"/>
                  <a:gd name="T60" fmla="*/ 14 w 32"/>
                  <a:gd name="T61" fmla="*/ 17 h 30"/>
                  <a:gd name="T62" fmla="*/ 19 w 32"/>
                  <a:gd name="T63" fmla="*/ 21 h 30"/>
                  <a:gd name="T64" fmla="*/ 22 w 32"/>
                  <a:gd name="T65" fmla="*/ 19 h 30"/>
                  <a:gd name="T66" fmla="*/ 24 w 32"/>
                  <a:gd name="T67" fmla="*/ 21 h 30"/>
                  <a:gd name="T68" fmla="*/ 21 w 32"/>
                  <a:gd name="T69" fmla="*/ 24 h 30"/>
                  <a:gd name="T70" fmla="*/ 19 w 32"/>
                  <a:gd name="T71" fmla="*/ 21 h 30"/>
                  <a:gd name="T72" fmla="*/ 28 w 32"/>
                  <a:gd name="T73" fmla="*/ 1 h 30"/>
                  <a:gd name="T74" fmla="*/ 31 w 32"/>
                  <a:gd name="T75" fmla="*/ 1 h 30"/>
                  <a:gd name="T76" fmla="*/ 31 w 32"/>
                  <a:gd name="T77" fmla="*/ 4 h 30"/>
                  <a:gd name="T78" fmla="*/ 27 w 32"/>
                  <a:gd name="T79" fmla="*/ 4 h 30"/>
                  <a:gd name="T80" fmla="*/ 26 w 32"/>
                  <a:gd name="T81" fmla="*/ 9 h 30"/>
                  <a:gd name="T82" fmla="*/ 29 w 32"/>
                  <a:gd name="T83" fmla="*/ 6 h 30"/>
                  <a:gd name="T84" fmla="*/ 31 w 32"/>
                  <a:gd name="T85" fmla="*/ 9 h 30"/>
                  <a:gd name="T86" fmla="*/ 29 w 32"/>
                  <a:gd name="T87" fmla="*/ 11 h 30"/>
                  <a:gd name="T88" fmla="*/ 26 w 32"/>
                  <a:gd name="T89" fmla="*/ 9 h 30"/>
                  <a:gd name="T90" fmla="*/ 27 w 32"/>
                  <a:gd name="T91" fmla="*/ 13 h 30"/>
                  <a:gd name="T92" fmla="*/ 30 w 32"/>
                  <a:gd name="T93" fmla="*/ 13 h 30"/>
                  <a:gd name="T94" fmla="*/ 30 w 32"/>
                  <a:gd name="T95" fmla="*/ 17 h 30"/>
                  <a:gd name="T96" fmla="*/ 26 w 32"/>
                  <a:gd name="T97" fmla="*/ 17 h 30"/>
                  <a:gd name="T98" fmla="*/ 25 w 32"/>
                  <a:gd name="T99" fmla="*/ 21 h 30"/>
                  <a:gd name="T100" fmla="*/ 28 w 32"/>
                  <a:gd name="T101" fmla="*/ 19 h 30"/>
                  <a:gd name="T102" fmla="*/ 30 w 32"/>
                  <a:gd name="T103" fmla="*/ 21 h 30"/>
                  <a:gd name="T104" fmla="*/ 27 w 32"/>
                  <a:gd name="T105" fmla="*/ 24 h 30"/>
                  <a:gd name="T106" fmla="*/ 25 w 32"/>
                  <a:gd name="T107" fmla="*/ 21 h 30"/>
                  <a:gd name="T108" fmla="*/ 25 w 32"/>
                  <a:gd name="T109" fmla="*/ 26 h 30"/>
                  <a:gd name="T110" fmla="*/ 29 w 32"/>
                  <a:gd name="T111" fmla="*/ 26 h 30"/>
                  <a:gd name="T112" fmla="*/ 29 w 32"/>
                  <a:gd name="T113" fmla="*/ 29 h 30"/>
                  <a:gd name="T114" fmla="*/ 25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2" y="1"/>
                      <a:pt x="3" y="1"/>
                    </a:cubicBezTo>
                    <a:cubicBezTo>
                      <a:pt x="3" y="0"/>
                      <a:pt x="4" y="0"/>
                      <a:pt x="4" y="0"/>
                    </a:cubicBezTo>
                    <a:cubicBezTo>
                      <a:pt x="5" y="0"/>
                      <a:pt x="6" y="0"/>
                      <a:pt x="6" y="1"/>
                    </a:cubicBezTo>
                    <a:cubicBezTo>
                      <a:pt x="7" y="1"/>
                      <a:pt x="7" y="2"/>
                      <a:pt x="7" y="3"/>
                    </a:cubicBezTo>
                    <a:cubicBezTo>
                      <a:pt x="7" y="3"/>
                      <a:pt x="7" y="4"/>
                      <a:pt x="6" y="4"/>
                    </a:cubicBezTo>
                    <a:cubicBezTo>
                      <a:pt x="5" y="5"/>
                      <a:pt x="5" y="5"/>
                      <a:pt x="4" y="5"/>
                    </a:cubicBezTo>
                    <a:cubicBezTo>
                      <a:pt x="4" y="5"/>
                      <a:pt x="3" y="5"/>
                      <a:pt x="3" y="4"/>
                    </a:cubicBezTo>
                    <a:cubicBezTo>
                      <a:pt x="2" y="4"/>
                      <a:pt x="2" y="3"/>
                      <a:pt x="2" y="3"/>
                    </a:cubicBezTo>
                    <a:close/>
                    <a:moveTo>
                      <a:pt x="1" y="9"/>
                    </a:moveTo>
                    <a:cubicBezTo>
                      <a:pt x="2" y="8"/>
                      <a:pt x="2" y="8"/>
                      <a:pt x="2" y="7"/>
                    </a:cubicBezTo>
                    <a:cubicBezTo>
                      <a:pt x="3" y="7"/>
                      <a:pt x="3" y="6"/>
                      <a:pt x="4" y="6"/>
                    </a:cubicBezTo>
                    <a:cubicBezTo>
                      <a:pt x="5" y="6"/>
                      <a:pt x="5" y="7"/>
                      <a:pt x="6" y="7"/>
                    </a:cubicBezTo>
                    <a:cubicBezTo>
                      <a:pt x="6" y="8"/>
                      <a:pt x="6" y="8"/>
                      <a:pt x="6" y="9"/>
                    </a:cubicBezTo>
                    <a:cubicBezTo>
                      <a:pt x="6" y="9"/>
                      <a:pt x="6" y="10"/>
                      <a:pt x="6" y="11"/>
                    </a:cubicBezTo>
                    <a:cubicBezTo>
                      <a:pt x="5" y="11"/>
                      <a:pt x="4" y="11"/>
                      <a:pt x="4" y="11"/>
                    </a:cubicBezTo>
                    <a:cubicBezTo>
                      <a:pt x="3" y="11"/>
                      <a:pt x="2" y="11"/>
                      <a:pt x="2" y="11"/>
                    </a:cubicBezTo>
                    <a:cubicBezTo>
                      <a:pt x="2" y="10"/>
                      <a:pt x="1" y="9"/>
                      <a:pt x="1"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1" y="26"/>
                    </a:cubicBezTo>
                    <a:cubicBezTo>
                      <a:pt x="1" y="25"/>
                      <a:pt x="2" y="25"/>
                      <a:pt x="2" y="25"/>
                    </a:cubicBezTo>
                    <a:cubicBezTo>
                      <a:pt x="3" y="25"/>
                      <a:pt x="4" y="25"/>
                      <a:pt x="4" y="26"/>
                    </a:cubicBezTo>
                    <a:cubicBezTo>
                      <a:pt x="5" y="26"/>
                      <a:pt x="5" y="27"/>
                      <a:pt x="5" y="27"/>
                    </a:cubicBezTo>
                    <a:cubicBezTo>
                      <a:pt x="5" y="28"/>
                      <a:pt x="4" y="29"/>
                      <a:pt x="4" y="29"/>
                    </a:cubicBezTo>
                    <a:cubicBezTo>
                      <a:pt x="3" y="30"/>
                      <a:pt x="3" y="30"/>
                      <a:pt x="2" y="30"/>
                    </a:cubicBezTo>
                    <a:cubicBezTo>
                      <a:pt x="2" y="30"/>
                      <a:pt x="1" y="30"/>
                      <a:pt x="0" y="29"/>
                    </a:cubicBezTo>
                    <a:cubicBezTo>
                      <a:pt x="0" y="29"/>
                      <a:pt x="0" y="28"/>
                      <a:pt x="0" y="27"/>
                    </a:cubicBezTo>
                    <a:close/>
                    <a:moveTo>
                      <a:pt x="8" y="9"/>
                    </a:moveTo>
                    <a:cubicBezTo>
                      <a:pt x="8" y="8"/>
                      <a:pt x="8" y="8"/>
                      <a:pt x="9" y="7"/>
                    </a:cubicBezTo>
                    <a:cubicBezTo>
                      <a:pt x="9" y="7"/>
                      <a:pt x="10" y="6"/>
                      <a:pt x="10" y="6"/>
                    </a:cubicBezTo>
                    <a:cubicBezTo>
                      <a:pt x="11" y="6"/>
                      <a:pt x="12" y="7"/>
                      <a:pt x="12" y="7"/>
                    </a:cubicBezTo>
                    <a:cubicBezTo>
                      <a:pt x="13" y="8"/>
                      <a:pt x="13" y="8"/>
                      <a:pt x="13" y="9"/>
                    </a:cubicBezTo>
                    <a:cubicBezTo>
                      <a:pt x="13" y="9"/>
                      <a:pt x="12" y="10"/>
                      <a:pt x="12" y="11"/>
                    </a:cubicBezTo>
                    <a:cubicBezTo>
                      <a:pt x="11" y="11"/>
                      <a:pt x="11" y="11"/>
                      <a:pt x="10" y="11"/>
                    </a:cubicBezTo>
                    <a:cubicBezTo>
                      <a:pt x="9" y="11"/>
                      <a:pt x="9" y="11"/>
                      <a:pt x="8" y="11"/>
                    </a:cubicBezTo>
                    <a:cubicBezTo>
                      <a:pt x="8" y="10"/>
                      <a:pt x="8" y="9"/>
                      <a:pt x="8" y="9"/>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27" y="3"/>
                    </a:moveTo>
                    <a:cubicBezTo>
                      <a:pt x="27" y="2"/>
                      <a:pt x="27" y="1"/>
                      <a:pt x="28" y="1"/>
                    </a:cubicBezTo>
                    <a:cubicBezTo>
                      <a:pt x="28" y="0"/>
                      <a:pt x="29" y="0"/>
                      <a:pt x="29" y="0"/>
                    </a:cubicBezTo>
                    <a:cubicBezTo>
                      <a:pt x="30" y="0"/>
                      <a:pt x="31" y="0"/>
                      <a:pt x="31" y="1"/>
                    </a:cubicBezTo>
                    <a:cubicBezTo>
                      <a:pt x="32" y="1"/>
                      <a:pt x="32" y="2"/>
                      <a:pt x="32" y="3"/>
                    </a:cubicBezTo>
                    <a:cubicBezTo>
                      <a:pt x="32" y="3"/>
                      <a:pt x="31" y="4"/>
                      <a:pt x="31" y="4"/>
                    </a:cubicBezTo>
                    <a:cubicBezTo>
                      <a:pt x="30" y="5"/>
                      <a:pt x="30" y="5"/>
                      <a:pt x="29" y="5"/>
                    </a:cubicBezTo>
                    <a:cubicBezTo>
                      <a:pt x="28" y="5"/>
                      <a:pt x="28" y="5"/>
                      <a:pt x="27" y="4"/>
                    </a:cubicBezTo>
                    <a:cubicBezTo>
                      <a:pt x="27" y="4"/>
                      <a:pt x="27" y="3"/>
                      <a:pt x="27" y="3"/>
                    </a:cubicBezTo>
                    <a:close/>
                    <a:moveTo>
                      <a:pt x="26" y="9"/>
                    </a:moveTo>
                    <a:cubicBezTo>
                      <a:pt x="26" y="8"/>
                      <a:pt x="27" y="8"/>
                      <a:pt x="27" y="7"/>
                    </a:cubicBezTo>
                    <a:cubicBezTo>
                      <a:pt x="28" y="7"/>
                      <a:pt x="28" y="6"/>
                      <a:pt x="29" y="6"/>
                    </a:cubicBezTo>
                    <a:cubicBezTo>
                      <a:pt x="30" y="6"/>
                      <a:pt x="30" y="7"/>
                      <a:pt x="31" y="7"/>
                    </a:cubicBezTo>
                    <a:cubicBezTo>
                      <a:pt x="31" y="8"/>
                      <a:pt x="31" y="8"/>
                      <a:pt x="31" y="9"/>
                    </a:cubicBezTo>
                    <a:cubicBezTo>
                      <a:pt x="31" y="9"/>
                      <a:pt x="31" y="10"/>
                      <a:pt x="30" y="11"/>
                    </a:cubicBezTo>
                    <a:cubicBezTo>
                      <a:pt x="30" y="11"/>
                      <a:pt x="29" y="11"/>
                      <a:pt x="29" y="11"/>
                    </a:cubicBezTo>
                    <a:cubicBezTo>
                      <a:pt x="28" y="11"/>
                      <a:pt x="27" y="11"/>
                      <a:pt x="27" y="11"/>
                    </a:cubicBezTo>
                    <a:cubicBezTo>
                      <a:pt x="26" y="10"/>
                      <a:pt x="26" y="9"/>
                      <a:pt x="26" y="9"/>
                    </a:cubicBezTo>
                    <a:close/>
                    <a:moveTo>
                      <a:pt x="26" y="15"/>
                    </a:moveTo>
                    <a:cubicBezTo>
                      <a:pt x="26" y="14"/>
                      <a:pt x="26" y="14"/>
                      <a:pt x="27" y="13"/>
                    </a:cubicBezTo>
                    <a:cubicBezTo>
                      <a:pt x="27" y="13"/>
                      <a:pt x="28" y="13"/>
                      <a:pt x="28" y="13"/>
                    </a:cubicBezTo>
                    <a:cubicBezTo>
                      <a:pt x="29" y="13"/>
                      <a:pt x="30" y="13"/>
                      <a:pt x="30" y="13"/>
                    </a:cubicBezTo>
                    <a:cubicBezTo>
                      <a:pt x="31" y="14"/>
                      <a:pt x="31" y="14"/>
                      <a:pt x="31" y="15"/>
                    </a:cubicBezTo>
                    <a:cubicBezTo>
                      <a:pt x="31" y="16"/>
                      <a:pt x="30" y="16"/>
                      <a:pt x="30" y="17"/>
                    </a:cubicBezTo>
                    <a:cubicBezTo>
                      <a:pt x="29" y="17"/>
                      <a:pt x="29" y="17"/>
                      <a:pt x="28" y="17"/>
                    </a:cubicBezTo>
                    <a:cubicBezTo>
                      <a:pt x="27" y="17"/>
                      <a:pt x="27" y="17"/>
                      <a:pt x="26" y="17"/>
                    </a:cubicBezTo>
                    <a:cubicBezTo>
                      <a:pt x="26" y="16"/>
                      <a:pt x="26" y="16"/>
                      <a:pt x="26" y="15"/>
                    </a:cubicBezTo>
                    <a:close/>
                    <a:moveTo>
                      <a:pt x="25" y="21"/>
                    </a:moveTo>
                    <a:cubicBezTo>
                      <a:pt x="25" y="21"/>
                      <a:pt x="25" y="20"/>
                      <a:pt x="26" y="20"/>
                    </a:cubicBezTo>
                    <a:cubicBezTo>
                      <a:pt x="27" y="19"/>
                      <a:pt x="27" y="19"/>
                      <a:pt x="28" y="19"/>
                    </a:cubicBezTo>
                    <a:cubicBezTo>
                      <a:pt x="28" y="19"/>
                      <a:pt x="29" y="19"/>
                      <a:pt x="29" y="20"/>
                    </a:cubicBezTo>
                    <a:cubicBezTo>
                      <a:pt x="30" y="20"/>
                      <a:pt x="30" y="21"/>
                      <a:pt x="30" y="21"/>
                    </a:cubicBezTo>
                    <a:cubicBezTo>
                      <a:pt x="30" y="22"/>
                      <a:pt x="30" y="23"/>
                      <a:pt x="29" y="23"/>
                    </a:cubicBezTo>
                    <a:cubicBezTo>
                      <a:pt x="29" y="23"/>
                      <a:pt x="28" y="24"/>
                      <a:pt x="27" y="24"/>
                    </a:cubicBezTo>
                    <a:cubicBezTo>
                      <a:pt x="27" y="24"/>
                      <a:pt x="26" y="23"/>
                      <a:pt x="26" y="23"/>
                    </a:cubicBezTo>
                    <a:cubicBezTo>
                      <a:pt x="25" y="23"/>
                      <a:pt x="25" y="22"/>
                      <a:pt x="25" y="21"/>
                    </a:cubicBezTo>
                    <a:close/>
                    <a:moveTo>
                      <a:pt x="25" y="27"/>
                    </a:moveTo>
                    <a:cubicBezTo>
                      <a:pt x="25" y="27"/>
                      <a:pt x="25" y="26"/>
                      <a:pt x="25" y="26"/>
                    </a:cubicBezTo>
                    <a:cubicBezTo>
                      <a:pt x="26" y="25"/>
                      <a:pt x="27" y="25"/>
                      <a:pt x="27" y="25"/>
                    </a:cubicBezTo>
                    <a:cubicBezTo>
                      <a:pt x="28" y="25"/>
                      <a:pt x="29" y="25"/>
                      <a:pt x="29" y="26"/>
                    </a:cubicBezTo>
                    <a:cubicBezTo>
                      <a:pt x="29" y="26"/>
                      <a:pt x="30" y="27"/>
                      <a:pt x="30" y="27"/>
                    </a:cubicBezTo>
                    <a:cubicBezTo>
                      <a:pt x="30" y="28"/>
                      <a:pt x="29" y="29"/>
                      <a:pt x="29" y="29"/>
                    </a:cubicBezTo>
                    <a:cubicBezTo>
                      <a:pt x="28" y="30"/>
                      <a:pt x="28" y="30"/>
                      <a:pt x="27" y="30"/>
                    </a:cubicBezTo>
                    <a:cubicBezTo>
                      <a:pt x="26" y="30"/>
                      <a:pt x="26" y="30"/>
                      <a:pt x="25"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206" name="Group 205"/>
          <p:cNvGrpSpPr/>
          <p:nvPr/>
        </p:nvGrpSpPr>
        <p:grpSpPr>
          <a:xfrm>
            <a:off x="3197540" y="2084172"/>
            <a:ext cx="2823738" cy="3586208"/>
            <a:chOff x="3261657" y="2125663"/>
            <a:chExt cx="2880360" cy="3657600"/>
          </a:xfrm>
        </p:grpSpPr>
        <p:sp>
          <p:nvSpPr>
            <p:cNvPr id="207" name="Rectangle 206"/>
            <p:cNvSpPr/>
            <p:nvPr/>
          </p:nvSpPr>
          <p:spPr bwMode="auto">
            <a:xfrm>
              <a:off x="3261657" y="2125663"/>
              <a:ext cx="288036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200" b="1" dirty="0">
                  <a:gradFill>
                    <a:gsLst>
                      <a:gs pos="0">
                        <a:srgbClr val="FFFFFF"/>
                      </a:gs>
                      <a:gs pos="100000">
                        <a:srgbClr val="FFFFFF"/>
                      </a:gs>
                    </a:gsLst>
                    <a:lin ang="5400000" scaled="0"/>
                  </a:gradFill>
                  <a:ea typeface="Segoe UI" pitchFamily="34" charset="0"/>
                  <a:cs typeface="Segoe UI" pitchFamily="34" charset="0"/>
                </a:rPr>
                <a:t>Real-time analytics</a:t>
              </a:r>
            </a:p>
          </p:txBody>
        </p:sp>
        <p:grpSp>
          <p:nvGrpSpPr>
            <p:cNvPr id="208" name="Group 207"/>
            <p:cNvGrpSpPr/>
            <p:nvPr/>
          </p:nvGrpSpPr>
          <p:grpSpPr>
            <a:xfrm>
              <a:off x="4065294" y="2828713"/>
              <a:ext cx="1182608" cy="2762462"/>
              <a:chOff x="7466013" y="158750"/>
              <a:chExt cx="822325" cy="1920875"/>
            </a:xfrm>
          </p:grpSpPr>
          <p:sp>
            <p:nvSpPr>
              <p:cNvPr id="209" name="Oval 208"/>
              <p:cNvSpPr/>
              <p:nvPr/>
            </p:nvSpPr>
            <p:spPr bwMode="auto">
              <a:xfrm>
                <a:off x="7650639" y="245516"/>
                <a:ext cx="142399" cy="5134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10" name="Freeform 658"/>
              <p:cNvSpPr>
                <a:spLocks/>
              </p:cNvSpPr>
              <p:nvPr/>
            </p:nvSpPr>
            <p:spPr bwMode="auto">
              <a:xfrm>
                <a:off x="7799388" y="1343025"/>
                <a:ext cx="15875" cy="41275"/>
              </a:xfrm>
              <a:custGeom>
                <a:avLst/>
                <a:gdLst>
                  <a:gd name="T0" fmla="*/ 7 w 7"/>
                  <a:gd name="T1" fmla="*/ 0 h 18"/>
                  <a:gd name="T2" fmla="*/ 7 w 7"/>
                  <a:gd name="T3" fmla="*/ 18 h 18"/>
                  <a:gd name="T4" fmla="*/ 4 w 7"/>
                  <a:gd name="T5" fmla="*/ 18 h 18"/>
                  <a:gd name="T6" fmla="*/ 4 w 7"/>
                  <a:gd name="T7" fmla="*/ 5 h 18"/>
                  <a:gd name="T8" fmla="*/ 2 w 7"/>
                  <a:gd name="T9" fmla="*/ 5 h 18"/>
                  <a:gd name="T10" fmla="*/ 2 w 7"/>
                  <a:gd name="T11" fmla="*/ 6 h 18"/>
                  <a:gd name="T12" fmla="*/ 1 w 7"/>
                  <a:gd name="T13" fmla="*/ 6 h 18"/>
                  <a:gd name="T14" fmla="*/ 0 w 7"/>
                  <a:gd name="T15" fmla="*/ 6 h 18"/>
                  <a:gd name="T16" fmla="*/ 0 w 7"/>
                  <a:gd name="T17" fmla="*/ 3 h 18"/>
                  <a:gd name="T18" fmla="*/ 2 w 7"/>
                  <a:gd name="T19" fmla="*/ 2 h 18"/>
                  <a:gd name="T20" fmla="*/ 5 w 7"/>
                  <a:gd name="T21" fmla="*/ 0 h 18"/>
                  <a:gd name="T22" fmla="*/ 7 w 7"/>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8">
                    <a:moveTo>
                      <a:pt x="7" y="0"/>
                    </a:moveTo>
                    <a:cubicBezTo>
                      <a:pt x="7" y="18"/>
                      <a:pt x="7" y="18"/>
                      <a:pt x="7" y="18"/>
                    </a:cubicBezTo>
                    <a:cubicBezTo>
                      <a:pt x="4" y="18"/>
                      <a:pt x="4" y="18"/>
                      <a:pt x="4" y="18"/>
                    </a:cubicBezTo>
                    <a:cubicBezTo>
                      <a:pt x="4" y="5"/>
                      <a:pt x="4" y="5"/>
                      <a:pt x="4" y="5"/>
                    </a:cubicBezTo>
                    <a:cubicBezTo>
                      <a:pt x="3" y="5"/>
                      <a:pt x="3" y="5"/>
                      <a:pt x="2" y="5"/>
                    </a:cubicBezTo>
                    <a:cubicBezTo>
                      <a:pt x="2" y="5"/>
                      <a:pt x="2" y="5"/>
                      <a:pt x="2" y="6"/>
                    </a:cubicBezTo>
                    <a:cubicBezTo>
                      <a:pt x="1" y="6"/>
                      <a:pt x="1" y="6"/>
                      <a:pt x="1" y="6"/>
                    </a:cubicBezTo>
                    <a:cubicBezTo>
                      <a:pt x="0" y="6"/>
                      <a:pt x="0" y="6"/>
                      <a:pt x="0" y="6"/>
                    </a:cubicBezTo>
                    <a:cubicBezTo>
                      <a:pt x="0" y="3"/>
                      <a:pt x="0" y="3"/>
                      <a:pt x="0" y="3"/>
                    </a:cubicBezTo>
                    <a:cubicBezTo>
                      <a:pt x="1" y="2"/>
                      <a:pt x="2" y="2"/>
                      <a:pt x="2" y="2"/>
                    </a:cubicBezTo>
                    <a:cubicBezTo>
                      <a:pt x="4" y="1"/>
                      <a:pt x="4" y="1"/>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1" name="Freeform 659"/>
              <p:cNvSpPr>
                <a:spLocks noEditPoints="1"/>
              </p:cNvSpPr>
              <p:nvPr/>
            </p:nvSpPr>
            <p:spPr bwMode="auto">
              <a:xfrm>
                <a:off x="7827963" y="1343025"/>
                <a:ext cx="30163" cy="41275"/>
              </a:xfrm>
              <a:custGeom>
                <a:avLst/>
                <a:gdLst>
                  <a:gd name="T0" fmla="*/ 6 w 13"/>
                  <a:gd name="T1" fmla="*/ 18 h 18"/>
                  <a:gd name="T2" fmla="*/ 0 w 13"/>
                  <a:gd name="T3" fmla="*/ 9 h 18"/>
                  <a:gd name="T4" fmla="*/ 2 w 13"/>
                  <a:gd name="T5" fmla="*/ 3 h 18"/>
                  <a:gd name="T6" fmla="*/ 6 w 13"/>
                  <a:gd name="T7" fmla="*/ 0 h 18"/>
                  <a:gd name="T8" fmla="*/ 13 w 13"/>
                  <a:gd name="T9" fmla="*/ 9 h 18"/>
                  <a:gd name="T10" fmla="*/ 11 w 13"/>
                  <a:gd name="T11" fmla="*/ 15 h 18"/>
                  <a:gd name="T12" fmla="*/ 6 w 13"/>
                  <a:gd name="T13" fmla="*/ 18 h 18"/>
                  <a:gd name="T14" fmla="*/ 6 w 13"/>
                  <a:gd name="T15" fmla="*/ 3 h 18"/>
                  <a:gd name="T16" fmla="*/ 4 w 13"/>
                  <a:gd name="T17" fmla="*/ 9 h 18"/>
                  <a:gd name="T18" fmla="*/ 6 w 13"/>
                  <a:gd name="T19" fmla="*/ 15 h 18"/>
                  <a:gd name="T20" fmla="*/ 9 w 13"/>
                  <a:gd name="T21" fmla="*/ 9 h 18"/>
                  <a:gd name="T22" fmla="*/ 6 w 13"/>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8">
                    <a:moveTo>
                      <a:pt x="6" y="18"/>
                    </a:moveTo>
                    <a:cubicBezTo>
                      <a:pt x="2" y="18"/>
                      <a:pt x="0" y="15"/>
                      <a:pt x="0" y="9"/>
                    </a:cubicBezTo>
                    <a:cubicBezTo>
                      <a:pt x="0" y="6"/>
                      <a:pt x="1" y="4"/>
                      <a:pt x="2" y="3"/>
                    </a:cubicBezTo>
                    <a:cubicBezTo>
                      <a:pt x="3" y="1"/>
                      <a:pt x="5" y="0"/>
                      <a:pt x="6" y="0"/>
                    </a:cubicBezTo>
                    <a:cubicBezTo>
                      <a:pt x="11" y="0"/>
                      <a:pt x="13" y="3"/>
                      <a:pt x="13" y="9"/>
                    </a:cubicBezTo>
                    <a:cubicBezTo>
                      <a:pt x="13" y="12"/>
                      <a:pt x="12" y="14"/>
                      <a:pt x="11" y="15"/>
                    </a:cubicBezTo>
                    <a:cubicBezTo>
                      <a:pt x="10" y="17"/>
                      <a:pt x="8" y="18"/>
                      <a:pt x="6" y="18"/>
                    </a:cubicBezTo>
                    <a:close/>
                    <a:moveTo>
                      <a:pt x="6" y="3"/>
                    </a:moveTo>
                    <a:cubicBezTo>
                      <a:pt x="5" y="3"/>
                      <a:pt x="4" y="5"/>
                      <a:pt x="4" y="9"/>
                    </a:cubicBezTo>
                    <a:cubicBezTo>
                      <a:pt x="4" y="13"/>
                      <a:pt x="5" y="15"/>
                      <a:pt x="6" y="15"/>
                    </a:cubicBezTo>
                    <a:cubicBezTo>
                      <a:pt x="8" y="15"/>
                      <a:pt x="9" y="13"/>
                      <a:pt x="9" y="9"/>
                    </a:cubicBezTo>
                    <a:cubicBezTo>
                      <a:pt x="9"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2" name="Freeform 660"/>
              <p:cNvSpPr>
                <a:spLocks/>
              </p:cNvSpPr>
              <p:nvPr/>
            </p:nvSpPr>
            <p:spPr bwMode="auto">
              <a:xfrm>
                <a:off x="7864475" y="1343025"/>
                <a:ext cx="17463" cy="41275"/>
              </a:xfrm>
              <a:custGeom>
                <a:avLst/>
                <a:gdLst>
                  <a:gd name="T0" fmla="*/ 8 w 8"/>
                  <a:gd name="T1" fmla="*/ 0 h 18"/>
                  <a:gd name="T2" fmla="*/ 8 w 8"/>
                  <a:gd name="T3" fmla="*/ 18 h 18"/>
                  <a:gd name="T4" fmla="*/ 4 w 8"/>
                  <a:gd name="T5" fmla="*/ 18 h 18"/>
                  <a:gd name="T6" fmla="*/ 4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4" y="18"/>
                      <a:pt x="4" y="18"/>
                      <a:pt x="4" y="18"/>
                    </a:cubicBezTo>
                    <a:cubicBezTo>
                      <a:pt x="4" y="5"/>
                      <a:pt x="4" y="5"/>
                      <a:pt x="4" y="5"/>
                    </a:cubicBezTo>
                    <a:cubicBezTo>
                      <a:pt x="4" y="5"/>
                      <a:pt x="3" y="5"/>
                      <a:pt x="3" y="5"/>
                    </a:cubicBezTo>
                    <a:cubicBezTo>
                      <a:pt x="3" y="5"/>
                      <a:pt x="3" y="5"/>
                      <a:pt x="2" y="6"/>
                    </a:cubicBezTo>
                    <a:cubicBezTo>
                      <a:pt x="1" y="6"/>
                      <a:pt x="1" y="6"/>
                      <a:pt x="1" y="6"/>
                    </a:cubicBezTo>
                    <a:cubicBezTo>
                      <a:pt x="1" y="6"/>
                      <a:pt x="0" y="6"/>
                      <a:pt x="0" y="6"/>
                    </a:cubicBezTo>
                    <a:cubicBezTo>
                      <a:pt x="0" y="3"/>
                      <a:pt x="0" y="3"/>
                      <a:pt x="0" y="3"/>
                    </a:cubicBezTo>
                    <a:cubicBezTo>
                      <a:pt x="1" y="2"/>
                      <a:pt x="2" y="2"/>
                      <a:pt x="3" y="2"/>
                    </a:cubicBezTo>
                    <a:cubicBezTo>
                      <a:pt x="4" y="1"/>
                      <a:pt x="4"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3" name="Freeform 661"/>
              <p:cNvSpPr>
                <a:spLocks noEditPoints="1"/>
              </p:cNvSpPr>
              <p:nvPr/>
            </p:nvSpPr>
            <p:spPr bwMode="auto">
              <a:xfrm>
                <a:off x="7794625" y="1398587"/>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b="1"/>
              </a:p>
            </p:txBody>
          </p:sp>
          <p:sp>
            <p:nvSpPr>
              <p:cNvPr id="214" name="Freeform 662"/>
              <p:cNvSpPr>
                <a:spLocks/>
              </p:cNvSpPr>
              <p:nvPr/>
            </p:nvSpPr>
            <p:spPr bwMode="auto">
              <a:xfrm>
                <a:off x="7832725" y="1398587"/>
                <a:ext cx="15875" cy="36513"/>
              </a:xfrm>
              <a:custGeom>
                <a:avLst/>
                <a:gdLst>
                  <a:gd name="T0" fmla="*/ 7 w 7"/>
                  <a:gd name="T1" fmla="*/ 0 h 16"/>
                  <a:gd name="T2" fmla="*/ 7 w 7"/>
                  <a:gd name="T3" fmla="*/ 16 h 16"/>
                  <a:gd name="T4" fmla="*/ 3 w 7"/>
                  <a:gd name="T5" fmla="*/ 16 h 16"/>
                  <a:gd name="T6" fmla="*/ 3 w 7"/>
                  <a:gd name="T7" fmla="*/ 4 h 16"/>
                  <a:gd name="T8" fmla="*/ 3 w 7"/>
                  <a:gd name="T9" fmla="*/ 4 h 16"/>
                  <a:gd name="T10" fmla="*/ 2 w 7"/>
                  <a:gd name="T11" fmla="*/ 4 h 16"/>
                  <a:gd name="T12" fmla="*/ 1 w 7"/>
                  <a:gd name="T13" fmla="*/ 5 h 16"/>
                  <a:gd name="T14" fmla="*/ 0 w 7"/>
                  <a:gd name="T15" fmla="*/ 5 h 16"/>
                  <a:gd name="T16" fmla="*/ 0 w 7"/>
                  <a:gd name="T17" fmla="*/ 2 h 16"/>
                  <a:gd name="T18" fmla="*/ 3 w 7"/>
                  <a:gd name="T19" fmla="*/ 1 h 16"/>
                  <a:gd name="T20" fmla="*/ 5 w 7"/>
                  <a:gd name="T21" fmla="*/ 0 h 16"/>
                  <a:gd name="T22" fmla="*/ 7 w 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6">
                    <a:moveTo>
                      <a:pt x="7" y="0"/>
                    </a:moveTo>
                    <a:cubicBezTo>
                      <a:pt x="7" y="16"/>
                      <a:pt x="7" y="16"/>
                      <a:pt x="7" y="16"/>
                    </a:cubicBezTo>
                    <a:cubicBezTo>
                      <a:pt x="3" y="16"/>
                      <a:pt x="3" y="16"/>
                      <a:pt x="3" y="16"/>
                    </a:cubicBezTo>
                    <a:cubicBezTo>
                      <a:pt x="3" y="4"/>
                      <a:pt x="3" y="4"/>
                      <a:pt x="3" y="4"/>
                    </a:cubicBezTo>
                    <a:cubicBezTo>
                      <a:pt x="3" y="4"/>
                      <a:pt x="3" y="4"/>
                      <a:pt x="3" y="4"/>
                    </a:cubicBezTo>
                    <a:cubicBezTo>
                      <a:pt x="2" y="4"/>
                      <a:pt x="2" y="4"/>
                      <a:pt x="2" y="4"/>
                    </a:cubicBezTo>
                    <a:cubicBezTo>
                      <a:pt x="2" y="5"/>
                      <a:pt x="1" y="5"/>
                      <a:pt x="1" y="5"/>
                    </a:cubicBezTo>
                    <a:cubicBezTo>
                      <a:pt x="0" y="5"/>
                      <a:pt x="0" y="5"/>
                      <a:pt x="0" y="5"/>
                    </a:cubicBezTo>
                    <a:cubicBezTo>
                      <a:pt x="0" y="2"/>
                      <a:pt x="0" y="2"/>
                      <a:pt x="0" y="2"/>
                    </a:cubicBezTo>
                    <a:cubicBezTo>
                      <a:pt x="1" y="2"/>
                      <a:pt x="2" y="1"/>
                      <a:pt x="3" y="1"/>
                    </a:cubicBezTo>
                    <a:cubicBezTo>
                      <a:pt x="3" y="1"/>
                      <a:pt x="5" y="0"/>
                      <a:pt x="5" y="0"/>
                    </a:cubicBezTo>
                    <a:lnTo>
                      <a:pt x="7"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b="1"/>
              </a:p>
            </p:txBody>
          </p:sp>
          <p:sp>
            <p:nvSpPr>
              <p:cNvPr id="215" name="Freeform 663"/>
              <p:cNvSpPr>
                <a:spLocks noEditPoints="1"/>
              </p:cNvSpPr>
              <p:nvPr/>
            </p:nvSpPr>
            <p:spPr bwMode="auto">
              <a:xfrm>
                <a:off x="7859713" y="1398587"/>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7 w 13"/>
                  <a:gd name="T15" fmla="*/ 2 h 17"/>
                  <a:gd name="T16" fmla="*/ 4 w 13"/>
                  <a:gd name="T17" fmla="*/ 8 h 17"/>
                  <a:gd name="T18" fmla="*/ 7 w 13"/>
                  <a:gd name="T19" fmla="*/ 14 h 17"/>
                  <a:gd name="T20" fmla="*/ 9 w 13"/>
                  <a:gd name="T21" fmla="*/ 8 h 17"/>
                  <a:gd name="T22" fmla="*/ 7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7" y="2"/>
                    </a:moveTo>
                    <a:cubicBezTo>
                      <a:pt x="5" y="2"/>
                      <a:pt x="4" y="4"/>
                      <a:pt x="4" y="8"/>
                    </a:cubicBezTo>
                    <a:cubicBezTo>
                      <a:pt x="4" y="12"/>
                      <a:pt x="5" y="14"/>
                      <a:pt x="7" y="14"/>
                    </a:cubicBezTo>
                    <a:cubicBezTo>
                      <a:pt x="8" y="14"/>
                      <a:pt x="9" y="12"/>
                      <a:pt x="9" y="8"/>
                    </a:cubicBezTo>
                    <a:cubicBezTo>
                      <a:pt x="9" y="4"/>
                      <a:pt x="8" y="2"/>
                      <a:pt x="7" y="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b="1"/>
              </a:p>
            </p:txBody>
          </p:sp>
          <p:sp>
            <p:nvSpPr>
              <p:cNvPr id="216" name="Freeform 664"/>
              <p:cNvSpPr>
                <a:spLocks noEditPoints="1"/>
              </p:cNvSpPr>
              <p:nvPr/>
            </p:nvSpPr>
            <p:spPr bwMode="auto">
              <a:xfrm>
                <a:off x="7794625" y="1452562"/>
                <a:ext cx="28575" cy="38100"/>
              </a:xfrm>
              <a:custGeom>
                <a:avLst/>
                <a:gdLst>
                  <a:gd name="T0" fmla="*/ 6 w 13"/>
                  <a:gd name="T1" fmla="*/ 17 h 17"/>
                  <a:gd name="T2" fmla="*/ 0 w 13"/>
                  <a:gd name="T3" fmla="*/ 9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7"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b="1"/>
              </a:p>
            </p:txBody>
          </p:sp>
          <p:sp>
            <p:nvSpPr>
              <p:cNvPr id="217" name="Freeform 665"/>
              <p:cNvSpPr>
                <a:spLocks noEditPoints="1"/>
              </p:cNvSpPr>
              <p:nvPr/>
            </p:nvSpPr>
            <p:spPr bwMode="auto">
              <a:xfrm>
                <a:off x="7827963" y="1452562"/>
                <a:ext cx="30163"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b="1"/>
              </a:p>
            </p:txBody>
          </p:sp>
          <p:sp>
            <p:nvSpPr>
              <p:cNvPr id="218" name="Freeform 666"/>
              <p:cNvSpPr>
                <a:spLocks/>
              </p:cNvSpPr>
              <p:nvPr/>
            </p:nvSpPr>
            <p:spPr bwMode="auto">
              <a:xfrm>
                <a:off x="7864475" y="1452562"/>
                <a:ext cx="17463" cy="38100"/>
              </a:xfrm>
              <a:custGeom>
                <a:avLst/>
                <a:gdLst>
                  <a:gd name="T0" fmla="*/ 8 w 8"/>
                  <a:gd name="T1" fmla="*/ 0 h 17"/>
                  <a:gd name="T2" fmla="*/ 8 w 8"/>
                  <a:gd name="T3" fmla="*/ 17 h 17"/>
                  <a:gd name="T4" fmla="*/ 4 w 8"/>
                  <a:gd name="T5" fmla="*/ 17 h 17"/>
                  <a:gd name="T6" fmla="*/ 4 w 8"/>
                  <a:gd name="T7" fmla="*/ 4 h 17"/>
                  <a:gd name="T8" fmla="*/ 3 w 8"/>
                  <a:gd name="T9" fmla="*/ 4 h 17"/>
                  <a:gd name="T10" fmla="*/ 2 w 8"/>
                  <a:gd name="T11" fmla="*/ 5 h 17"/>
                  <a:gd name="T12" fmla="*/ 1 w 8"/>
                  <a:gd name="T13" fmla="*/ 5 h 17"/>
                  <a:gd name="T14" fmla="*/ 0 w 8"/>
                  <a:gd name="T15" fmla="*/ 5 h 17"/>
                  <a:gd name="T16" fmla="*/ 0 w 8"/>
                  <a:gd name="T17" fmla="*/ 2 h 17"/>
                  <a:gd name="T18" fmla="*/ 3 w 8"/>
                  <a:gd name="T19" fmla="*/ 1 h 17"/>
                  <a:gd name="T20" fmla="*/ 5 w 8"/>
                  <a:gd name="T21" fmla="*/ 0 h 17"/>
                  <a:gd name="T22" fmla="*/ 8 w 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7">
                    <a:moveTo>
                      <a:pt x="8" y="0"/>
                    </a:moveTo>
                    <a:cubicBezTo>
                      <a:pt x="8" y="17"/>
                      <a:pt x="8" y="17"/>
                      <a:pt x="8" y="17"/>
                    </a:cubicBezTo>
                    <a:cubicBezTo>
                      <a:pt x="4" y="17"/>
                      <a:pt x="4" y="17"/>
                      <a:pt x="4" y="17"/>
                    </a:cubicBezTo>
                    <a:cubicBezTo>
                      <a:pt x="4" y="4"/>
                      <a:pt x="4" y="4"/>
                      <a:pt x="4" y="4"/>
                    </a:cubicBezTo>
                    <a:cubicBezTo>
                      <a:pt x="4" y="4"/>
                      <a:pt x="3" y="4"/>
                      <a:pt x="3" y="4"/>
                    </a:cubicBezTo>
                    <a:cubicBezTo>
                      <a:pt x="3" y="4"/>
                      <a:pt x="3" y="5"/>
                      <a:pt x="2" y="5"/>
                    </a:cubicBezTo>
                    <a:cubicBezTo>
                      <a:pt x="1" y="5"/>
                      <a:pt x="1" y="5"/>
                      <a:pt x="1" y="5"/>
                    </a:cubicBezTo>
                    <a:cubicBezTo>
                      <a:pt x="1" y="5"/>
                      <a:pt x="0" y="5"/>
                      <a:pt x="0" y="5"/>
                    </a:cubicBezTo>
                    <a:cubicBezTo>
                      <a:pt x="0" y="2"/>
                      <a:pt x="0" y="2"/>
                      <a:pt x="0" y="2"/>
                    </a:cubicBezTo>
                    <a:cubicBezTo>
                      <a:pt x="1" y="2"/>
                      <a:pt x="2" y="2"/>
                      <a:pt x="3" y="1"/>
                    </a:cubicBezTo>
                    <a:cubicBezTo>
                      <a:pt x="4" y="0"/>
                      <a:pt x="4" y="0"/>
                      <a:pt x="5" y="0"/>
                    </a:cubicBezTo>
                    <a:lnTo>
                      <a:pt x="8"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b="1"/>
              </a:p>
            </p:txBody>
          </p:sp>
          <p:sp>
            <p:nvSpPr>
              <p:cNvPr id="219" name="Freeform 667"/>
              <p:cNvSpPr>
                <a:spLocks/>
              </p:cNvSpPr>
              <p:nvPr/>
            </p:nvSpPr>
            <p:spPr bwMode="auto">
              <a:xfrm>
                <a:off x="7931150" y="1343025"/>
                <a:ext cx="17463" cy="41275"/>
              </a:xfrm>
              <a:custGeom>
                <a:avLst/>
                <a:gdLst>
                  <a:gd name="T0" fmla="*/ 8 w 8"/>
                  <a:gd name="T1" fmla="*/ 0 h 18"/>
                  <a:gd name="T2" fmla="*/ 8 w 8"/>
                  <a:gd name="T3" fmla="*/ 18 h 18"/>
                  <a:gd name="T4" fmla="*/ 3 w 8"/>
                  <a:gd name="T5" fmla="*/ 18 h 18"/>
                  <a:gd name="T6" fmla="*/ 3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3" y="18"/>
                      <a:pt x="3" y="18"/>
                      <a:pt x="3" y="18"/>
                    </a:cubicBezTo>
                    <a:cubicBezTo>
                      <a:pt x="3" y="5"/>
                      <a:pt x="3" y="5"/>
                      <a:pt x="3" y="5"/>
                    </a:cubicBezTo>
                    <a:cubicBezTo>
                      <a:pt x="3" y="5"/>
                      <a:pt x="3" y="5"/>
                      <a:pt x="3" y="5"/>
                    </a:cubicBezTo>
                    <a:cubicBezTo>
                      <a:pt x="3" y="5"/>
                      <a:pt x="2" y="5"/>
                      <a:pt x="2" y="6"/>
                    </a:cubicBezTo>
                    <a:cubicBezTo>
                      <a:pt x="2" y="6"/>
                      <a:pt x="1" y="6"/>
                      <a:pt x="1" y="6"/>
                    </a:cubicBezTo>
                    <a:cubicBezTo>
                      <a:pt x="0" y="6"/>
                      <a:pt x="0" y="6"/>
                      <a:pt x="0" y="6"/>
                    </a:cubicBezTo>
                    <a:cubicBezTo>
                      <a:pt x="0" y="3"/>
                      <a:pt x="0" y="3"/>
                      <a:pt x="0" y="3"/>
                    </a:cubicBezTo>
                    <a:cubicBezTo>
                      <a:pt x="1" y="2"/>
                      <a:pt x="2" y="2"/>
                      <a:pt x="3" y="2"/>
                    </a:cubicBezTo>
                    <a:cubicBezTo>
                      <a:pt x="3" y="1"/>
                      <a:pt x="5"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20" name="Freeform 668"/>
              <p:cNvSpPr>
                <a:spLocks noEditPoints="1"/>
              </p:cNvSpPr>
              <p:nvPr/>
            </p:nvSpPr>
            <p:spPr bwMode="auto">
              <a:xfrm>
                <a:off x="7926388" y="1398587"/>
                <a:ext cx="28575" cy="38100"/>
              </a:xfrm>
              <a:custGeom>
                <a:avLst/>
                <a:gdLst>
                  <a:gd name="T0" fmla="*/ 6 w 13"/>
                  <a:gd name="T1" fmla="*/ 17 h 17"/>
                  <a:gd name="T2" fmla="*/ 0 w 13"/>
                  <a:gd name="T3" fmla="*/ 8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6" y="0"/>
                    </a:cubicBezTo>
                    <a:cubicBezTo>
                      <a:pt x="10"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b="1"/>
              </a:p>
            </p:txBody>
          </p:sp>
          <p:sp>
            <p:nvSpPr>
              <p:cNvPr id="221" name="Freeform 669"/>
              <p:cNvSpPr>
                <a:spLocks noEditPoints="1"/>
              </p:cNvSpPr>
              <p:nvPr/>
            </p:nvSpPr>
            <p:spPr bwMode="auto">
              <a:xfrm>
                <a:off x="7926388" y="1452562"/>
                <a:ext cx="28575"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0"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b="1"/>
              </a:p>
            </p:txBody>
          </p:sp>
          <p:sp>
            <p:nvSpPr>
              <p:cNvPr id="222" name="Freeform 670"/>
              <p:cNvSpPr>
                <a:spLocks noEditPoints="1"/>
              </p:cNvSpPr>
              <p:nvPr/>
            </p:nvSpPr>
            <p:spPr bwMode="auto">
              <a:xfrm>
                <a:off x="7893050" y="1343025"/>
                <a:ext cx="26988" cy="41275"/>
              </a:xfrm>
              <a:custGeom>
                <a:avLst/>
                <a:gdLst>
                  <a:gd name="T0" fmla="*/ 6 w 12"/>
                  <a:gd name="T1" fmla="*/ 18 h 18"/>
                  <a:gd name="T2" fmla="*/ 0 w 12"/>
                  <a:gd name="T3" fmla="*/ 9 h 18"/>
                  <a:gd name="T4" fmla="*/ 1 w 12"/>
                  <a:gd name="T5" fmla="*/ 3 h 18"/>
                  <a:gd name="T6" fmla="*/ 7 w 12"/>
                  <a:gd name="T7" fmla="*/ 0 h 18"/>
                  <a:gd name="T8" fmla="*/ 12 w 12"/>
                  <a:gd name="T9" fmla="*/ 9 h 18"/>
                  <a:gd name="T10" fmla="*/ 11 w 12"/>
                  <a:gd name="T11" fmla="*/ 15 h 18"/>
                  <a:gd name="T12" fmla="*/ 6 w 12"/>
                  <a:gd name="T13" fmla="*/ 18 h 18"/>
                  <a:gd name="T14" fmla="*/ 6 w 12"/>
                  <a:gd name="T15" fmla="*/ 3 h 18"/>
                  <a:gd name="T16" fmla="*/ 4 w 12"/>
                  <a:gd name="T17" fmla="*/ 9 h 18"/>
                  <a:gd name="T18" fmla="*/ 6 w 12"/>
                  <a:gd name="T19" fmla="*/ 15 h 18"/>
                  <a:gd name="T20" fmla="*/ 8 w 12"/>
                  <a:gd name="T21" fmla="*/ 9 h 18"/>
                  <a:gd name="T22" fmla="*/ 6 w 12"/>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8">
                    <a:moveTo>
                      <a:pt x="6" y="18"/>
                    </a:moveTo>
                    <a:cubicBezTo>
                      <a:pt x="2" y="18"/>
                      <a:pt x="0" y="15"/>
                      <a:pt x="0" y="9"/>
                    </a:cubicBezTo>
                    <a:cubicBezTo>
                      <a:pt x="0" y="6"/>
                      <a:pt x="0" y="4"/>
                      <a:pt x="1" y="3"/>
                    </a:cubicBezTo>
                    <a:cubicBezTo>
                      <a:pt x="3" y="1"/>
                      <a:pt x="4" y="0"/>
                      <a:pt x="7" y="0"/>
                    </a:cubicBezTo>
                    <a:cubicBezTo>
                      <a:pt x="10" y="0"/>
                      <a:pt x="12" y="3"/>
                      <a:pt x="12" y="9"/>
                    </a:cubicBezTo>
                    <a:cubicBezTo>
                      <a:pt x="12" y="12"/>
                      <a:pt x="12" y="14"/>
                      <a:pt x="11" y="15"/>
                    </a:cubicBezTo>
                    <a:cubicBezTo>
                      <a:pt x="10" y="17"/>
                      <a:pt x="8" y="18"/>
                      <a:pt x="6" y="18"/>
                    </a:cubicBezTo>
                    <a:close/>
                    <a:moveTo>
                      <a:pt x="6" y="3"/>
                    </a:moveTo>
                    <a:cubicBezTo>
                      <a:pt x="5" y="3"/>
                      <a:pt x="4" y="5"/>
                      <a:pt x="4" y="9"/>
                    </a:cubicBezTo>
                    <a:cubicBezTo>
                      <a:pt x="4" y="13"/>
                      <a:pt x="5" y="15"/>
                      <a:pt x="6" y="15"/>
                    </a:cubicBezTo>
                    <a:cubicBezTo>
                      <a:pt x="8" y="15"/>
                      <a:pt x="8" y="13"/>
                      <a:pt x="8" y="9"/>
                    </a:cubicBezTo>
                    <a:cubicBezTo>
                      <a:pt x="8"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23" name="Freeform 671"/>
              <p:cNvSpPr>
                <a:spLocks/>
              </p:cNvSpPr>
              <p:nvPr/>
            </p:nvSpPr>
            <p:spPr bwMode="auto">
              <a:xfrm>
                <a:off x="7894638" y="1398587"/>
                <a:ext cx="19050" cy="36513"/>
              </a:xfrm>
              <a:custGeom>
                <a:avLst/>
                <a:gdLst>
                  <a:gd name="T0" fmla="*/ 8 w 8"/>
                  <a:gd name="T1" fmla="*/ 0 h 16"/>
                  <a:gd name="T2" fmla="*/ 8 w 8"/>
                  <a:gd name="T3" fmla="*/ 16 h 16"/>
                  <a:gd name="T4" fmla="*/ 5 w 8"/>
                  <a:gd name="T5" fmla="*/ 16 h 16"/>
                  <a:gd name="T6" fmla="*/ 5 w 8"/>
                  <a:gd name="T7" fmla="*/ 4 h 16"/>
                  <a:gd name="T8" fmla="*/ 4 w 8"/>
                  <a:gd name="T9" fmla="*/ 4 h 16"/>
                  <a:gd name="T10" fmla="*/ 3 w 8"/>
                  <a:gd name="T11" fmla="*/ 4 h 16"/>
                  <a:gd name="T12" fmla="*/ 1 w 8"/>
                  <a:gd name="T13" fmla="*/ 5 h 16"/>
                  <a:gd name="T14" fmla="*/ 0 w 8"/>
                  <a:gd name="T15" fmla="*/ 5 h 16"/>
                  <a:gd name="T16" fmla="*/ 0 w 8"/>
                  <a:gd name="T17" fmla="*/ 2 h 16"/>
                  <a:gd name="T18" fmla="*/ 3 w 8"/>
                  <a:gd name="T19" fmla="*/ 1 h 16"/>
                  <a:gd name="T20" fmla="*/ 6 w 8"/>
                  <a:gd name="T21" fmla="*/ 0 h 16"/>
                  <a:gd name="T22" fmla="*/ 8 w 8"/>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8" y="0"/>
                    </a:moveTo>
                    <a:cubicBezTo>
                      <a:pt x="8" y="16"/>
                      <a:pt x="8" y="16"/>
                      <a:pt x="8" y="16"/>
                    </a:cubicBezTo>
                    <a:cubicBezTo>
                      <a:pt x="5" y="16"/>
                      <a:pt x="5" y="16"/>
                      <a:pt x="5" y="16"/>
                    </a:cubicBezTo>
                    <a:cubicBezTo>
                      <a:pt x="5" y="4"/>
                      <a:pt x="5" y="4"/>
                      <a:pt x="5" y="4"/>
                    </a:cubicBezTo>
                    <a:cubicBezTo>
                      <a:pt x="4" y="4"/>
                      <a:pt x="4" y="4"/>
                      <a:pt x="4" y="4"/>
                    </a:cubicBezTo>
                    <a:cubicBezTo>
                      <a:pt x="3" y="4"/>
                      <a:pt x="3" y="4"/>
                      <a:pt x="3" y="4"/>
                    </a:cubicBezTo>
                    <a:cubicBezTo>
                      <a:pt x="2" y="5"/>
                      <a:pt x="2" y="5"/>
                      <a:pt x="1" y="5"/>
                    </a:cubicBezTo>
                    <a:cubicBezTo>
                      <a:pt x="1" y="5"/>
                      <a:pt x="1" y="5"/>
                      <a:pt x="0" y="5"/>
                    </a:cubicBezTo>
                    <a:cubicBezTo>
                      <a:pt x="0" y="2"/>
                      <a:pt x="0" y="2"/>
                      <a:pt x="0" y="2"/>
                    </a:cubicBezTo>
                    <a:cubicBezTo>
                      <a:pt x="1" y="2"/>
                      <a:pt x="3" y="1"/>
                      <a:pt x="3" y="1"/>
                    </a:cubicBezTo>
                    <a:cubicBezTo>
                      <a:pt x="5" y="1"/>
                      <a:pt x="5" y="0"/>
                      <a:pt x="6" y="0"/>
                    </a:cubicBezTo>
                    <a:lnTo>
                      <a:pt x="8"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b="1"/>
              </a:p>
            </p:txBody>
          </p:sp>
          <p:sp>
            <p:nvSpPr>
              <p:cNvPr id="224" name="Freeform 672"/>
              <p:cNvSpPr>
                <a:spLocks noEditPoints="1"/>
              </p:cNvSpPr>
              <p:nvPr/>
            </p:nvSpPr>
            <p:spPr bwMode="auto">
              <a:xfrm>
                <a:off x="7893050" y="1452562"/>
                <a:ext cx="26988" cy="38100"/>
              </a:xfrm>
              <a:custGeom>
                <a:avLst/>
                <a:gdLst>
                  <a:gd name="T0" fmla="*/ 6 w 12"/>
                  <a:gd name="T1" fmla="*/ 17 h 17"/>
                  <a:gd name="T2" fmla="*/ 0 w 12"/>
                  <a:gd name="T3" fmla="*/ 9 h 17"/>
                  <a:gd name="T4" fmla="*/ 1 w 12"/>
                  <a:gd name="T5" fmla="*/ 2 h 17"/>
                  <a:gd name="T6" fmla="*/ 7 w 12"/>
                  <a:gd name="T7" fmla="*/ 0 h 17"/>
                  <a:gd name="T8" fmla="*/ 12 w 12"/>
                  <a:gd name="T9" fmla="*/ 8 h 17"/>
                  <a:gd name="T10" fmla="*/ 11 w 12"/>
                  <a:gd name="T11" fmla="*/ 15 h 17"/>
                  <a:gd name="T12" fmla="*/ 6 w 12"/>
                  <a:gd name="T13" fmla="*/ 17 h 17"/>
                  <a:gd name="T14" fmla="*/ 6 w 12"/>
                  <a:gd name="T15" fmla="*/ 3 h 17"/>
                  <a:gd name="T16" fmla="*/ 4 w 12"/>
                  <a:gd name="T17" fmla="*/ 9 h 17"/>
                  <a:gd name="T18" fmla="*/ 6 w 12"/>
                  <a:gd name="T19" fmla="*/ 14 h 17"/>
                  <a:gd name="T20" fmla="*/ 8 w 12"/>
                  <a:gd name="T21" fmla="*/ 8 h 17"/>
                  <a:gd name="T22" fmla="*/ 6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6" y="17"/>
                    </a:moveTo>
                    <a:cubicBezTo>
                      <a:pt x="2" y="17"/>
                      <a:pt x="0" y="14"/>
                      <a:pt x="0" y="9"/>
                    </a:cubicBezTo>
                    <a:cubicBezTo>
                      <a:pt x="0" y="6"/>
                      <a:pt x="0" y="4"/>
                      <a:pt x="1" y="2"/>
                    </a:cubicBezTo>
                    <a:cubicBezTo>
                      <a:pt x="3" y="0"/>
                      <a:pt x="4" y="0"/>
                      <a:pt x="7" y="0"/>
                    </a:cubicBezTo>
                    <a:cubicBezTo>
                      <a:pt x="10" y="0"/>
                      <a:pt x="12" y="3"/>
                      <a:pt x="12" y="8"/>
                    </a:cubicBezTo>
                    <a:cubicBezTo>
                      <a:pt x="12" y="11"/>
                      <a:pt x="12" y="13"/>
                      <a:pt x="11" y="15"/>
                    </a:cubicBezTo>
                    <a:cubicBezTo>
                      <a:pt x="10" y="16"/>
                      <a:pt x="8" y="17"/>
                      <a:pt x="6" y="17"/>
                    </a:cubicBezTo>
                    <a:close/>
                    <a:moveTo>
                      <a:pt x="6" y="3"/>
                    </a:moveTo>
                    <a:cubicBezTo>
                      <a:pt x="5" y="3"/>
                      <a:pt x="4" y="5"/>
                      <a:pt x="4" y="9"/>
                    </a:cubicBezTo>
                    <a:cubicBezTo>
                      <a:pt x="4" y="12"/>
                      <a:pt x="5" y="14"/>
                      <a:pt x="6" y="14"/>
                    </a:cubicBezTo>
                    <a:cubicBezTo>
                      <a:pt x="8" y="14"/>
                      <a:pt x="8" y="12"/>
                      <a:pt x="8" y="8"/>
                    </a:cubicBezTo>
                    <a:cubicBezTo>
                      <a:pt x="8" y="4"/>
                      <a:pt x="8" y="3"/>
                      <a:pt x="6" y="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b="1"/>
              </a:p>
            </p:txBody>
          </p:sp>
          <p:grpSp>
            <p:nvGrpSpPr>
              <p:cNvPr id="225" name="Group 224"/>
              <p:cNvGrpSpPr/>
              <p:nvPr/>
            </p:nvGrpSpPr>
            <p:grpSpPr>
              <a:xfrm>
                <a:off x="7853363" y="158750"/>
                <a:ext cx="82550" cy="95250"/>
                <a:chOff x="7853363" y="158750"/>
                <a:chExt cx="82550" cy="95250"/>
              </a:xfrm>
            </p:grpSpPr>
            <p:sp>
              <p:nvSpPr>
                <p:cNvPr id="321" name="Oval 320"/>
                <p:cNvSpPr/>
                <p:nvPr/>
              </p:nvSpPr>
              <p:spPr bwMode="auto">
                <a:xfrm>
                  <a:off x="7856544" y="159071"/>
                  <a:ext cx="7936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322" name="Freeform 673"/>
                <p:cNvSpPr>
                  <a:spLocks noEditPoints="1"/>
                </p:cNvSpPr>
                <p:nvPr/>
              </p:nvSpPr>
              <p:spPr bwMode="auto">
                <a:xfrm>
                  <a:off x="7853363" y="158750"/>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nvGrpSpPr>
              <p:cNvPr id="226" name="Group 225"/>
              <p:cNvGrpSpPr/>
              <p:nvPr/>
            </p:nvGrpSpPr>
            <p:grpSpPr>
              <a:xfrm>
                <a:off x="8005763" y="452437"/>
                <a:ext cx="92075" cy="106363"/>
                <a:chOff x="8005763" y="452437"/>
                <a:chExt cx="92075" cy="106363"/>
              </a:xfrm>
            </p:grpSpPr>
            <p:sp>
              <p:nvSpPr>
                <p:cNvPr id="319" name="Oval 318"/>
                <p:cNvSpPr/>
                <p:nvPr/>
              </p:nvSpPr>
              <p:spPr bwMode="auto">
                <a:xfrm>
                  <a:off x="8006920" y="455612"/>
                  <a:ext cx="9066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Freeform 674"/>
                <p:cNvSpPr>
                  <a:spLocks noEditPoints="1"/>
                </p:cNvSpPr>
                <p:nvPr/>
              </p:nvSpPr>
              <p:spPr bwMode="auto">
                <a:xfrm>
                  <a:off x="8005763" y="452437"/>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nvGrpSpPr>
              <p:cNvPr id="227" name="Group 226"/>
              <p:cNvGrpSpPr/>
              <p:nvPr/>
            </p:nvGrpSpPr>
            <p:grpSpPr>
              <a:xfrm>
                <a:off x="8005763" y="615950"/>
                <a:ext cx="122238" cy="142875"/>
                <a:chOff x="8005763" y="615950"/>
                <a:chExt cx="122238" cy="142875"/>
              </a:xfrm>
            </p:grpSpPr>
            <p:sp>
              <p:nvSpPr>
                <p:cNvPr id="317" name="Oval 316"/>
                <p:cNvSpPr/>
                <p:nvPr/>
              </p:nvSpPr>
              <p:spPr bwMode="auto">
                <a:xfrm>
                  <a:off x="8012476" y="617788"/>
                  <a:ext cx="104412" cy="52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318" name="Freeform 675"/>
                <p:cNvSpPr>
                  <a:spLocks noEditPoints="1"/>
                </p:cNvSpPr>
                <p:nvPr/>
              </p:nvSpPr>
              <p:spPr bwMode="auto">
                <a:xfrm>
                  <a:off x="8005763" y="615950"/>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b="1"/>
                </a:p>
              </p:txBody>
            </p:sp>
          </p:grpSp>
          <p:grpSp>
            <p:nvGrpSpPr>
              <p:cNvPr id="228" name="Group 227"/>
              <p:cNvGrpSpPr/>
              <p:nvPr/>
            </p:nvGrpSpPr>
            <p:grpSpPr>
              <a:xfrm>
                <a:off x="8121650" y="452437"/>
                <a:ext cx="109538" cy="128588"/>
                <a:chOff x="8121650" y="452437"/>
                <a:chExt cx="109538" cy="128588"/>
              </a:xfrm>
            </p:grpSpPr>
            <p:sp>
              <p:nvSpPr>
                <p:cNvPr id="315" name="Oval 314"/>
                <p:cNvSpPr/>
                <p:nvPr/>
              </p:nvSpPr>
              <p:spPr bwMode="auto">
                <a:xfrm>
                  <a:off x="8126776" y="452982"/>
                  <a:ext cx="104412" cy="52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316" name="Freeform 676"/>
                <p:cNvSpPr>
                  <a:spLocks noEditPoints="1"/>
                </p:cNvSpPr>
                <p:nvPr/>
              </p:nvSpPr>
              <p:spPr bwMode="auto">
                <a:xfrm>
                  <a:off x="8121650" y="452437"/>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sp>
            <p:nvSpPr>
              <p:cNvPr id="229" name="Freeform 677"/>
              <p:cNvSpPr>
                <a:spLocks noEditPoints="1"/>
              </p:cNvSpPr>
              <p:nvPr/>
            </p:nvSpPr>
            <p:spPr bwMode="auto">
              <a:xfrm>
                <a:off x="7805738" y="825500"/>
                <a:ext cx="122238" cy="144463"/>
              </a:xfrm>
              <a:custGeom>
                <a:avLst/>
                <a:gdLst>
                  <a:gd name="T0" fmla="*/ 27 w 55"/>
                  <a:gd name="T1" fmla="*/ 3 h 65"/>
                  <a:gd name="T2" fmla="*/ 50 w 55"/>
                  <a:gd name="T3" fmla="*/ 10 h 65"/>
                  <a:gd name="T4" fmla="*/ 27 w 55"/>
                  <a:gd name="T5" fmla="*/ 16 h 65"/>
                  <a:gd name="T6" fmla="*/ 4 w 55"/>
                  <a:gd name="T7" fmla="*/ 10 h 65"/>
                  <a:gd name="T8" fmla="*/ 27 w 55"/>
                  <a:gd name="T9" fmla="*/ 3 h 65"/>
                  <a:gd name="T10" fmla="*/ 27 w 55"/>
                  <a:gd name="T11" fmla="*/ 0 h 65"/>
                  <a:gd name="T12" fmla="*/ 17 w 55"/>
                  <a:gd name="T13" fmla="*/ 1 h 65"/>
                  <a:gd name="T14" fmla="*/ 8 w 55"/>
                  <a:gd name="T15" fmla="*/ 3 h 65"/>
                  <a:gd name="T16" fmla="*/ 2 w 55"/>
                  <a:gd name="T17" fmla="*/ 7 h 65"/>
                  <a:gd name="T18" fmla="*/ 0 w 55"/>
                  <a:gd name="T19" fmla="*/ 9 h 65"/>
                  <a:gd name="T20" fmla="*/ 0 w 55"/>
                  <a:gd name="T21" fmla="*/ 11 h 65"/>
                  <a:gd name="T22" fmla="*/ 0 w 55"/>
                  <a:gd name="T23" fmla="*/ 54 h 65"/>
                  <a:gd name="T24" fmla="*/ 0 w 55"/>
                  <a:gd name="T25" fmla="*/ 56 h 65"/>
                  <a:gd name="T26" fmla="*/ 2 w 55"/>
                  <a:gd name="T27" fmla="*/ 58 h 65"/>
                  <a:gd name="T28" fmla="*/ 8 w 55"/>
                  <a:gd name="T29" fmla="*/ 62 h 65"/>
                  <a:gd name="T30" fmla="*/ 17 w 55"/>
                  <a:gd name="T31" fmla="*/ 64 h 65"/>
                  <a:gd name="T32" fmla="*/ 27 w 55"/>
                  <a:gd name="T33" fmla="*/ 65 h 65"/>
                  <a:gd name="T34" fmla="*/ 47 w 55"/>
                  <a:gd name="T35" fmla="*/ 62 h 65"/>
                  <a:gd name="T36" fmla="*/ 52 w 55"/>
                  <a:gd name="T37" fmla="*/ 58 h 65"/>
                  <a:gd name="T38" fmla="*/ 54 w 55"/>
                  <a:gd name="T39" fmla="*/ 56 h 65"/>
                  <a:gd name="T40" fmla="*/ 55 w 55"/>
                  <a:gd name="T41" fmla="*/ 54 h 65"/>
                  <a:gd name="T42" fmla="*/ 55 w 55"/>
                  <a:gd name="T43" fmla="*/ 11 h 65"/>
                  <a:gd name="T44" fmla="*/ 52 w 55"/>
                  <a:gd name="T45" fmla="*/ 7 h 65"/>
                  <a:gd name="T46" fmla="*/ 47 w 55"/>
                  <a:gd name="T47" fmla="*/ 3 h 65"/>
                  <a:gd name="T48" fmla="*/ 38 w 55"/>
                  <a:gd name="T49" fmla="*/ 1 h 65"/>
                  <a:gd name="T50" fmla="*/ 27 w 55"/>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5">
                    <a:moveTo>
                      <a:pt x="27" y="3"/>
                    </a:moveTo>
                    <a:cubicBezTo>
                      <a:pt x="40" y="3"/>
                      <a:pt x="50" y="6"/>
                      <a:pt x="50" y="10"/>
                    </a:cubicBezTo>
                    <a:cubicBezTo>
                      <a:pt x="50" y="13"/>
                      <a:pt x="40" y="16"/>
                      <a:pt x="27" y="16"/>
                    </a:cubicBezTo>
                    <a:cubicBezTo>
                      <a:pt x="14" y="16"/>
                      <a:pt x="4" y="13"/>
                      <a:pt x="4" y="10"/>
                    </a:cubicBezTo>
                    <a:cubicBezTo>
                      <a:pt x="4" y="6"/>
                      <a:pt x="14" y="3"/>
                      <a:pt x="27" y="3"/>
                    </a:cubicBezTo>
                    <a:close/>
                    <a:moveTo>
                      <a:pt x="27" y="0"/>
                    </a:moveTo>
                    <a:cubicBezTo>
                      <a:pt x="17" y="1"/>
                      <a:pt x="17" y="1"/>
                      <a:pt x="17" y="1"/>
                    </a:cubicBezTo>
                    <a:cubicBezTo>
                      <a:pt x="8" y="3"/>
                      <a:pt x="8" y="3"/>
                      <a:pt x="8" y="3"/>
                    </a:cubicBezTo>
                    <a:cubicBezTo>
                      <a:pt x="2" y="7"/>
                      <a:pt x="2" y="7"/>
                      <a:pt x="2" y="7"/>
                    </a:cubicBezTo>
                    <a:cubicBezTo>
                      <a:pt x="0" y="9"/>
                      <a:pt x="0" y="9"/>
                      <a:pt x="0" y="9"/>
                    </a:cubicBezTo>
                    <a:cubicBezTo>
                      <a:pt x="0" y="11"/>
                      <a:pt x="0" y="11"/>
                      <a:pt x="0" y="11"/>
                    </a:cubicBezTo>
                    <a:cubicBezTo>
                      <a:pt x="0" y="54"/>
                      <a:pt x="0" y="54"/>
                      <a:pt x="0" y="54"/>
                    </a:cubicBezTo>
                    <a:cubicBezTo>
                      <a:pt x="0" y="56"/>
                      <a:pt x="0" y="56"/>
                      <a:pt x="0" y="56"/>
                    </a:cubicBezTo>
                    <a:cubicBezTo>
                      <a:pt x="2" y="58"/>
                      <a:pt x="2" y="58"/>
                      <a:pt x="2" y="58"/>
                    </a:cubicBezTo>
                    <a:cubicBezTo>
                      <a:pt x="8" y="62"/>
                      <a:pt x="8" y="62"/>
                      <a:pt x="8" y="62"/>
                    </a:cubicBezTo>
                    <a:cubicBezTo>
                      <a:pt x="17" y="64"/>
                      <a:pt x="17" y="64"/>
                      <a:pt x="17" y="64"/>
                    </a:cubicBezTo>
                    <a:cubicBezTo>
                      <a:pt x="20" y="65"/>
                      <a:pt x="23" y="65"/>
                      <a:pt x="27" y="65"/>
                    </a:cubicBezTo>
                    <a:cubicBezTo>
                      <a:pt x="35" y="65"/>
                      <a:pt x="42" y="64"/>
                      <a:pt x="47" y="62"/>
                    </a:cubicBezTo>
                    <a:cubicBezTo>
                      <a:pt x="49" y="61"/>
                      <a:pt x="51" y="60"/>
                      <a:pt x="52" y="58"/>
                    </a:cubicBezTo>
                    <a:cubicBezTo>
                      <a:pt x="53" y="58"/>
                      <a:pt x="54" y="57"/>
                      <a:pt x="54" y="56"/>
                    </a:cubicBezTo>
                    <a:cubicBezTo>
                      <a:pt x="54" y="56"/>
                      <a:pt x="55" y="55"/>
                      <a:pt x="55" y="54"/>
                    </a:cubicBezTo>
                    <a:cubicBezTo>
                      <a:pt x="55" y="11"/>
                      <a:pt x="55" y="11"/>
                      <a:pt x="55" y="11"/>
                    </a:cubicBezTo>
                    <a:cubicBezTo>
                      <a:pt x="55" y="9"/>
                      <a:pt x="54" y="8"/>
                      <a:pt x="52" y="7"/>
                    </a:cubicBezTo>
                    <a:cubicBezTo>
                      <a:pt x="51" y="5"/>
                      <a:pt x="49" y="4"/>
                      <a:pt x="47" y="3"/>
                    </a:cubicBezTo>
                    <a:cubicBezTo>
                      <a:pt x="44" y="2"/>
                      <a:pt x="41" y="2"/>
                      <a:pt x="38" y="1"/>
                    </a:cubicBezTo>
                    <a:cubicBezTo>
                      <a:pt x="35" y="0"/>
                      <a:pt x="31" y="0"/>
                      <a:pt x="27"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30" name="Freeform 678"/>
              <p:cNvSpPr>
                <a:spLocks/>
              </p:cNvSpPr>
              <p:nvPr/>
            </p:nvSpPr>
            <p:spPr bwMode="auto">
              <a:xfrm>
                <a:off x="7593013" y="523875"/>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b="1"/>
              </a:p>
            </p:txBody>
          </p:sp>
          <p:sp>
            <p:nvSpPr>
              <p:cNvPr id="231" name="Freeform 679"/>
              <p:cNvSpPr>
                <a:spLocks/>
              </p:cNvSpPr>
              <p:nvPr/>
            </p:nvSpPr>
            <p:spPr bwMode="auto">
              <a:xfrm>
                <a:off x="7632700" y="498475"/>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b="1"/>
              </a:p>
            </p:txBody>
          </p:sp>
          <p:sp>
            <p:nvSpPr>
              <p:cNvPr id="232" name="Freeform 680"/>
              <p:cNvSpPr>
                <a:spLocks/>
              </p:cNvSpPr>
              <p:nvPr/>
            </p:nvSpPr>
            <p:spPr bwMode="auto">
              <a:xfrm>
                <a:off x="7593013" y="552450"/>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b="1"/>
              </a:p>
            </p:txBody>
          </p:sp>
          <p:sp>
            <p:nvSpPr>
              <p:cNvPr id="233" name="Freeform 681"/>
              <p:cNvSpPr>
                <a:spLocks/>
              </p:cNvSpPr>
              <p:nvPr/>
            </p:nvSpPr>
            <p:spPr bwMode="auto">
              <a:xfrm>
                <a:off x="7593013" y="579437"/>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b="1"/>
              </a:p>
            </p:txBody>
          </p:sp>
          <p:sp>
            <p:nvSpPr>
              <p:cNvPr id="234" name="Freeform 682"/>
              <p:cNvSpPr>
                <a:spLocks noEditPoints="1"/>
              </p:cNvSpPr>
              <p:nvPr/>
            </p:nvSpPr>
            <p:spPr bwMode="auto">
              <a:xfrm>
                <a:off x="7564438" y="446087"/>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b="1"/>
              </a:p>
            </p:txBody>
          </p:sp>
          <p:sp>
            <p:nvSpPr>
              <p:cNvPr id="235" name="Freeform 683"/>
              <p:cNvSpPr>
                <a:spLocks/>
              </p:cNvSpPr>
              <p:nvPr/>
            </p:nvSpPr>
            <p:spPr bwMode="auto">
              <a:xfrm>
                <a:off x="8053388" y="325437"/>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b="1"/>
              </a:p>
            </p:txBody>
          </p:sp>
          <p:sp>
            <p:nvSpPr>
              <p:cNvPr id="236" name="Freeform 684"/>
              <p:cNvSpPr>
                <a:spLocks/>
              </p:cNvSpPr>
              <p:nvPr/>
            </p:nvSpPr>
            <p:spPr bwMode="auto">
              <a:xfrm>
                <a:off x="8080375" y="307975"/>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b="1"/>
              </a:p>
            </p:txBody>
          </p:sp>
          <p:sp>
            <p:nvSpPr>
              <p:cNvPr id="237" name="Freeform 685"/>
              <p:cNvSpPr>
                <a:spLocks/>
              </p:cNvSpPr>
              <p:nvPr/>
            </p:nvSpPr>
            <p:spPr bwMode="auto">
              <a:xfrm>
                <a:off x="8053388" y="346075"/>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b="1"/>
              </a:p>
            </p:txBody>
          </p:sp>
          <p:sp>
            <p:nvSpPr>
              <p:cNvPr id="238" name="Freeform 686"/>
              <p:cNvSpPr>
                <a:spLocks/>
              </p:cNvSpPr>
              <p:nvPr/>
            </p:nvSpPr>
            <p:spPr bwMode="auto">
              <a:xfrm>
                <a:off x="8053388" y="365125"/>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b="1"/>
              </a:p>
            </p:txBody>
          </p:sp>
          <p:sp>
            <p:nvSpPr>
              <p:cNvPr id="239" name="Freeform 687"/>
              <p:cNvSpPr>
                <a:spLocks noEditPoints="1"/>
              </p:cNvSpPr>
              <p:nvPr/>
            </p:nvSpPr>
            <p:spPr bwMode="auto">
              <a:xfrm>
                <a:off x="8031163" y="271462"/>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b="1"/>
              </a:p>
            </p:txBody>
          </p:sp>
          <p:sp>
            <p:nvSpPr>
              <p:cNvPr id="240" name="Freeform 688"/>
              <p:cNvSpPr>
                <a:spLocks/>
              </p:cNvSpPr>
              <p:nvPr/>
            </p:nvSpPr>
            <p:spPr bwMode="auto">
              <a:xfrm>
                <a:off x="7767638" y="376237"/>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b="1"/>
              </a:p>
            </p:txBody>
          </p:sp>
          <p:sp>
            <p:nvSpPr>
              <p:cNvPr id="241" name="Freeform 689"/>
              <p:cNvSpPr>
                <a:spLocks/>
              </p:cNvSpPr>
              <p:nvPr/>
            </p:nvSpPr>
            <p:spPr bwMode="auto">
              <a:xfrm>
                <a:off x="7823200" y="376237"/>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b="1"/>
              </a:p>
            </p:txBody>
          </p:sp>
          <p:sp>
            <p:nvSpPr>
              <p:cNvPr id="242" name="Freeform 690"/>
              <p:cNvSpPr>
                <a:spLocks/>
              </p:cNvSpPr>
              <p:nvPr/>
            </p:nvSpPr>
            <p:spPr bwMode="auto">
              <a:xfrm>
                <a:off x="7772400" y="342900"/>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b="1"/>
              </a:p>
            </p:txBody>
          </p:sp>
          <p:sp>
            <p:nvSpPr>
              <p:cNvPr id="243" name="Freeform 691"/>
              <p:cNvSpPr>
                <a:spLocks/>
              </p:cNvSpPr>
              <p:nvPr/>
            </p:nvSpPr>
            <p:spPr bwMode="auto">
              <a:xfrm>
                <a:off x="7880350" y="376237"/>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b="1"/>
              </a:p>
            </p:txBody>
          </p:sp>
          <p:sp>
            <p:nvSpPr>
              <p:cNvPr id="244" name="Freeform 692"/>
              <p:cNvSpPr>
                <a:spLocks/>
              </p:cNvSpPr>
              <p:nvPr/>
            </p:nvSpPr>
            <p:spPr bwMode="auto">
              <a:xfrm>
                <a:off x="7935913" y="376237"/>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b="1"/>
              </a:p>
            </p:txBody>
          </p:sp>
          <p:sp>
            <p:nvSpPr>
              <p:cNvPr id="245" name="Freeform 693"/>
              <p:cNvSpPr>
                <a:spLocks/>
              </p:cNvSpPr>
              <p:nvPr/>
            </p:nvSpPr>
            <p:spPr bwMode="auto">
              <a:xfrm>
                <a:off x="7883525" y="342900"/>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b="1"/>
              </a:p>
            </p:txBody>
          </p:sp>
          <p:sp>
            <p:nvSpPr>
              <p:cNvPr id="246" name="Freeform 694"/>
              <p:cNvSpPr>
                <a:spLocks/>
              </p:cNvSpPr>
              <p:nvPr/>
            </p:nvSpPr>
            <p:spPr bwMode="auto">
              <a:xfrm>
                <a:off x="7823200" y="474662"/>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b="1"/>
              </a:p>
            </p:txBody>
          </p:sp>
          <p:sp>
            <p:nvSpPr>
              <p:cNvPr id="247" name="Freeform 695"/>
              <p:cNvSpPr>
                <a:spLocks/>
              </p:cNvSpPr>
              <p:nvPr/>
            </p:nvSpPr>
            <p:spPr bwMode="auto">
              <a:xfrm>
                <a:off x="7880350" y="474662"/>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b="1"/>
              </a:p>
            </p:txBody>
          </p:sp>
          <p:sp>
            <p:nvSpPr>
              <p:cNvPr id="248" name="Freeform 696"/>
              <p:cNvSpPr>
                <a:spLocks/>
              </p:cNvSpPr>
              <p:nvPr/>
            </p:nvSpPr>
            <p:spPr bwMode="auto">
              <a:xfrm>
                <a:off x="7827963" y="438150"/>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b="1"/>
              </a:p>
            </p:txBody>
          </p:sp>
          <p:sp>
            <p:nvSpPr>
              <p:cNvPr id="249" name="Freeform 697"/>
              <p:cNvSpPr>
                <a:spLocks/>
              </p:cNvSpPr>
              <p:nvPr/>
            </p:nvSpPr>
            <p:spPr bwMode="auto">
              <a:xfrm>
                <a:off x="7777163" y="596900"/>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b="1"/>
              </a:p>
            </p:txBody>
          </p:sp>
          <p:sp>
            <p:nvSpPr>
              <p:cNvPr id="250" name="Freeform 698"/>
              <p:cNvSpPr>
                <a:spLocks noEditPoints="1"/>
              </p:cNvSpPr>
              <p:nvPr/>
            </p:nvSpPr>
            <p:spPr bwMode="auto">
              <a:xfrm>
                <a:off x="7810500" y="596900"/>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b="1"/>
              </a:p>
            </p:txBody>
          </p:sp>
          <p:sp>
            <p:nvSpPr>
              <p:cNvPr id="251" name="Freeform 699"/>
              <p:cNvSpPr>
                <a:spLocks/>
              </p:cNvSpPr>
              <p:nvPr/>
            </p:nvSpPr>
            <p:spPr bwMode="auto">
              <a:xfrm>
                <a:off x="7853363" y="596900"/>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b="1"/>
              </a:p>
            </p:txBody>
          </p:sp>
          <p:sp>
            <p:nvSpPr>
              <p:cNvPr id="252" name="Freeform 700"/>
              <p:cNvSpPr>
                <a:spLocks noEditPoints="1"/>
              </p:cNvSpPr>
              <p:nvPr/>
            </p:nvSpPr>
            <p:spPr bwMode="auto">
              <a:xfrm>
                <a:off x="7772400" y="657225"/>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b="1"/>
              </a:p>
            </p:txBody>
          </p:sp>
          <p:sp>
            <p:nvSpPr>
              <p:cNvPr id="253" name="Freeform 701"/>
              <p:cNvSpPr>
                <a:spLocks/>
              </p:cNvSpPr>
              <p:nvPr/>
            </p:nvSpPr>
            <p:spPr bwMode="auto">
              <a:xfrm>
                <a:off x="7815263" y="657225"/>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b="1"/>
              </a:p>
            </p:txBody>
          </p:sp>
          <p:sp>
            <p:nvSpPr>
              <p:cNvPr id="254" name="Freeform 702"/>
              <p:cNvSpPr>
                <a:spLocks noEditPoints="1"/>
              </p:cNvSpPr>
              <p:nvPr/>
            </p:nvSpPr>
            <p:spPr bwMode="auto">
              <a:xfrm>
                <a:off x="7848600" y="657225"/>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b="1"/>
              </a:p>
            </p:txBody>
          </p:sp>
          <p:sp>
            <p:nvSpPr>
              <p:cNvPr id="255" name="Freeform 703"/>
              <p:cNvSpPr>
                <a:spLocks noEditPoints="1"/>
              </p:cNvSpPr>
              <p:nvPr/>
            </p:nvSpPr>
            <p:spPr bwMode="auto">
              <a:xfrm>
                <a:off x="7772400" y="719137"/>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4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1" y="19"/>
                      <a:pt x="9" y="20"/>
                      <a:pt x="7" y="20"/>
                    </a:cubicBezTo>
                    <a:close/>
                    <a:moveTo>
                      <a:pt x="7" y="3"/>
                    </a:moveTo>
                    <a:cubicBezTo>
                      <a:pt x="6" y="3"/>
                      <a:pt x="4" y="6"/>
                      <a:pt x="4" y="10"/>
                    </a:cubicBezTo>
                    <a:cubicBezTo>
                      <a:pt x="4" y="15"/>
                      <a:pt x="6" y="17"/>
                      <a:pt x="7" y="17"/>
                    </a:cubicBezTo>
                    <a:cubicBezTo>
                      <a:pt x="9" y="17"/>
                      <a:pt x="10" y="14"/>
                      <a:pt x="10" y="10"/>
                    </a:cubicBezTo>
                    <a:cubicBezTo>
                      <a:pt x="10" y="5"/>
                      <a:pt x="9" y="3"/>
                      <a:pt x="7" y="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b="1"/>
              </a:p>
            </p:txBody>
          </p:sp>
          <p:sp>
            <p:nvSpPr>
              <p:cNvPr id="256" name="Freeform 704"/>
              <p:cNvSpPr>
                <a:spLocks noEditPoints="1"/>
              </p:cNvSpPr>
              <p:nvPr/>
            </p:nvSpPr>
            <p:spPr bwMode="auto">
              <a:xfrm>
                <a:off x="7810500" y="719137"/>
                <a:ext cx="33338" cy="44450"/>
              </a:xfrm>
              <a:custGeom>
                <a:avLst/>
                <a:gdLst>
                  <a:gd name="T0" fmla="*/ 8 w 15"/>
                  <a:gd name="T1" fmla="*/ 20 h 20"/>
                  <a:gd name="T2" fmla="*/ 0 w 15"/>
                  <a:gd name="T3" fmla="*/ 10 h 20"/>
                  <a:gd name="T4" fmla="*/ 2 w 15"/>
                  <a:gd name="T5" fmla="*/ 3 h 20"/>
                  <a:gd name="T6" fmla="*/ 8 w 15"/>
                  <a:gd name="T7" fmla="*/ 0 h 20"/>
                  <a:gd name="T8" fmla="*/ 15 w 15"/>
                  <a:gd name="T9" fmla="*/ 10 h 20"/>
                  <a:gd name="T10" fmla="*/ 13 w 15"/>
                  <a:gd name="T11" fmla="*/ 17 h 20"/>
                  <a:gd name="T12" fmla="*/ 8 w 15"/>
                  <a:gd name="T13" fmla="*/ 20 h 20"/>
                  <a:gd name="T14" fmla="*/ 8 w 15"/>
                  <a:gd name="T15" fmla="*/ 3 h 20"/>
                  <a:gd name="T16" fmla="*/ 5 w 15"/>
                  <a:gd name="T17" fmla="*/ 10 h 20"/>
                  <a:gd name="T18" fmla="*/ 8 w 15"/>
                  <a:gd name="T19" fmla="*/ 17 h 20"/>
                  <a:gd name="T20" fmla="*/ 10 w 15"/>
                  <a:gd name="T21" fmla="*/ 10 h 20"/>
                  <a:gd name="T22" fmla="*/ 8 w 15"/>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0">
                    <a:moveTo>
                      <a:pt x="8" y="20"/>
                    </a:moveTo>
                    <a:cubicBezTo>
                      <a:pt x="2" y="20"/>
                      <a:pt x="0" y="17"/>
                      <a:pt x="0" y="10"/>
                    </a:cubicBezTo>
                    <a:cubicBezTo>
                      <a:pt x="0" y="7"/>
                      <a:pt x="1" y="5"/>
                      <a:pt x="2" y="3"/>
                    </a:cubicBezTo>
                    <a:cubicBezTo>
                      <a:pt x="3" y="1"/>
                      <a:pt x="5" y="0"/>
                      <a:pt x="8" y="0"/>
                    </a:cubicBezTo>
                    <a:cubicBezTo>
                      <a:pt x="12" y="0"/>
                      <a:pt x="15" y="3"/>
                      <a:pt x="15" y="10"/>
                    </a:cubicBezTo>
                    <a:cubicBezTo>
                      <a:pt x="15" y="13"/>
                      <a:pt x="14" y="15"/>
                      <a:pt x="13" y="17"/>
                    </a:cubicBezTo>
                    <a:cubicBezTo>
                      <a:pt x="11" y="19"/>
                      <a:pt x="10" y="20"/>
                      <a:pt x="8" y="20"/>
                    </a:cubicBezTo>
                    <a:close/>
                    <a:moveTo>
                      <a:pt x="8" y="3"/>
                    </a:moveTo>
                    <a:cubicBezTo>
                      <a:pt x="5" y="3"/>
                      <a:pt x="5" y="6"/>
                      <a:pt x="5" y="10"/>
                    </a:cubicBezTo>
                    <a:cubicBezTo>
                      <a:pt x="5" y="15"/>
                      <a:pt x="5" y="17"/>
                      <a:pt x="8" y="17"/>
                    </a:cubicBezTo>
                    <a:cubicBezTo>
                      <a:pt x="9" y="17"/>
                      <a:pt x="10" y="14"/>
                      <a:pt x="10" y="10"/>
                    </a:cubicBezTo>
                    <a:cubicBezTo>
                      <a:pt x="10" y="5"/>
                      <a:pt x="9" y="3"/>
                      <a:pt x="8" y="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b="1"/>
              </a:p>
            </p:txBody>
          </p:sp>
          <p:sp>
            <p:nvSpPr>
              <p:cNvPr id="257" name="Freeform 705"/>
              <p:cNvSpPr>
                <a:spLocks/>
              </p:cNvSpPr>
              <p:nvPr/>
            </p:nvSpPr>
            <p:spPr bwMode="auto">
              <a:xfrm>
                <a:off x="7853363" y="719137"/>
                <a:ext cx="17463" cy="44450"/>
              </a:xfrm>
              <a:custGeom>
                <a:avLst/>
                <a:gdLst>
                  <a:gd name="T0" fmla="*/ 8 w 8"/>
                  <a:gd name="T1" fmla="*/ 0 h 20"/>
                  <a:gd name="T2" fmla="*/ 8 w 8"/>
                  <a:gd name="T3" fmla="*/ 20 h 20"/>
                  <a:gd name="T4" fmla="*/ 4 w 8"/>
                  <a:gd name="T5" fmla="*/ 20 h 20"/>
                  <a:gd name="T6" fmla="*/ 4 w 8"/>
                  <a:gd name="T7" fmla="*/ 5 h 20"/>
                  <a:gd name="T8" fmla="*/ 3 w 8"/>
                  <a:gd name="T9" fmla="*/ 5 h 20"/>
                  <a:gd name="T10" fmla="*/ 2 w 8"/>
                  <a:gd name="T11" fmla="*/ 6 h 20"/>
                  <a:gd name="T12" fmla="*/ 1 w 8"/>
                  <a:gd name="T13" fmla="*/ 6 h 20"/>
                  <a:gd name="T14" fmla="*/ 0 w 8"/>
                  <a:gd name="T15" fmla="*/ 7 h 20"/>
                  <a:gd name="T16" fmla="*/ 0 w 8"/>
                  <a:gd name="T17" fmla="*/ 3 h 20"/>
                  <a:gd name="T18" fmla="*/ 3 w 8"/>
                  <a:gd name="T19" fmla="*/ 2 h 20"/>
                  <a:gd name="T20" fmla="*/ 5 w 8"/>
                  <a:gd name="T21" fmla="*/ 0 h 20"/>
                  <a:gd name="T22" fmla="*/ 8 w 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8" y="0"/>
                    </a:moveTo>
                    <a:cubicBezTo>
                      <a:pt x="8" y="20"/>
                      <a:pt x="8" y="20"/>
                      <a:pt x="8" y="20"/>
                    </a:cubicBezTo>
                    <a:cubicBezTo>
                      <a:pt x="4" y="20"/>
                      <a:pt x="4" y="20"/>
                      <a:pt x="4" y="20"/>
                    </a:cubicBezTo>
                    <a:cubicBezTo>
                      <a:pt x="4" y="5"/>
                      <a:pt x="4" y="5"/>
                      <a:pt x="4" y="5"/>
                    </a:cubicBezTo>
                    <a:cubicBezTo>
                      <a:pt x="4" y="5"/>
                      <a:pt x="3" y="5"/>
                      <a:pt x="3" y="5"/>
                    </a:cubicBezTo>
                    <a:cubicBezTo>
                      <a:pt x="3" y="5"/>
                      <a:pt x="2" y="6"/>
                      <a:pt x="2" y="6"/>
                    </a:cubicBezTo>
                    <a:cubicBezTo>
                      <a:pt x="2" y="6"/>
                      <a:pt x="1" y="6"/>
                      <a:pt x="1" y="6"/>
                    </a:cubicBezTo>
                    <a:cubicBezTo>
                      <a:pt x="0" y="6"/>
                      <a:pt x="0" y="6"/>
                      <a:pt x="0" y="7"/>
                    </a:cubicBezTo>
                    <a:cubicBezTo>
                      <a:pt x="0" y="3"/>
                      <a:pt x="0" y="3"/>
                      <a:pt x="0" y="3"/>
                    </a:cubicBezTo>
                    <a:cubicBezTo>
                      <a:pt x="1" y="3"/>
                      <a:pt x="2" y="2"/>
                      <a:pt x="3" y="2"/>
                    </a:cubicBezTo>
                    <a:cubicBezTo>
                      <a:pt x="4" y="1"/>
                      <a:pt x="5" y="1"/>
                      <a:pt x="5" y="0"/>
                    </a:cubicBezTo>
                    <a:lnTo>
                      <a:pt x="8"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b="1"/>
              </a:p>
            </p:txBody>
          </p:sp>
          <p:sp>
            <p:nvSpPr>
              <p:cNvPr id="258" name="Freeform 706"/>
              <p:cNvSpPr>
                <a:spLocks/>
              </p:cNvSpPr>
              <p:nvPr/>
            </p:nvSpPr>
            <p:spPr bwMode="auto">
              <a:xfrm>
                <a:off x="7926388" y="596900"/>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b="1"/>
              </a:p>
            </p:txBody>
          </p:sp>
          <p:sp>
            <p:nvSpPr>
              <p:cNvPr id="259" name="Freeform 707"/>
              <p:cNvSpPr>
                <a:spLocks noEditPoints="1"/>
              </p:cNvSpPr>
              <p:nvPr/>
            </p:nvSpPr>
            <p:spPr bwMode="auto">
              <a:xfrm>
                <a:off x="7924800" y="657225"/>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b="1"/>
              </a:p>
            </p:txBody>
          </p:sp>
          <p:sp>
            <p:nvSpPr>
              <p:cNvPr id="260" name="Freeform 708"/>
              <p:cNvSpPr>
                <a:spLocks noEditPoints="1"/>
              </p:cNvSpPr>
              <p:nvPr/>
            </p:nvSpPr>
            <p:spPr bwMode="auto">
              <a:xfrm>
                <a:off x="7924800" y="719137"/>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7 h 20"/>
                  <a:gd name="T12" fmla="*/ 7 w 14"/>
                  <a:gd name="T13" fmla="*/ 20 h 20"/>
                  <a:gd name="T14" fmla="*/ 7 w 14"/>
                  <a:gd name="T15" fmla="*/ 3 h 20"/>
                  <a:gd name="T16" fmla="*/ 4 w 14"/>
                  <a:gd name="T17" fmla="*/ 10 h 20"/>
                  <a:gd name="T18" fmla="*/ 7 w 14"/>
                  <a:gd name="T19" fmla="*/ 17 h 20"/>
                  <a:gd name="T20" fmla="*/ 9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3"/>
                      <a:pt x="14" y="10"/>
                    </a:cubicBezTo>
                    <a:cubicBezTo>
                      <a:pt x="14" y="13"/>
                      <a:pt x="13" y="15"/>
                      <a:pt x="12" y="17"/>
                    </a:cubicBezTo>
                    <a:cubicBezTo>
                      <a:pt x="11" y="19"/>
                      <a:pt x="9" y="20"/>
                      <a:pt x="7" y="20"/>
                    </a:cubicBezTo>
                    <a:close/>
                    <a:moveTo>
                      <a:pt x="7" y="3"/>
                    </a:moveTo>
                    <a:cubicBezTo>
                      <a:pt x="5" y="3"/>
                      <a:pt x="4" y="6"/>
                      <a:pt x="4" y="10"/>
                    </a:cubicBezTo>
                    <a:cubicBezTo>
                      <a:pt x="4" y="15"/>
                      <a:pt x="5" y="17"/>
                      <a:pt x="7" y="17"/>
                    </a:cubicBezTo>
                    <a:cubicBezTo>
                      <a:pt x="9" y="17"/>
                      <a:pt x="9" y="14"/>
                      <a:pt x="9" y="10"/>
                    </a:cubicBezTo>
                    <a:cubicBezTo>
                      <a:pt x="9" y="5"/>
                      <a:pt x="9" y="3"/>
                      <a:pt x="7" y="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b="1"/>
              </a:p>
            </p:txBody>
          </p:sp>
          <p:sp>
            <p:nvSpPr>
              <p:cNvPr id="261" name="Freeform 709"/>
              <p:cNvSpPr>
                <a:spLocks noEditPoints="1"/>
              </p:cNvSpPr>
              <p:nvPr/>
            </p:nvSpPr>
            <p:spPr bwMode="auto">
              <a:xfrm>
                <a:off x="7883525" y="596900"/>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b="1"/>
              </a:p>
            </p:txBody>
          </p:sp>
          <p:sp>
            <p:nvSpPr>
              <p:cNvPr id="262" name="Freeform 710"/>
              <p:cNvSpPr>
                <a:spLocks/>
              </p:cNvSpPr>
              <p:nvPr/>
            </p:nvSpPr>
            <p:spPr bwMode="auto">
              <a:xfrm>
                <a:off x="7888288" y="657225"/>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b="1"/>
              </a:p>
            </p:txBody>
          </p:sp>
          <p:sp>
            <p:nvSpPr>
              <p:cNvPr id="263" name="Freeform 711"/>
              <p:cNvSpPr>
                <a:spLocks noEditPoints="1"/>
              </p:cNvSpPr>
              <p:nvPr/>
            </p:nvSpPr>
            <p:spPr bwMode="auto">
              <a:xfrm>
                <a:off x="7883525" y="719137"/>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5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2" y="19"/>
                      <a:pt x="10" y="20"/>
                      <a:pt x="7" y="20"/>
                    </a:cubicBezTo>
                    <a:close/>
                    <a:moveTo>
                      <a:pt x="7" y="3"/>
                    </a:moveTo>
                    <a:cubicBezTo>
                      <a:pt x="6" y="3"/>
                      <a:pt x="5" y="6"/>
                      <a:pt x="5" y="10"/>
                    </a:cubicBezTo>
                    <a:cubicBezTo>
                      <a:pt x="5" y="15"/>
                      <a:pt x="6" y="17"/>
                      <a:pt x="7" y="17"/>
                    </a:cubicBezTo>
                    <a:cubicBezTo>
                      <a:pt x="9" y="17"/>
                      <a:pt x="10" y="14"/>
                      <a:pt x="10" y="10"/>
                    </a:cubicBezTo>
                    <a:cubicBezTo>
                      <a:pt x="10" y="5"/>
                      <a:pt x="9" y="3"/>
                      <a:pt x="7" y="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b="1"/>
              </a:p>
            </p:txBody>
          </p:sp>
          <p:sp>
            <p:nvSpPr>
              <p:cNvPr id="264" name="Freeform 712"/>
              <p:cNvSpPr>
                <a:spLocks/>
              </p:cNvSpPr>
              <p:nvPr/>
            </p:nvSpPr>
            <p:spPr bwMode="auto">
              <a:xfrm>
                <a:off x="7478713" y="696912"/>
                <a:ext cx="793750" cy="635000"/>
              </a:xfrm>
              <a:custGeom>
                <a:avLst/>
                <a:gdLst>
                  <a:gd name="T0" fmla="*/ 115 w 357"/>
                  <a:gd name="T1" fmla="*/ 0 h 286"/>
                  <a:gd name="T2" fmla="*/ 0 w 357"/>
                  <a:gd name="T3" fmla="*/ 0 h 286"/>
                  <a:gd name="T4" fmla="*/ 0 w 357"/>
                  <a:gd name="T5" fmla="*/ 81 h 286"/>
                  <a:gd name="T6" fmla="*/ 1 w 357"/>
                  <a:gd name="T7" fmla="*/ 84 h 286"/>
                  <a:gd name="T8" fmla="*/ 135 w 357"/>
                  <a:gd name="T9" fmla="*/ 286 h 286"/>
                  <a:gd name="T10" fmla="*/ 222 w 357"/>
                  <a:gd name="T11" fmla="*/ 286 h 286"/>
                  <a:gd name="T12" fmla="*/ 356 w 357"/>
                  <a:gd name="T13" fmla="*/ 84 h 286"/>
                  <a:gd name="T14" fmla="*/ 357 w 357"/>
                  <a:gd name="T15" fmla="*/ 81 h 286"/>
                  <a:gd name="T16" fmla="*/ 357 w 357"/>
                  <a:gd name="T17" fmla="*/ 81 h 286"/>
                  <a:gd name="T18" fmla="*/ 357 w 357"/>
                  <a:gd name="T19" fmla="*/ 0 h 286"/>
                  <a:gd name="T20" fmla="*/ 115 w 357"/>
                  <a:gd name="T2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7" h="286">
                    <a:moveTo>
                      <a:pt x="115" y="0"/>
                    </a:moveTo>
                    <a:cubicBezTo>
                      <a:pt x="0" y="0"/>
                      <a:pt x="0" y="0"/>
                      <a:pt x="0" y="0"/>
                    </a:cubicBezTo>
                    <a:cubicBezTo>
                      <a:pt x="0" y="81"/>
                      <a:pt x="0" y="81"/>
                      <a:pt x="0" y="81"/>
                    </a:cubicBezTo>
                    <a:cubicBezTo>
                      <a:pt x="1" y="84"/>
                      <a:pt x="1" y="84"/>
                      <a:pt x="1" y="84"/>
                    </a:cubicBezTo>
                    <a:cubicBezTo>
                      <a:pt x="135" y="286"/>
                      <a:pt x="135" y="286"/>
                      <a:pt x="135" y="286"/>
                    </a:cubicBezTo>
                    <a:cubicBezTo>
                      <a:pt x="222" y="286"/>
                      <a:pt x="222" y="286"/>
                      <a:pt x="222" y="286"/>
                    </a:cubicBezTo>
                    <a:cubicBezTo>
                      <a:pt x="356" y="84"/>
                      <a:pt x="356" y="84"/>
                      <a:pt x="356" y="84"/>
                    </a:cubicBezTo>
                    <a:cubicBezTo>
                      <a:pt x="356" y="83"/>
                      <a:pt x="357" y="82"/>
                      <a:pt x="357" y="81"/>
                    </a:cubicBezTo>
                    <a:cubicBezTo>
                      <a:pt x="357" y="81"/>
                      <a:pt x="357" y="81"/>
                      <a:pt x="357" y="81"/>
                    </a:cubicBezTo>
                    <a:cubicBezTo>
                      <a:pt x="357" y="0"/>
                      <a:pt x="357" y="0"/>
                      <a:pt x="357" y="0"/>
                    </a:cubicBezTo>
                    <a:cubicBezTo>
                      <a:pt x="115" y="0"/>
                      <a:pt x="115" y="0"/>
                      <a:pt x="115"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65" name="Freeform 713"/>
              <p:cNvSpPr>
                <a:spLocks/>
              </p:cNvSpPr>
              <p:nvPr/>
            </p:nvSpPr>
            <p:spPr bwMode="auto">
              <a:xfrm>
                <a:off x="7477125" y="696912"/>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66" name="Freeform 714"/>
              <p:cNvSpPr>
                <a:spLocks/>
              </p:cNvSpPr>
              <p:nvPr/>
            </p:nvSpPr>
            <p:spPr bwMode="auto">
              <a:xfrm>
                <a:off x="7477125" y="696912"/>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67" name="Rectangle 715"/>
              <p:cNvSpPr>
                <a:spLocks noChangeArrowheads="1"/>
              </p:cNvSpPr>
              <p:nvPr/>
            </p:nvSpPr>
            <p:spPr bwMode="auto">
              <a:xfrm>
                <a:off x="7478713" y="696912"/>
                <a:ext cx="198438" cy="179388"/>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68" name="Rectangle 716"/>
              <p:cNvSpPr>
                <a:spLocks noChangeArrowheads="1"/>
              </p:cNvSpPr>
              <p:nvPr/>
            </p:nvSpPr>
            <p:spPr bwMode="auto">
              <a:xfrm>
                <a:off x="7478713" y="696912"/>
                <a:ext cx="198438"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69" name="Freeform 717"/>
              <p:cNvSpPr>
                <a:spLocks/>
              </p:cNvSpPr>
              <p:nvPr/>
            </p:nvSpPr>
            <p:spPr bwMode="auto">
              <a:xfrm>
                <a:off x="7586663" y="1041400"/>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70" name="Freeform 718"/>
              <p:cNvSpPr>
                <a:spLocks/>
              </p:cNvSpPr>
              <p:nvPr/>
            </p:nvSpPr>
            <p:spPr bwMode="auto">
              <a:xfrm>
                <a:off x="7586663" y="1041400"/>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71" name="Freeform 719"/>
              <p:cNvSpPr>
                <a:spLocks/>
              </p:cNvSpPr>
              <p:nvPr/>
            </p:nvSpPr>
            <p:spPr bwMode="auto">
              <a:xfrm>
                <a:off x="7478713" y="876300"/>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72" name="Freeform 720"/>
              <p:cNvSpPr>
                <a:spLocks/>
              </p:cNvSpPr>
              <p:nvPr/>
            </p:nvSpPr>
            <p:spPr bwMode="auto">
              <a:xfrm>
                <a:off x="7478713" y="876300"/>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73" name="Freeform 721"/>
              <p:cNvSpPr>
                <a:spLocks/>
              </p:cNvSpPr>
              <p:nvPr/>
            </p:nvSpPr>
            <p:spPr bwMode="auto">
              <a:xfrm>
                <a:off x="8270875" y="876300"/>
                <a:ext cx="4763" cy="6350"/>
              </a:xfrm>
              <a:custGeom>
                <a:avLst/>
                <a:gdLst>
                  <a:gd name="T0" fmla="*/ 0 w 2"/>
                  <a:gd name="T1" fmla="*/ 3 h 3"/>
                  <a:gd name="T2" fmla="*/ 2 w 2"/>
                  <a:gd name="T3" fmla="*/ 0 h 3"/>
                  <a:gd name="T4" fmla="*/ 1 w 2"/>
                  <a:gd name="T5" fmla="*/ 0 h 3"/>
                  <a:gd name="T6" fmla="*/ 1 w 2"/>
                  <a:gd name="T7" fmla="*/ 0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2" y="0"/>
                      <a:pt x="2" y="0"/>
                      <a:pt x="2" y="0"/>
                    </a:cubicBezTo>
                    <a:cubicBezTo>
                      <a:pt x="1" y="0"/>
                      <a:pt x="1" y="0"/>
                      <a:pt x="1" y="0"/>
                    </a:cubicBezTo>
                    <a:cubicBezTo>
                      <a:pt x="1" y="0"/>
                      <a:pt x="1" y="0"/>
                      <a:pt x="1" y="0"/>
                    </a:cubicBezTo>
                    <a:cubicBezTo>
                      <a:pt x="1"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74" name="Freeform 722"/>
              <p:cNvSpPr>
                <a:spLocks/>
              </p:cNvSpPr>
              <p:nvPr/>
            </p:nvSpPr>
            <p:spPr bwMode="auto">
              <a:xfrm>
                <a:off x="7466013" y="687387"/>
                <a:ext cx="822325" cy="17463"/>
              </a:xfrm>
              <a:custGeom>
                <a:avLst/>
                <a:gdLst>
                  <a:gd name="T0" fmla="*/ 366 w 370"/>
                  <a:gd name="T1" fmla="*/ 0 h 8"/>
                  <a:gd name="T2" fmla="*/ 365 w 370"/>
                  <a:gd name="T3" fmla="*/ 0 h 8"/>
                  <a:gd name="T4" fmla="*/ 4 w 370"/>
                  <a:gd name="T5" fmla="*/ 0 h 8"/>
                  <a:gd name="T6" fmla="*/ 3 w 370"/>
                  <a:gd name="T7" fmla="*/ 0 h 8"/>
                  <a:gd name="T8" fmla="*/ 0 w 370"/>
                  <a:gd name="T9" fmla="*/ 4 h 8"/>
                  <a:gd name="T10" fmla="*/ 3 w 370"/>
                  <a:gd name="T11" fmla="*/ 8 h 8"/>
                  <a:gd name="T12" fmla="*/ 4 w 370"/>
                  <a:gd name="T13" fmla="*/ 8 h 8"/>
                  <a:gd name="T14" fmla="*/ 365 w 370"/>
                  <a:gd name="T15" fmla="*/ 8 h 8"/>
                  <a:gd name="T16" fmla="*/ 366 w 370"/>
                  <a:gd name="T17" fmla="*/ 8 h 8"/>
                  <a:gd name="T18" fmla="*/ 370 w 370"/>
                  <a:gd name="T19" fmla="*/ 4 h 8"/>
                  <a:gd name="T20" fmla="*/ 366 w 370"/>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8">
                    <a:moveTo>
                      <a:pt x="366" y="0"/>
                    </a:moveTo>
                    <a:cubicBezTo>
                      <a:pt x="365" y="0"/>
                      <a:pt x="365" y="0"/>
                      <a:pt x="365" y="0"/>
                    </a:cubicBezTo>
                    <a:cubicBezTo>
                      <a:pt x="4" y="0"/>
                      <a:pt x="4" y="0"/>
                      <a:pt x="4" y="0"/>
                    </a:cubicBezTo>
                    <a:cubicBezTo>
                      <a:pt x="3" y="0"/>
                      <a:pt x="3" y="0"/>
                      <a:pt x="3" y="0"/>
                    </a:cubicBezTo>
                    <a:cubicBezTo>
                      <a:pt x="1" y="0"/>
                      <a:pt x="0" y="2"/>
                      <a:pt x="0" y="4"/>
                    </a:cubicBezTo>
                    <a:cubicBezTo>
                      <a:pt x="0" y="6"/>
                      <a:pt x="1" y="8"/>
                      <a:pt x="3" y="8"/>
                    </a:cubicBezTo>
                    <a:cubicBezTo>
                      <a:pt x="4" y="8"/>
                      <a:pt x="4" y="8"/>
                      <a:pt x="4" y="8"/>
                    </a:cubicBezTo>
                    <a:cubicBezTo>
                      <a:pt x="365" y="8"/>
                      <a:pt x="365" y="8"/>
                      <a:pt x="365" y="8"/>
                    </a:cubicBezTo>
                    <a:cubicBezTo>
                      <a:pt x="366" y="8"/>
                      <a:pt x="366" y="8"/>
                      <a:pt x="366" y="8"/>
                    </a:cubicBezTo>
                    <a:cubicBezTo>
                      <a:pt x="368" y="8"/>
                      <a:pt x="370" y="6"/>
                      <a:pt x="370" y="4"/>
                    </a:cubicBezTo>
                    <a:cubicBezTo>
                      <a:pt x="370" y="2"/>
                      <a:pt x="368" y="0"/>
                      <a:pt x="36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75" name="Rectangle 723"/>
              <p:cNvSpPr>
                <a:spLocks noChangeArrowheads="1"/>
              </p:cNvSpPr>
              <p:nvPr/>
            </p:nvSpPr>
            <p:spPr bwMode="auto">
              <a:xfrm>
                <a:off x="7664450" y="881062"/>
                <a:ext cx="415925" cy="149225"/>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76" name="Freeform 724"/>
              <p:cNvSpPr>
                <a:spLocks/>
              </p:cNvSpPr>
              <p:nvPr/>
            </p:nvSpPr>
            <p:spPr bwMode="auto">
              <a:xfrm>
                <a:off x="7678738" y="898525"/>
                <a:ext cx="385763" cy="115888"/>
              </a:xfrm>
              <a:custGeom>
                <a:avLst/>
                <a:gdLst>
                  <a:gd name="T0" fmla="*/ 173 w 173"/>
                  <a:gd name="T1" fmla="*/ 0 h 52"/>
                  <a:gd name="T2" fmla="*/ 137 w 173"/>
                  <a:gd name="T3" fmla="*/ 0 h 52"/>
                  <a:gd name="T4" fmla="*/ 137 w 173"/>
                  <a:gd name="T5" fmla="*/ 22 h 52"/>
                  <a:gd name="T6" fmla="*/ 137 w 173"/>
                  <a:gd name="T7" fmla="*/ 24 h 52"/>
                  <a:gd name="T8" fmla="*/ 136 w 173"/>
                  <a:gd name="T9" fmla="*/ 26 h 52"/>
                  <a:gd name="T10" fmla="*/ 131 w 173"/>
                  <a:gd name="T11" fmla="*/ 28 h 52"/>
                  <a:gd name="T12" fmla="*/ 116 w 173"/>
                  <a:gd name="T13" fmla="*/ 31 h 52"/>
                  <a:gd name="T14" fmla="*/ 108 w 173"/>
                  <a:gd name="T15" fmla="*/ 30 h 52"/>
                  <a:gd name="T16" fmla="*/ 101 w 173"/>
                  <a:gd name="T17" fmla="*/ 28 h 52"/>
                  <a:gd name="T18" fmla="*/ 96 w 173"/>
                  <a:gd name="T19" fmla="*/ 26 h 52"/>
                  <a:gd name="T20" fmla="*/ 95 w 173"/>
                  <a:gd name="T21" fmla="*/ 24 h 52"/>
                  <a:gd name="T22" fmla="*/ 95 w 173"/>
                  <a:gd name="T23" fmla="*/ 22 h 52"/>
                  <a:gd name="T24" fmla="*/ 95 w 173"/>
                  <a:gd name="T25" fmla="*/ 0 h 52"/>
                  <a:gd name="T26" fmla="*/ 0 w 173"/>
                  <a:gd name="T27" fmla="*/ 0 h 52"/>
                  <a:gd name="T28" fmla="*/ 0 w 173"/>
                  <a:gd name="T29" fmla="*/ 52 h 52"/>
                  <a:gd name="T30" fmla="*/ 22 w 173"/>
                  <a:gd name="T31" fmla="*/ 52 h 52"/>
                  <a:gd name="T32" fmla="*/ 22 w 173"/>
                  <a:gd name="T33" fmla="*/ 23 h 52"/>
                  <a:gd name="T34" fmla="*/ 37 w 173"/>
                  <a:gd name="T35" fmla="*/ 8 h 52"/>
                  <a:gd name="T36" fmla="*/ 65 w 173"/>
                  <a:gd name="T37" fmla="*/ 8 h 52"/>
                  <a:gd name="T38" fmla="*/ 67 w 173"/>
                  <a:gd name="T39" fmla="*/ 9 h 52"/>
                  <a:gd name="T40" fmla="*/ 68 w 173"/>
                  <a:gd name="T41" fmla="*/ 10 h 52"/>
                  <a:gd name="T42" fmla="*/ 69 w 173"/>
                  <a:gd name="T43" fmla="*/ 11 h 52"/>
                  <a:gd name="T44" fmla="*/ 70 w 173"/>
                  <a:gd name="T45" fmla="*/ 13 h 52"/>
                  <a:gd name="T46" fmla="*/ 70 w 173"/>
                  <a:gd name="T47" fmla="*/ 52 h 52"/>
                  <a:gd name="T48" fmla="*/ 173 w 173"/>
                  <a:gd name="T49" fmla="*/ 52 h 52"/>
                  <a:gd name="T50" fmla="*/ 173 w 173"/>
                  <a:gd name="T5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3" h="52">
                    <a:moveTo>
                      <a:pt x="173" y="0"/>
                    </a:moveTo>
                    <a:cubicBezTo>
                      <a:pt x="137" y="0"/>
                      <a:pt x="137" y="0"/>
                      <a:pt x="137" y="0"/>
                    </a:cubicBezTo>
                    <a:cubicBezTo>
                      <a:pt x="137" y="22"/>
                      <a:pt x="137" y="22"/>
                      <a:pt x="137" y="22"/>
                    </a:cubicBezTo>
                    <a:cubicBezTo>
                      <a:pt x="137" y="23"/>
                      <a:pt x="137" y="24"/>
                      <a:pt x="137" y="24"/>
                    </a:cubicBezTo>
                    <a:cubicBezTo>
                      <a:pt x="136" y="25"/>
                      <a:pt x="136" y="25"/>
                      <a:pt x="136" y="26"/>
                    </a:cubicBezTo>
                    <a:cubicBezTo>
                      <a:pt x="134" y="27"/>
                      <a:pt x="133" y="28"/>
                      <a:pt x="131" y="28"/>
                    </a:cubicBezTo>
                    <a:cubicBezTo>
                      <a:pt x="127" y="30"/>
                      <a:pt x="122" y="31"/>
                      <a:pt x="116" y="31"/>
                    </a:cubicBezTo>
                    <a:cubicBezTo>
                      <a:pt x="113" y="31"/>
                      <a:pt x="110" y="31"/>
                      <a:pt x="108" y="30"/>
                    </a:cubicBezTo>
                    <a:cubicBezTo>
                      <a:pt x="101" y="28"/>
                      <a:pt x="101" y="28"/>
                      <a:pt x="101" y="28"/>
                    </a:cubicBezTo>
                    <a:cubicBezTo>
                      <a:pt x="96" y="26"/>
                      <a:pt x="96" y="26"/>
                      <a:pt x="96" y="26"/>
                    </a:cubicBezTo>
                    <a:cubicBezTo>
                      <a:pt x="95" y="24"/>
                      <a:pt x="95" y="24"/>
                      <a:pt x="95" y="24"/>
                    </a:cubicBezTo>
                    <a:cubicBezTo>
                      <a:pt x="95" y="22"/>
                      <a:pt x="95" y="22"/>
                      <a:pt x="95" y="22"/>
                    </a:cubicBezTo>
                    <a:cubicBezTo>
                      <a:pt x="95" y="0"/>
                      <a:pt x="95" y="0"/>
                      <a:pt x="95" y="0"/>
                    </a:cubicBezTo>
                    <a:cubicBezTo>
                      <a:pt x="0" y="0"/>
                      <a:pt x="0" y="0"/>
                      <a:pt x="0" y="0"/>
                    </a:cubicBezTo>
                    <a:cubicBezTo>
                      <a:pt x="0" y="52"/>
                      <a:pt x="0" y="52"/>
                      <a:pt x="0" y="52"/>
                    </a:cubicBezTo>
                    <a:cubicBezTo>
                      <a:pt x="22" y="52"/>
                      <a:pt x="22" y="52"/>
                      <a:pt x="22" y="52"/>
                    </a:cubicBezTo>
                    <a:cubicBezTo>
                      <a:pt x="22" y="23"/>
                      <a:pt x="22" y="23"/>
                      <a:pt x="22" y="23"/>
                    </a:cubicBezTo>
                    <a:cubicBezTo>
                      <a:pt x="37" y="8"/>
                      <a:pt x="37" y="8"/>
                      <a:pt x="37" y="8"/>
                    </a:cubicBezTo>
                    <a:cubicBezTo>
                      <a:pt x="65" y="8"/>
                      <a:pt x="65" y="8"/>
                      <a:pt x="65" y="8"/>
                    </a:cubicBezTo>
                    <a:cubicBezTo>
                      <a:pt x="67" y="9"/>
                      <a:pt x="67" y="9"/>
                      <a:pt x="67" y="9"/>
                    </a:cubicBezTo>
                    <a:cubicBezTo>
                      <a:pt x="68" y="10"/>
                      <a:pt x="68" y="10"/>
                      <a:pt x="68" y="10"/>
                    </a:cubicBezTo>
                    <a:cubicBezTo>
                      <a:pt x="69" y="11"/>
                      <a:pt x="69" y="11"/>
                      <a:pt x="69" y="11"/>
                    </a:cubicBezTo>
                    <a:cubicBezTo>
                      <a:pt x="70" y="13"/>
                      <a:pt x="70" y="13"/>
                      <a:pt x="70" y="13"/>
                    </a:cubicBezTo>
                    <a:cubicBezTo>
                      <a:pt x="70" y="52"/>
                      <a:pt x="70" y="52"/>
                      <a:pt x="70" y="52"/>
                    </a:cubicBezTo>
                    <a:cubicBezTo>
                      <a:pt x="173" y="52"/>
                      <a:pt x="173" y="52"/>
                      <a:pt x="173" y="52"/>
                    </a:cubicBezTo>
                    <a:lnTo>
                      <a:pt x="17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77" name="Freeform 725"/>
              <p:cNvSpPr>
                <a:spLocks noEditPoints="1"/>
              </p:cNvSpPr>
              <p:nvPr/>
            </p:nvSpPr>
            <p:spPr bwMode="auto">
              <a:xfrm>
                <a:off x="7737475" y="925512"/>
                <a:ext cx="88900" cy="88900"/>
              </a:xfrm>
              <a:custGeom>
                <a:avLst/>
                <a:gdLst>
                  <a:gd name="T0" fmla="*/ 7 w 56"/>
                  <a:gd name="T1" fmla="*/ 55 h 56"/>
                  <a:gd name="T2" fmla="*/ 8 w 56"/>
                  <a:gd name="T3" fmla="*/ 52 h 56"/>
                  <a:gd name="T4" fmla="*/ 46 w 56"/>
                  <a:gd name="T5" fmla="*/ 52 h 56"/>
                  <a:gd name="T6" fmla="*/ 47 w 56"/>
                  <a:gd name="T7" fmla="*/ 52 h 56"/>
                  <a:gd name="T8" fmla="*/ 49 w 56"/>
                  <a:gd name="T9" fmla="*/ 55 h 56"/>
                  <a:gd name="T10" fmla="*/ 47 w 56"/>
                  <a:gd name="T11" fmla="*/ 56 h 56"/>
                  <a:gd name="T12" fmla="*/ 56 w 56"/>
                  <a:gd name="T13" fmla="*/ 4 h 56"/>
                  <a:gd name="T14" fmla="*/ 54 w 56"/>
                  <a:gd name="T15" fmla="*/ 1 h 56"/>
                  <a:gd name="T16" fmla="*/ 52 w 56"/>
                  <a:gd name="T17" fmla="*/ 0 h 56"/>
                  <a:gd name="T18" fmla="*/ 18 w 56"/>
                  <a:gd name="T19" fmla="*/ 13 h 56"/>
                  <a:gd name="T20" fmla="*/ 17 w 56"/>
                  <a:gd name="T21" fmla="*/ 17 h 56"/>
                  <a:gd name="T22" fmla="*/ 12 w 56"/>
                  <a:gd name="T23" fmla="*/ 18 h 56"/>
                  <a:gd name="T24" fmla="*/ 0 w 56"/>
                  <a:gd name="T25" fmla="*/ 56 h 56"/>
                  <a:gd name="T26" fmla="*/ 7 w 56"/>
                  <a:gd name="T27" fmla="*/ 56 h 56"/>
                  <a:gd name="T28" fmla="*/ 24 w 56"/>
                  <a:gd name="T29" fmla="*/ 18 h 56"/>
                  <a:gd name="T30" fmla="*/ 26 w 56"/>
                  <a:gd name="T31" fmla="*/ 17 h 56"/>
                  <a:gd name="T32" fmla="*/ 47 w 56"/>
                  <a:gd name="T33" fmla="*/ 17 h 56"/>
                  <a:gd name="T34" fmla="*/ 49 w 56"/>
                  <a:gd name="T35" fmla="*/ 18 h 56"/>
                  <a:gd name="T36" fmla="*/ 49 w 56"/>
                  <a:gd name="T37" fmla="*/ 21 h 56"/>
                  <a:gd name="T38" fmla="*/ 47 w 56"/>
                  <a:gd name="T39" fmla="*/ 22 h 56"/>
                  <a:gd name="T40" fmla="*/ 26 w 56"/>
                  <a:gd name="T41" fmla="*/ 22 h 56"/>
                  <a:gd name="T42" fmla="*/ 24 w 56"/>
                  <a:gd name="T43" fmla="*/ 22 h 56"/>
                  <a:gd name="T44" fmla="*/ 24 w 56"/>
                  <a:gd name="T45" fmla="*/ 20 h 56"/>
                  <a:gd name="T46" fmla="*/ 8 w 56"/>
                  <a:gd name="T47" fmla="*/ 29 h 56"/>
                  <a:gd name="T48" fmla="*/ 46 w 56"/>
                  <a:gd name="T49" fmla="*/ 28 h 56"/>
                  <a:gd name="T50" fmla="*/ 47 w 56"/>
                  <a:gd name="T51" fmla="*/ 29 h 56"/>
                  <a:gd name="T52" fmla="*/ 49 w 56"/>
                  <a:gd name="T53" fmla="*/ 32 h 56"/>
                  <a:gd name="T54" fmla="*/ 47 w 56"/>
                  <a:gd name="T55" fmla="*/ 34 h 56"/>
                  <a:gd name="T56" fmla="*/ 10 w 56"/>
                  <a:gd name="T57" fmla="*/ 34 h 56"/>
                  <a:gd name="T58" fmla="*/ 8 w 56"/>
                  <a:gd name="T59" fmla="*/ 34 h 56"/>
                  <a:gd name="T60" fmla="*/ 8 w 56"/>
                  <a:gd name="T61" fmla="*/ 29 h 56"/>
                  <a:gd name="T62" fmla="*/ 8 w 56"/>
                  <a:gd name="T63" fmla="*/ 41 h 56"/>
                  <a:gd name="T64" fmla="*/ 46 w 56"/>
                  <a:gd name="T65" fmla="*/ 41 h 56"/>
                  <a:gd name="T66" fmla="*/ 47 w 56"/>
                  <a:gd name="T67" fmla="*/ 41 h 56"/>
                  <a:gd name="T68" fmla="*/ 49 w 56"/>
                  <a:gd name="T69" fmla="*/ 43 h 56"/>
                  <a:gd name="T70" fmla="*/ 47 w 56"/>
                  <a:gd name="T71" fmla="*/ 45 h 56"/>
                  <a:gd name="T72" fmla="*/ 10 w 56"/>
                  <a:gd name="T73" fmla="*/ 46 h 56"/>
                  <a:gd name="T74" fmla="*/ 8 w 56"/>
                  <a:gd name="T75" fmla="*/ 45 h 56"/>
                  <a:gd name="T76" fmla="*/ 8 w 56"/>
                  <a:gd name="T7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56">
                    <a:moveTo>
                      <a:pt x="7" y="56"/>
                    </a:moveTo>
                    <a:lnTo>
                      <a:pt x="7" y="55"/>
                    </a:lnTo>
                    <a:lnTo>
                      <a:pt x="8" y="52"/>
                    </a:lnTo>
                    <a:lnTo>
                      <a:pt x="8" y="52"/>
                    </a:lnTo>
                    <a:lnTo>
                      <a:pt x="10" y="52"/>
                    </a:lnTo>
                    <a:lnTo>
                      <a:pt x="46" y="52"/>
                    </a:lnTo>
                    <a:lnTo>
                      <a:pt x="47" y="52"/>
                    </a:lnTo>
                    <a:lnTo>
                      <a:pt x="47" y="52"/>
                    </a:lnTo>
                    <a:lnTo>
                      <a:pt x="49" y="53"/>
                    </a:lnTo>
                    <a:lnTo>
                      <a:pt x="49" y="55"/>
                    </a:lnTo>
                    <a:lnTo>
                      <a:pt x="49" y="56"/>
                    </a:lnTo>
                    <a:lnTo>
                      <a:pt x="47" y="56"/>
                    </a:lnTo>
                    <a:lnTo>
                      <a:pt x="56" y="56"/>
                    </a:lnTo>
                    <a:lnTo>
                      <a:pt x="56" y="4"/>
                    </a:lnTo>
                    <a:lnTo>
                      <a:pt x="56" y="3"/>
                    </a:lnTo>
                    <a:lnTo>
                      <a:pt x="54" y="1"/>
                    </a:lnTo>
                    <a:lnTo>
                      <a:pt x="53" y="0"/>
                    </a:lnTo>
                    <a:lnTo>
                      <a:pt x="52" y="0"/>
                    </a:lnTo>
                    <a:lnTo>
                      <a:pt x="18" y="0"/>
                    </a:lnTo>
                    <a:lnTo>
                      <a:pt x="18" y="13"/>
                    </a:lnTo>
                    <a:lnTo>
                      <a:pt x="18" y="15"/>
                    </a:lnTo>
                    <a:lnTo>
                      <a:pt x="17" y="17"/>
                    </a:lnTo>
                    <a:lnTo>
                      <a:pt x="14" y="18"/>
                    </a:lnTo>
                    <a:lnTo>
                      <a:pt x="12" y="18"/>
                    </a:lnTo>
                    <a:lnTo>
                      <a:pt x="0" y="18"/>
                    </a:lnTo>
                    <a:lnTo>
                      <a:pt x="0" y="56"/>
                    </a:lnTo>
                    <a:lnTo>
                      <a:pt x="7" y="56"/>
                    </a:lnTo>
                    <a:lnTo>
                      <a:pt x="7" y="56"/>
                    </a:lnTo>
                    <a:close/>
                    <a:moveTo>
                      <a:pt x="24" y="20"/>
                    </a:moveTo>
                    <a:lnTo>
                      <a:pt x="24" y="18"/>
                    </a:lnTo>
                    <a:lnTo>
                      <a:pt x="24" y="18"/>
                    </a:lnTo>
                    <a:lnTo>
                      <a:pt x="26" y="17"/>
                    </a:lnTo>
                    <a:lnTo>
                      <a:pt x="46" y="17"/>
                    </a:lnTo>
                    <a:lnTo>
                      <a:pt x="47" y="17"/>
                    </a:lnTo>
                    <a:lnTo>
                      <a:pt x="47" y="18"/>
                    </a:lnTo>
                    <a:lnTo>
                      <a:pt x="49" y="18"/>
                    </a:lnTo>
                    <a:lnTo>
                      <a:pt x="49" y="20"/>
                    </a:lnTo>
                    <a:lnTo>
                      <a:pt x="49" y="21"/>
                    </a:lnTo>
                    <a:lnTo>
                      <a:pt x="47" y="22"/>
                    </a:lnTo>
                    <a:lnTo>
                      <a:pt x="47" y="22"/>
                    </a:lnTo>
                    <a:lnTo>
                      <a:pt x="46" y="22"/>
                    </a:lnTo>
                    <a:lnTo>
                      <a:pt x="26" y="22"/>
                    </a:lnTo>
                    <a:lnTo>
                      <a:pt x="25" y="22"/>
                    </a:lnTo>
                    <a:lnTo>
                      <a:pt x="24" y="22"/>
                    </a:lnTo>
                    <a:lnTo>
                      <a:pt x="24" y="21"/>
                    </a:lnTo>
                    <a:lnTo>
                      <a:pt x="24" y="20"/>
                    </a:lnTo>
                    <a:close/>
                    <a:moveTo>
                      <a:pt x="8" y="29"/>
                    </a:moveTo>
                    <a:lnTo>
                      <a:pt x="8" y="29"/>
                    </a:lnTo>
                    <a:lnTo>
                      <a:pt x="10" y="28"/>
                    </a:lnTo>
                    <a:lnTo>
                      <a:pt x="46" y="28"/>
                    </a:lnTo>
                    <a:lnTo>
                      <a:pt x="47" y="29"/>
                    </a:lnTo>
                    <a:lnTo>
                      <a:pt x="47" y="29"/>
                    </a:lnTo>
                    <a:lnTo>
                      <a:pt x="49" y="31"/>
                    </a:lnTo>
                    <a:lnTo>
                      <a:pt x="49" y="32"/>
                    </a:lnTo>
                    <a:lnTo>
                      <a:pt x="47" y="34"/>
                    </a:lnTo>
                    <a:lnTo>
                      <a:pt x="47" y="34"/>
                    </a:lnTo>
                    <a:lnTo>
                      <a:pt x="46" y="34"/>
                    </a:lnTo>
                    <a:lnTo>
                      <a:pt x="10" y="34"/>
                    </a:lnTo>
                    <a:lnTo>
                      <a:pt x="8" y="34"/>
                    </a:lnTo>
                    <a:lnTo>
                      <a:pt x="8" y="34"/>
                    </a:lnTo>
                    <a:lnTo>
                      <a:pt x="7" y="31"/>
                    </a:lnTo>
                    <a:lnTo>
                      <a:pt x="8" y="29"/>
                    </a:lnTo>
                    <a:close/>
                    <a:moveTo>
                      <a:pt x="8" y="41"/>
                    </a:moveTo>
                    <a:lnTo>
                      <a:pt x="8" y="41"/>
                    </a:lnTo>
                    <a:lnTo>
                      <a:pt x="10" y="41"/>
                    </a:lnTo>
                    <a:lnTo>
                      <a:pt x="46" y="41"/>
                    </a:lnTo>
                    <a:lnTo>
                      <a:pt x="47" y="41"/>
                    </a:lnTo>
                    <a:lnTo>
                      <a:pt x="47" y="41"/>
                    </a:lnTo>
                    <a:lnTo>
                      <a:pt x="49" y="42"/>
                    </a:lnTo>
                    <a:lnTo>
                      <a:pt x="49" y="43"/>
                    </a:lnTo>
                    <a:lnTo>
                      <a:pt x="47" y="45"/>
                    </a:lnTo>
                    <a:lnTo>
                      <a:pt x="47" y="45"/>
                    </a:lnTo>
                    <a:lnTo>
                      <a:pt x="46" y="46"/>
                    </a:lnTo>
                    <a:lnTo>
                      <a:pt x="10" y="46"/>
                    </a:lnTo>
                    <a:lnTo>
                      <a:pt x="8" y="45"/>
                    </a:lnTo>
                    <a:lnTo>
                      <a:pt x="8" y="45"/>
                    </a:lnTo>
                    <a:lnTo>
                      <a:pt x="7" y="43"/>
                    </a:lnTo>
                    <a:lnTo>
                      <a:pt x="8" y="4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78" name="Freeform 726"/>
              <p:cNvSpPr>
                <a:spLocks/>
              </p:cNvSpPr>
              <p:nvPr/>
            </p:nvSpPr>
            <p:spPr bwMode="auto">
              <a:xfrm>
                <a:off x="7891463" y="898525"/>
                <a:ext cx="92075" cy="69850"/>
              </a:xfrm>
              <a:custGeom>
                <a:avLst/>
                <a:gdLst>
                  <a:gd name="T0" fmla="*/ 0 w 42"/>
                  <a:gd name="T1" fmla="*/ 24 h 31"/>
                  <a:gd name="T2" fmla="*/ 1 w 42"/>
                  <a:gd name="T3" fmla="*/ 26 h 31"/>
                  <a:gd name="T4" fmla="*/ 6 w 42"/>
                  <a:gd name="T5" fmla="*/ 28 h 31"/>
                  <a:gd name="T6" fmla="*/ 13 w 42"/>
                  <a:gd name="T7" fmla="*/ 30 h 31"/>
                  <a:gd name="T8" fmla="*/ 21 w 42"/>
                  <a:gd name="T9" fmla="*/ 31 h 31"/>
                  <a:gd name="T10" fmla="*/ 36 w 42"/>
                  <a:gd name="T11" fmla="*/ 28 h 31"/>
                  <a:gd name="T12" fmla="*/ 41 w 42"/>
                  <a:gd name="T13" fmla="*/ 26 h 31"/>
                  <a:gd name="T14" fmla="*/ 42 w 42"/>
                  <a:gd name="T15" fmla="*/ 24 h 31"/>
                  <a:gd name="T16" fmla="*/ 42 w 42"/>
                  <a:gd name="T17" fmla="*/ 22 h 31"/>
                  <a:gd name="T18" fmla="*/ 42 w 42"/>
                  <a:gd name="T19" fmla="*/ 0 h 31"/>
                  <a:gd name="T20" fmla="*/ 0 w 42"/>
                  <a:gd name="T21" fmla="*/ 0 h 31"/>
                  <a:gd name="T22" fmla="*/ 0 w 42"/>
                  <a:gd name="T23" fmla="*/ 22 h 31"/>
                  <a:gd name="T24" fmla="*/ 0 w 42"/>
                  <a:gd name="T25"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31">
                    <a:moveTo>
                      <a:pt x="0" y="24"/>
                    </a:moveTo>
                    <a:cubicBezTo>
                      <a:pt x="1" y="26"/>
                      <a:pt x="1" y="26"/>
                      <a:pt x="1" y="26"/>
                    </a:cubicBezTo>
                    <a:cubicBezTo>
                      <a:pt x="6" y="28"/>
                      <a:pt x="6" y="28"/>
                      <a:pt x="6" y="28"/>
                    </a:cubicBezTo>
                    <a:cubicBezTo>
                      <a:pt x="13" y="30"/>
                      <a:pt x="13" y="30"/>
                      <a:pt x="13" y="30"/>
                    </a:cubicBezTo>
                    <a:cubicBezTo>
                      <a:pt x="15" y="31"/>
                      <a:pt x="18" y="31"/>
                      <a:pt x="21" y="31"/>
                    </a:cubicBezTo>
                    <a:cubicBezTo>
                      <a:pt x="27" y="31"/>
                      <a:pt x="32" y="30"/>
                      <a:pt x="36" y="28"/>
                    </a:cubicBezTo>
                    <a:cubicBezTo>
                      <a:pt x="38" y="28"/>
                      <a:pt x="39" y="27"/>
                      <a:pt x="41" y="26"/>
                    </a:cubicBezTo>
                    <a:cubicBezTo>
                      <a:pt x="41" y="25"/>
                      <a:pt x="41" y="25"/>
                      <a:pt x="42" y="24"/>
                    </a:cubicBezTo>
                    <a:cubicBezTo>
                      <a:pt x="42" y="24"/>
                      <a:pt x="42" y="23"/>
                      <a:pt x="42" y="22"/>
                    </a:cubicBezTo>
                    <a:cubicBezTo>
                      <a:pt x="42" y="0"/>
                      <a:pt x="42" y="0"/>
                      <a:pt x="42" y="0"/>
                    </a:cubicBezTo>
                    <a:cubicBezTo>
                      <a:pt x="0" y="0"/>
                      <a:pt x="0" y="0"/>
                      <a:pt x="0" y="0"/>
                    </a:cubicBezTo>
                    <a:cubicBezTo>
                      <a:pt x="0" y="22"/>
                      <a:pt x="0" y="22"/>
                      <a:pt x="0" y="22"/>
                    </a:cubicBezTo>
                    <a:lnTo>
                      <a:pt x="0" y="2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79" name="Freeform 727"/>
              <p:cNvSpPr>
                <a:spLocks/>
              </p:cNvSpPr>
              <p:nvPr/>
            </p:nvSpPr>
            <p:spPr bwMode="auto">
              <a:xfrm>
                <a:off x="7748588" y="969962"/>
                <a:ext cx="66675" cy="9525"/>
              </a:xfrm>
              <a:custGeom>
                <a:avLst/>
                <a:gdLst>
                  <a:gd name="T0" fmla="*/ 1 w 42"/>
                  <a:gd name="T1" fmla="*/ 6 h 6"/>
                  <a:gd name="T2" fmla="*/ 3 w 42"/>
                  <a:gd name="T3" fmla="*/ 6 h 6"/>
                  <a:gd name="T4" fmla="*/ 39 w 42"/>
                  <a:gd name="T5" fmla="*/ 6 h 6"/>
                  <a:gd name="T6" fmla="*/ 40 w 42"/>
                  <a:gd name="T7" fmla="*/ 6 h 6"/>
                  <a:gd name="T8" fmla="*/ 40 w 42"/>
                  <a:gd name="T9" fmla="*/ 6 h 6"/>
                  <a:gd name="T10" fmla="*/ 42 w 42"/>
                  <a:gd name="T11" fmla="*/ 4 h 6"/>
                  <a:gd name="T12" fmla="*/ 42 w 42"/>
                  <a:gd name="T13" fmla="*/ 3 h 6"/>
                  <a:gd name="T14" fmla="*/ 40 w 42"/>
                  <a:gd name="T15" fmla="*/ 1 h 6"/>
                  <a:gd name="T16" fmla="*/ 40 w 42"/>
                  <a:gd name="T17" fmla="*/ 1 h 6"/>
                  <a:gd name="T18" fmla="*/ 39 w 42"/>
                  <a:gd name="T19" fmla="*/ 0 h 6"/>
                  <a:gd name="T20" fmla="*/ 3 w 42"/>
                  <a:gd name="T21" fmla="*/ 0 h 6"/>
                  <a:gd name="T22" fmla="*/ 1 w 42"/>
                  <a:gd name="T23" fmla="*/ 1 h 6"/>
                  <a:gd name="T24" fmla="*/ 1 w 42"/>
                  <a:gd name="T25" fmla="*/ 1 h 6"/>
                  <a:gd name="T26" fmla="*/ 0 w 42"/>
                  <a:gd name="T27" fmla="*/ 3 h 6"/>
                  <a:gd name="T28" fmla="*/ 1 w 42"/>
                  <a:gd name="T29" fmla="*/ 6 h 6"/>
                  <a:gd name="T30" fmla="*/ 1 w 42"/>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6">
                    <a:moveTo>
                      <a:pt x="1" y="6"/>
                    </a:moveTo>
                    <a:lnTo>
                      <a:pt x="3" y="6"/>
                    </a:lnTo>
                    <a:lnTo>
                      <a:pt x="39" y="6"/>
                    </a:lnTo>
                    <a:lnTo>
                      <a:pt x="40" y="6"/>
                    </a:lnTo>
                    <a:lnTo>
                      <a:pt x="40" y="6"/>
                    </a:lnTo>
                    <a:lnTo>
                      <a:pt x="42" y="4"/>
                    </a:lnTo>
                    <a:lnTo>
                      <a:pt x="42" y="3"/>
                    </a:lnTo>
                    <a:lnTo>
                      <a:pt x="40" y="1"/>
                    </a:lnTo>
                    <a:lnTo>
                      <a:pt x="40" y="1"/>
                    </a:lnTo>
                    <a:lnTo>
                      <a:pt x="39" y="0"/>
                    </a:lnTo>
                    <a:lnTo>
                      <a:pt x="3" y="0"/>
                    </a:lnTo>
                    <a:lnTo>
                      <a:pt x="1" y="1"/>
                    </a:lnTo>
                    <a:lnTo>
                      <a:pt x="1" y="1"/>
                    </a:lnTo>
                    <a:lnTo>
                      <a:pt x="0" y="3"/>
                    </a:lnTo>
                    <a:lnTo>
                      <a:pt x="1" y="6"/>
                    </a:lnTo>
                    <a:lnTo>
                      <a:pt x="1"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80" name="Freeform 728"/>
              <p:cNvSpPr>
                <a:spLocks/>
              </p:cNvSpPr>
              <p:nvPr/>
            </p:nvSpPr>
            <p:spPr bwMode="auto">
              <a:xfrm>
                <a:off x="7775575" y="952500"/>
                <a:ext cx="39688" cy="7938"/>
              </a:xfrm>
              <a:custGeom>
                <a:avLst/>
                <a:gdLst>
                  <a:gd name="T0" fmla="*/ 1 w 25"/>
                  <a:gd name="T1" fmla="*/ 5 h 5"/>
                  <a:gd name="T2" fmla="*/ 2 w 25"/>
                  <a:gd name="T3" fmla="*/ 5 h 5"/>
                  <a:gd name="T4" fmla="*/ 22 w 25"/>
                  <a:gd name="T5" fmla="*/ 5 h 5"/>
                  <a:gd name="T6" fmla="*/ 23 w 25"/>
                  <a:gd name="T7" fmla="*/ 5 h 5"/>
                  <a:gd name="T8" fmla="*/ 23 w 25"/>
                  <a:gd name="T9" fmla="*/ 5 h 5"/>
                  <a:gd name="T10" fmla="*/ 25 w 25"/>
                  <a:gd name="T11" fmla="*/ 4 h 5"/>
                  <a:gd name="T12" fmla="*/ 25 w 25"/>
                  <a:gd name="T13" fmla="*/ 3 h 5"/>
                  <a:gd name="T14" fmla="*/ 25 w 25"/>
                  <a:gd name="T15" fmla="*/ 1 h 5"/>
                  <a:gd name="T16" fmla="*/ 23 w 25"/>
                  <a:gd name="T17" fmla="*/ 1 h 5"/>
                  <a:gd name="T18" fmla="*/ 23 w 25"/>
                  <a:gd name="T19" fmla="*/ 0 h 5"/>
                  <a:gd name="T20" fmla="*/ 22 w 25"/>
                  <a:gd name="T21" fmla="*/ 0 h 5"/>
                  <a:gd name="T22" fmla="*/ 2 w 25"/>
                  <a:gd name="T23" fmla="*/ 0 h 5"/>
                  <a:gd name="T24" fmla="*/ 0 w 25"/>
                  <a:gd name="T25" fmla="*/ 1 h 5"/>
                  <a:gd name="T26" fmla="*/ 0 w 25"/>
                  <a:gd name="T27" fmla="*/ 1 h 5"/>
                  <a:gd name="T28" fmla="*/ 0 w 25"/>
                  <a:gd name="T29" fmla="*/ 3 h 5"/>
                  <a:gd name="T30" fmla="*/ 0 w 25"/>
                  <a:gd name="T31" fmla="*/ 4 h 5"/>
                  <a:gd name="T32" fmla="*/ 0 w 25"/>
                  <a:gd name="T33" fmla="*/ 5 h 5"/>
                  <a:gd name="T34" fmla="*/ 1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1" y="5"/>
                    </a:moveTo>
                    <a:lnTo>
                      <a:pt x="2" y="5"/>
                    </a:lnTo>
                    <a:lnTo>
                      <a:pt x="22" y="5"/>
                    </a:lnTo>
                    <a:lnTo>
                      <a:pt x="23" y="5"/>
                    </a:lnTo>
                    <a:lnTo>
                      <a:pt x="23" y="5"/>
                    </a:lnTo>
                    <a:lnTo>
                      <a:pt x="25" y="4"/>
                    </a:lnTo>
                    <a:lnTo>
                      <a:pt x="25" y="3"/>
                    </a:lnTo>
                    <a:lnTo>
                      <a:pt x="25" y="1"/>
                    </a:lnTo>
                    <a:lnTo>
                      <a:pt x="23" y="1"/>
                    </a:lnTo>
                    <a:lnTo>
                      <a:pt x="23" y="0"/>
                    </a:lnTo>
                    <a:lnTo>
                      <a:pt x="22" y="0"/>
                    </a:lnTo>
                    <a:lnTo>
                      <a:pt x="2" y="0"/>
                    </a:lnTo>
                    <a:lnTo>
                      <a:pt x="0" y="1"/>
                    </a:lnTo>
                    <a:lnTo>
                      <a:pt x="0" y="1"/>
                    </a:lnTo>
                    <a:lnTo>
                      <a:pt x="0" y="3"/>
                    </a:lnTo>
                    <a:lnTo>
                      <a:pt x="0" y="4"/>
                    </a:lnTo>
                    <a:lnTo>
                      <a:pt x="0" y="5"/>
                    </a:lnTo>
                    <a:lnTo>
                      <a:pt x="1"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81" name="Freeform 729"/>
              <p:cNvSpPr>
                <a:spLocks/>
              </p:cNvSpPr>
              <p:nvPr/>
            </p:nvSpPr>
            <p:spPr bwMode="auto">
              <a:xfrm>
                <a:off x="7748588" y="990600"/>
                <a:ext cx="66675" cy="7938"/>
              </a:xfrm>
              <a:custGeom>
                <a:avLst/>
                <a:gdLst>
                  <a:gd name="T0" fmla="*/ 1 w 42"/>
                  <a:gd name="T1" fmla="*/ 4 h 5"/>
                  <a:gd name="T2" fmla="*/ 3 w 42"/>
                  <a:gd name="T3" fmla="*/ 5 h 5"/>
                  <a:gd name="T4" fmla="*/ 39 w 42"/>
                  <a:gd name="T5" fmla="*/ 5 h 5"/>
                  <a:gd name="T6" fmla="*/ 40 w 42"/>
                  <a:gd name="T7" fmla="*/ 4 h 5"/>
                  <a:gd name="T8" fmla="*/ 40 w 42"/>
                  <a:gd name="T9" fmla="*/ 4 h 5"/>
                  <a:gd name="T10" fmla="*/ 42 w 42"/>
                  <a:gd name="T11" fmla="*/ 2 h 5"/>
                  <a:gd name="T12" fmla="*/ 42 w 42"/>
                  <a:gd name="T13" fmla="*/ 1 h 5"/>
                  <a:gd name="T14" fmla="*/ 40 w 42"/>
                  <a:gd name="T15" fmla="*/ 0 h 5"/>
                  <a:gd name="T16" fmla="*/ 40 w 42"/>
                  <a:gd name="T17" fmla="*/ 0 h 5"/>
                  <a:gd name="T18" fmla="*/ 39 w 42"/>
                  <a:gd name="T19" fmla="*/ 0 h 5"/>
                  <a:gd name="T20" fmla="*/ 3 w 42"/>
                  <a:gd name="T21" fmla="*/ 0 h 5"/>
                  <a:gd name="T22" fmla="*/ 1 w 42"/>
                  <a:gd name="T23" fmla="*/ 0 h 5"/>
                  <a:gd name="T24" fmla="*/ 1 w 42"/>
                  <a:gd name="T25" fmla="*/ 0 h 5"/>
                  <a:gd name="T26" fmla="*/ 0 w 42"/>
                  <a:gd name="T27" fmla="*/ 2 h 5"/>
                  <a:gd name="T28" fmla="*/ 1 w 42"/>
                  <a:gd name="T29" fmla="*/ 4 h 5"/>
                  <a:gd name="T30" fmla="*/ 1 w 42"/>
                  <a:gd name="T3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1" y="4"/>
                    </a:moveTo>
                    <a:lnTo>
                      <a:pt x="3" y="5"/>
                    </a:lnTo>
                    <a:lnTo>
                      <a:pt x="39" y="5"/>
                    </a:lnTo>
                    <a:lnTo>
                      <a:pt x="40" y="4"/>
                    </a:lnTo>
                    <a:lnTo>
                      <a:pt x="40" y="4"/>
                    </a:lnTo>
                    <a:lnTo>
                      <a:pt x="42" y="2"/>
                    </a:lnTo>
                    <a:lnTo>
                      <a:pt x="42" y="1"/>
                    </a:lnTo>
                    <a:lnTo>
                      <a:pt x="40" y="0"/>
                    </a:lnTo>
                    <a:lnTo>
                      <a:pt x="40" y="0"/>
                    </a:lnTo>
                    <a:lnTo>
                      <a:pt x="39" y="0"/>
                    </a:lnTo>
                    <a:lnTo>
                      <a:pt x="3" y="0"/>
                    </a:lnTo>
                    <a:lnTo>
                      <a:pt x="1" y="0"/>
                    </a:lnTo>
                    <a:lnTo>
                      <a:pt x="1" y="0"/>
                    </a:lnTo>
                    <a:lnTo>
                      <a:pt x="0" y="2"/>
                    </a:lnTo>
                    <a:lnTo>
                      <a:pt x="1" y="4"/>
                    </a:lnTo>
                    <a:lnTo>
                      <a:pt x="1"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82" name="Freeform 730"/>
              <p:cNvSpPr>
                <a:spLocks/>
              </p:cNvSpPr>
              <p:nvPr/>
            </p:nvSpPr>
            <p:spPr bwMode="auto">
              <a:xfrm>
                <a:off x="7748588" y="1014412"/>
                <a:ext cx="63500" cy="1588"/>
              </a:xfrm>
              <a:custGeom>
                <a:avLst/>
                <a:gdLst>
                  <a:gd name="T0" fmla="*/ 1 w 40"/>
                  <a:gd name="T1" fmla="*/ 0 h 1"/>
                  <a:gd name="T2" fmla="*/ 1 w 40"/>
                  <a:gd name="T3" fmla="*/ 1 h 1"/>
                  <a:gd name="T4" fmla="*/ 3 w 40"/>
                  <a:gd name="T5" fmla="*/ 1 h 1"/>
                  <a:gd name="T6" fmla="*/ 39 w 40"/>
                  <a:gd name="T7" fmla="*/ 1 h 1"/>
                  <a:gd name="T8" fmla="*/ 40 w 40"/>
                  <a:gd name="T9" fmla="*/ 1 h 1"/>
                  <a:gd name="T10" fmla="*/ 40 w 40"/>
                  <a:gd name="T11" fmla="*/ 0 h 1"/>
                  <a:gd name="T12" fmla="*/ 40 w 40"/>
                  <a:gd name="T13" fmla="*/ 0 h 1"/>
                  <a:gd name="T14" fmla="*/ 0 w 40"/>
                  <a:gd name="T15" fmla="*/ 0 h 1"/>
                  <a:gd name="T16" fmla="*/ 1 w 40"/>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
                    <a:moveTo>
                      <a:pt x="1" y="0"/>
                    </a:moveTo>
                    <a:lnTo>
                      <a:pt x="1" y="1"/>
                    </a:lnTo>
                    <a:lnTo>
                      <a:pt x="3" y="1"/>
                    </a:lnTo>
                    <a:lnTo>
                      <a:pt x="39" y="1"/>
                    </a:lnTo>
                    <a:lnTo>
                      <a:pt x="40" y="1"/>
                    </a:lnTo>
                    <a:lnTo>
                      <a:pt x="40" y="0"/>
                    </a:lnTo>
                    <a:lnTo>
                      <a:pt x="40" y="0"/>
                    </a:lnTo>
                    <a:lnTo>
                      <a:pt x="0" y="0"/>
                    </a:lnTo>
                    <a:lnTo>
                      <a:pt x="1"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83" name="Freeform 731"/>
              <p:cNvSpPr>
                <a:spLocks/>
              </p:cNvSpPr>
              <p:nvPr/>
            </p:nvSpPr>
            <p:spPr bwMode="auto">
              <a:xfrm>
                <a:off x="7748588" y="1008062"/>
                <a:ext cx="66675" cy="6350"/>
              </a:xfrm>
              <a:custGeom>
                <a:avLst/>
                <a:gdLst>
                  <a:gd name="T0" fmla="*/ 42 w 42"/>
                  <a:gd name="T1" fmla="*/ 3 h 4"/>
                  <a:gd name="T2" fmla="*/ 42 w 42"/>
                  <a:gd name="T3" fmla="*/ 1 h 4"/>
                  <a:gd name="T4" fmla="*/ 40 w 42"/>
                  <a:gd name="T5" fmla="*/ 0 h 4"/>
                  <a:gd name="T6" fmla="*/ 40 w 42"/>
                  <a:gd name="T7" fmla="*/ 0 h 4"/>
                  <a:gd name="T8" fmla="*/ 39 w 42"/>
                  <a:gd name="T9" fmla="*/ 0 h 4"/>
                  <a:gd name="T10" fmla="*/ 3 w 42"/>
                  <a:gd name="T11" fmla="*/ 0 h 4"/>
                  <a:gd name="T12" fmla="*/ 1 w 42"/>
                  <a:gd name="T13" fmla="*/ 0 h 4"/>
                  <a:gd name="T14" fmla="*/ 1 w 42"/>
                  <a:gd name="T15" fmla="*/ 0 h 4"/>
                  <a:gd name="T16" fmla="*/ 0 w 42"/>
                  <a:gd name="T17" fmla="*/ 3 h 4"/>
                  <a:gd name="T18" fmla="*/ 0 w 42"/>
                  <a:gd name="T19" fmla="*/ 4 h 4"/>
                  <a:gd name="T20" fmla="*/ 0 w 42"/>
                  <a:gd name="T21" fmla="*/ 4 h 4"/>
                  <a:gd name="T22" fmla="*/ 40 w 42"/>
                  <a:gd name="T23" fmla="*/ 4 h 4"/>
                  <a:gd name="T24" fmla="*/ 42 w 42"/>
                  <a:gd name="T25" fmla="*/ 4 h 4"/>
                  <a:gd name="T26" fmla="*/ 42 w 42"/>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
                    <a:moveTo>
                      <a:pt x="42" y="3"/>
                    </a:moveTo>
                    <a:lnTo>
                      <a:pt x="42" y="1"/>
                    </a:lnTo>
                    <a:lnTo>
                      <a:pt x="40" y="0"/>
                    </a:lnTo>
                    <a:lnTo>
                      <a:pt x="40" y="0"/>
                    </a:lnTo>
                    <a:lnTo>
                      <a:pt x="39" y="0"/>
                    </a:lnTo>
                    <a:lnTo>
                      <a:pt x="3" y="0"/>
                    </a:lnTo>
                    <a:lnTo>
                      <a:pt x="1" y="0"/>
                    </a:lnTo>
                    <a:lnTo>
                      <a:pt x="1" y="0"/>
                    </a:lnTo>
                    <a:lnTo>
                      <a:pt x="0" y="3"/>
                    </a:lnTo>
                    <a:lnTo>
                      <a:pt x="0" y="4"/>
                    </a:lnTo>
                    <a:lnTo>
                      <a:pt x="0" y="4"/>
                    </a:lnTo>
                    <a:lnTo>
                      <a:pt x="40" y="4"/>
                    </a:lnTo>
                    <a:lnTo>
                      <a:pt x="42" y="4"/>
                    </a:lnTo>
                    <a:lnTo>
                      <a:pt x="42" y="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84" name="Freeform 732"/>
              <p:cNvSpPr>
                <a:spLocks/>
              </p:cNvSpPr>
              <p:nvPr/>
            </p:nvSpPr>
            <p:spPr bwMode="auto">
              <a:xfrm>
                <a:off x="7727950" y="915987"/>
                <a:ext cx="106363" cy="98425"/>
              </a:xfrm>
              <a:custGeom>
                <a:avLst/>
                <a:gdLst>
                  <a:gd name="T0" fmla="*/ 66 w 67"/>
                  <a:gd name="T1" fmla="*/ 5 h 62"/>
                  <a:gd name="T2" fmla="*/ 65 w 67"/>
                  <a:gd name="T3" fmla="*/ 3 h 62"/>
                  <a:gd name="T4" fmla="*/ 63 w 67"/>
                  <a:gd name="T5" fmla="*/ 2 h 62"/>
                  <a:gd name="T6" fmla="*/ 60 w 67"/>
                  <a:gd name="T7" fmla="*/ 0 h 62"/>
                  <a:gd name="T8" fmla="*/ 21 w 67"/>
                  <a:gd name="T9" fmla="*/ 0 h 62"/>
                  <a:gd name="T10" fmla="*/ 0 w 67"/>
                  <a:gd name="T11" fmla="*/ 21 h 62"/>
                  <a:gd name="T12" fmla="*/ 0 w 67"/>
                  <a:gd name="T13" fmla="*/ 62 h 62"/>
                  <a:gd name="T14" fmla="*/ 6 w 67"/>
                  <a:gd name="T15" fmla="*/ 62 h 62"/>
                  <a:gd name="T16" fmla="*/ 6 w 67"/>
                  <a:gd name="T17" fmla="*/ 24 h 62"/>
                  <a:gd name="T18" fmla="*/ 18 w 67"/>
                  <a:gd name="T19" fmla="*/ 24 h 62"/>
                  <a:gd name="T20" fmla="*/ 20 w 67"/>
                  <a:gd name="T21" fmla="*/ 24 h 62"/>
                  <a:gd name="T22" fmla="*/ 23 w 67"/>
                  <a:gd name="T23" fmla="*/ 23 h 62"/>
                  <a:gd name="T24" fmla="*/ 24 w 67"/>
                  <a:gd name="T25" fmla="*/ 21 h 62"/>
                  <a:gd name="T26" fmla="*/ 24 w 67"/>
                  <a:gd name="T27" fmla="*/ 19 h 62"/>
                  <a:gd name="T28" fmla="*/ 24 w 67"/>
                  <a:gd name="T29" fmla="*/ 6 h 62"/>
                  <a:gd name="T30" fmla="*/ 58 w 67"/>
                  <a:gd name="T31" fmla="*/ 6 h 62"/>
                  <a:gd name="T32" fmla="*/ 59 w 67"/>
                  <a:gd name="T33" fmla="*/ 6 h 62"/>
                  <a:gd name="T34" fmla="*/ 60 w 67"/>
                  <a:gd name="T35" fmla="*/ 7 h 62"/>
                  <a:gd name="T36" fmla="*/ 62 w 67"/>
                  <a:gd name="T37" fmla="*/ 9 h 62"/>
                  <a:gd name="T38" fmla="*/ 62 w 67"/>
                  <a:gd name="T39" fmla="*/ 10 h 62"/>
                  <a:gd name="T40" fmla="*/ 62 w 67"/>
                  <a:gd name="T41" fmla="*/ 62 h 62"/>
                  <a:gd name="T42" fmla="*/ 67 w 67"/>
                  <a:gd name="T43" fmla="*/ 62 h 62"/>
                  <a:gd name="T44" fmla="*/ 67 w 67"/>
                  <a:gd name="T45" fmla="*/ 7 h 62"/>
                  <a:gd name="T46" fmla="*/ 66 w 67"/>
                  <a:gd name="T47"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2">
                    <a:moveTo>
                      <a:pt x="66" y="5"/>
                    </a:moveTo>
                    <a:lnTo>
                      <a:pt x="65" y="3"/>
                    </a:lnTo>
                    <a:lnTo>
                      <a:pt x="63" y="2"/>
                    </a:lnTo>
                    <a:lnTo>
                      <a:pt x="60" y="0"/>
                    </a:lnTo>
                    <a:lnTo>
                      <a:pt x="21" y="0"/>
                    </a:lnTo>
                    <a:lnTo>
                      <a:pt x="0" y="21"/>
                    </a:lnTo>
                    <a:lnTo>
                      <a:pt x="0" y="62"/>
                    </a:lnTo>
                    <a:lnTo>
                      <a:pt x="6" y="62"/>
                    </a:lnTo>
                    <a:lnTo>
                      <a:pt x="6" y="24"/>
                    </a:lnTo>
                    <a:lnTo>
                      <a:pt x="18" y="24"/>
                    </a:lnTo>
                    <a:lnTo>
                      <a:pt x="20" y="24"/>
                    </a:lnTo>
                    <a:lnTo>
                      <a:pt x="23" y="23"/>
                    </a:lnTo>
                    <a:lnTo>
                      <a:pt x="24" y="21"/>
                    </a:lnTo>
                    <a:lnTo>
                      <a:pt x="24" y="19"/>
                    </a:lnTo>
                    <a:lnTo>
                      <a:pt x="24" y="6"/>
                    </a:lnTo>
                    <a:lnTo>
                      <a:pt x="58" y="6"/>
                    </a:lnTo>
                    <a:lnTo>
                      <a:pt x="59" y="6"/>
                    </a:lnTo>
                    <a:lnTo>
                      <a:pt x="60" y="7"/>
                    </a:lnTo>
                    <a:lnTo>
                      <a:pt x="62" y="9"/>
                    </a:lnTo>
                    <a:lnTo>
                      <a:pt x="62" y="10"/>
                    </a:lnTo>
                    <a:lnTo>
                      <a:pt x="62" y="62"/>
                    </a:lnTo>
                    <a:lnTo>
                      <a:pt x="67" y="62"/>
                    </a:lnTo>
                    <a:lnTo>
                      <a:pt x="67" y="7"/>
                    </a:lnTo>
                    <a:lnTo>
                      <a:pt x="66"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85" name="Rectangle 733"/>
              <p:cNvSpPr>
                <a:spLocks noChangeArrowheads="1"/>
              </p:cNvSpPr>
              <p:nvPr/>
            </p:nvSpPr>
            <p:spPr bwMode="auto">
              <a:xfrm>
                <a:off x="7777163" y="1331912"/>
                <a:ext cx="195263" cy="666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nvGrpSpPr>
              <p:cNvPr id="286" name="Group 285"/>
              <p:cNvGrpSpPr/>
              <p:nvPr/>
            </p:nvGrpSpPr>
            <p:grpSpPr>
              <a:xfrm>
                <a:off x="7615238" y="1479550"/>
                <a:ext cx="468313" cy="600075"/>
                <a:chOff x="7615238" y="1479550"/>
                <a:chExt cx="468313" cy="600075"/>
              </a:xfrm>
            </p:grpSpPr>
            <p:sp>
              <p:nvSpPr>
                <p:cNvPr id="288" name="Rectangle 287"/>
                <p:cNvSpPr/>
                <p:nvPr/>
              </p:nvSpPr>
              <p:spPr bwMode="auto">
                <a:xfrm>
                  <a:off x="7743825" y="1490662"/>
                  <a:ext cx="320676" cy="1555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Rectangle 288"/>
                <p:cNvSpPr/>
                <p:nvPr/>
              </p:nvSpPr>
              <p:spPr bwMode="auto">
                <a:xfrm>
                  <a:off x="7640637" y="1595436"/>
                  <a:ext cx="423864" cy="46965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Freeform 656"/>
                <p:cNvSpPr>
                  <a:spLocks/>
                </p:cNvSpPr>
                <p:nvPr/>
              </p:nvSpPr>
              <p:spPr bwMode="auto">
                <a:xfrm>
                  <a:off x="7908925" y="1543050"/>
                  <a:ext cx="106363" cy="107950"/>
                </a:xfrm>
                <a:custGeom>
                  <a:avLst/>
                  <a:gdLst>
                    <a:gd name="T0" fmla="*/ 46 w 48"/>
                    <a:gd name="T1" fmla="*/ 15 h 48"/>
                    <a:gd name="T2" fmla="*/ 40 w 48"/>
                    <a:gd name="T3" fmla="*/ 6 h 48"/>
                    <a:gd name="T4" fmla="*/ 24 w 48"/>
                    <a:gd name="T5" fmla="*/ 0 h 48"/>
                    <a:gd name="T6" fmla="*/ 13 w 48"/>
                    <a:gd name="T7" fmla="*/ 2 h 48"/>
                    <a:gd name="T8" fmla="*/ 0 w 48"/>
                    <a:gd name="T9" fmla="*/ 24 h 48"/>
                    <a:gd name="T10" fmla="*/ 6 w 48"/>
                    <a:gd name="T11" fmla="*/ 41 h 48"/>
                    <a:gd name="T12" fmla="*/ 13 w 48"/>
                    <a:gd name="T13" fmla="*/ 46 h 48"/>
                    <a:gd name="T14" fmla="*/ 24 w 48"/>
                    <a:gd name="T15" fmla="*/ 48 h 48"/>
                    <a:gd name="T16" fmla="*/ 48 w 48"/>
                    <a:gd name="T17" fmla="*/ 24 h 48"/>
                    <a:gd name="T18" fmla="*/ 46 w 48"/>
                    <a:gd name="T19"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6" y="15"/>
                      </a:moveTo>
                      <a:cubicBezTo>
                        <a:pt x="45" y="12"/>
                        <a:pt x="43" y="9"/>
                        <a:pt x="40" y="6"/>
                      </a:cubicBezTo>
                      <a:cubicBezTo>
                        <a:pt x="36" y="2"/>
                        <a:pt x="30" y="0"/>
                        <a:pt x="24" y="0"/>
                      </a:cubicBezTo>
                      <a:cubicBezTo>
                        <a:pt x="20" y="0"/>
                        <a:pt x="17" y="1"/>
                        <a:pt x="13" y="2"/>
                      </a:cubicBezTo>
                      <a:cubicBezTo>
                        <a:pt x="5" y="6"/>
                        <a:pt x="0" y="15"/>
                        <a:pt x="0" y="24"/>
                      </a:cubicBezTo>
                      <a:cubicBezTo>
                        <a:pt x="0" y="31"/>
                        <a:pt x="2" y="37"/>
                        <a:pt x="6" y="41"/>
                      </a:cubicBezTo>
                      <a:cubicBezTo>
                        <a:pt x="8" y="43"/>
                        <a:pt x="10" y="45"/>
                        <a:pt x="13" y="46"/>
                      </a:cubicBezTo>
                      <a:cubicBezTo>
                        <a:pt x="16" y="47"/>
                        <a:pt x="20" y="48"/>
                        <a:pt x="24" y="48"/>
                      </a:cubicBezTo>
                      <a:cubicBezTo>
                        <a:pt x="37" y="48"/>
                        <a:pt x="48" y="38"/>
                        <a:pt x="48" y="24"/>
                      </a:cubicBezTo>
                      <a:cubicBezTo>
                        <a:pt x="48" y="21"/>
                        <a:pt x="47" y="18"/>
                        <a:pt x="46"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91" name="Freeform 657"/>
                <p:cNvSpPr>
                  <a:spLocks noEditPoints="1"/>
                </p:cNvSpPr>
                <p:nvPr/>
              </p:nvSpPr>
              <p:spPr bwMode="auto">
                <a:xfrm>
                  <a:off x="7615238" y="1479550"/>
                  <a:ext cx="468313" cy="600075"/>
                </a:xfrm>
                <a:custGeom>
                  <a:avLst/>
                  <a:gdLst>
                    <a:gd name="T0" fmla="*/ 273 w 295"/>
                    <a:gd name="T1" fmla="*/ 0 h 378"/>
                    <a:gd name="T2" fmla="*/ 77 w 295"/>
                    <a:gd name="T3" fmla="*/ 0 h 378"/>
                    <a:gd name="T4" fmla="*/ 0 w 295"/>
                    <a:gd name="T5" fmla="*/ 73 h 378"/>
                    <a:gd name="T6" fmla="*/ 0 w 295"/>
                    <a:gd name="T7" fmla="*/ 353 h 378"/>
                    <a:gd name="T8" fmla="*/ 3 w 295"/>
                    <a:gd name="T9" fmla="*/ 362 h 378"/>
                    <a:gd name="T10" fmla="*/ 7 w 295"/>
                    <a:gd name="T11" fmla="*/ 371 h 378"/>
                    <a:gd name="T12" fmla="*/ 15 w 295"/>
                    <a:gd name="T13" fmla="*/ 375 h 378"/>
                    <a:gd name="T14" fmla="*/ 24 w 295"/>
                    <a:gd name="T15" fmla="*/ 378 h 378"/>
                    <a:gd name="T16" fmla="*/ 295 w 295"/>
                    <a:gd name="T17" fmla="*/ 378 h 378"/>
                    <a:gd name="T18" fmla="*/ 295 w 295"/>
                    <a:gd name="T19" fmla="*/ 25 h 378"/>
                    <a:gd name="T20" fmla="*/ 294 w 295"/>
                    <a:gd name="T21" fmla="*/ 15 h 378"/>
                    <a:gd name="T22" fmla="*/ 288 w 295"/>
                    <a:gd name="T23" fmla="*/ 7 h 378"/>
                    <a:gd name="T24" fmla="*/ 281 w 295"/>
                    <a:gd name="T25" fmla="*/ 3 h 378"/>
                    <a:gd name="T26" fmla="*/ 273 w 295"/>
                    <a:gd name="T27" fmla="*/ 0 h 378"/>
                    <a:gd name="T28" fmla="*/ 277 w 295"/>
                    <a:gd name="T29" fmla="*/ 357 h 378"/>
                    <a:gd name="T30" fmla="*/ 33 w 295"/>
                    <a:gd name="T31" fmla="*/ 357 h 378"/>
                    <a:gd name="T32" fmla="*/ 28 w 295"/>
                    <a:gd name="T33" fmla="*/ 357 h 378"/>
                    <a:gd name="T34" fmla="*/ 24 w 295"/>
                    <a:gd name="T35" fmla="*/ 355 h 378"/>
                    <a:gd name="T36" fmla="*/ 19 w 295"/>
                    <a:gd name="T37" fmla="*/ 347 h 378"/>
                    <a:gd name="T38" fmla="*/ 19 w 295"/>
                    <a:gd name="T39" fmla="*/ 343 h 378"/>
                    <a:gd name="T40" fmla="*/ 19 w 295"/>
                    <a:gd name="T41" fmla="*/ 85 h 378"/>
                    <a:gd name="T42" fmla="*/ 66 w 295"/>
                    <a:gd name="T43" fmla="*/ 85 h 378"/>
                    <a:gd name="T44" fmla="*/ 73 w 295"/>
                    <a:gd name="T45" fmla="*/ 85 h 378"/>
                    <a:gd name="T46" fmla="*/ 80 w 295"/>
                    <a:gd name="T47" fmla="*/ 80 h 378"/>
                    <a:gd name="T48" fmla="*/ 84 w 295"/>
                    <a:gd name="T49" fmla="*/ 73 h 378"/>
                    <a:gd name="T50" fmla="*/ 87 w 295"/>
                    <a:gd name="T51" fmla="*/ 63 h 378"/>
                    <a:gd name="T52" fmla="*/ 87 w 295"/>
                    <a:gd name="T53" fmla="*/ 19 h 378"/>
                    <a:gd name="T54" fmla="*/ 263 w 295"/>
                    <a:gd name="T55" fmla="*/ 19 h 378"/>
                    <a:gd name="T56" fmla="*/ 269 w 295"/>
                    <a:gd name="T57" fmla="*/ 19 h 378"/>
                    <a:gd name="T58" fmla="*/ 273 w 295"/>
                    <a:gd name="T59" fmla="*/ 22 h 378"/>
                    <a:gd name="T60" fmla="*/ 277 w 295"/>
                    <a:gd name="T61" fmla="*/ 28 h 378"/>
                    <a:gd name="T62" fmla="*/ 277 w 295"/>
                    <a:gd name="T63" fmla="*/ 35 h 378"/>
                    <a:gd name="T64" fmla="*/ 277 w 295"/>
                    <a:gd name="T65" fmla="*/ 357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78">
                      <a:moveTo>
                        <a:pt x="273" y="0"/>
                      </a:moveTo>
                      <a:lnTo>
                        <a:pt x="77" y="0"/>
                      </a:lnTo>
                      <a:lnTo>
                        <a:pt x="0" y="73"/>
                      </a:lnTo>
                      <a:lnTo>
                        <a:pt x="0" y="353"/>
                      </a:lnTo>
                      <a:lnTo>
                        <a:pt x="3" y="362"/>
                      </a:lnTo>
                      <a:lnTo>
                        <a:pt x="7" y="371"/>
                      </a:lnTo>
                      <a:lnTo>
                        <a:pt x="15" y="375"/>
                      </a:lnTo>
                      <a:lnTo>
                        <a:pt x="24" y="378"/>
                      </a:lnTo>
                      <a:lnTo>
                        <a:pt x="295" y="378"/>
                      </a:lnTo>
                      <a:lnTo>
                        <a:pt x="295" y="25"/>
                      </a:lnTo>
                      <a:lnTo>
                        <a:pt x="294" y="15"/>
                      </a:lnTo>
                      <a:lnTo>
                        <a:pt x="288" y="7"/>
                      </a:lnTo>
                      <a:lnTo>
                        <a:pt x="281" y="3"/>
                      </a:lnTo>
                      <a:lnTo>
                        <a:pt x="273" y="0"/>
                      </a:lnTo>
                      <a:close/>
                      <a:moveTo>
                        <a:pt x="277" y="357"/>
                      </a:moveTo>
                      <a:lnTo>
                        <a:pt x="33" y="357"/>
                      </a:lnTo>
                      <a:lnTo>
                        <a:pt x="28" y="357"/>
                      </a:lnTo>
                      <a:lnTo>
                        <a:pt x="24" y="355"/>
                      </a:lnTo>
                      <a:lnTo>
                        <a:pt x="19" y="347"/>
                      </a:lnTo>
                      <a:lnTo>
                        <a:pt x="19" y="343"/>
                      </a:lnTo>
                      <a:lnTo>
                        <a:pt x="19" y="85"/>
                      </a:lnTo>
                      <a:lnTo>
                        <a:pt x="66" y="85"/>
                      </a:lnTo>
                      <a:lnTo>
                        <a:pt x="73" y="85"/>
                      </a:lnTo>
                      <a:lnTo>
                        <a:pt x="80" y="80"/>
                      </a:lnTo>
                      <a:lnTo>
                        <a:pt x="84" y="73"/>
                      </a:lnTo>
                      <a:lnTo>
                        <a:pt x="87" y="63"/>
                      </a:lnTo>
                      <a:lnTo>
                        <a:pt x="87" y="19"/>
                      </a:lnTo>
                      <a:lnTo>
                        <a:pt x="263" y="19"/>
                      </a:lnTo>
                      <a:lnTo>
                        <a:pt x="269" y="19"/>
                      </a:lnTo>
                      <a:lnTo>
                        <a:pt x="273" y="22"/>
                      </a:lnTo>
                      <a:lnTo>
                        <a:pt x="277" y="28"/>
                      </a:lnTo>
                      <a:lnTo>
                        <a:pt x="277" y="35"/>
                      </a:lnTo>
                      <a:lnTo>
                        <a:pt x="277" y="3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92" name="Rectangle 734"/>
                <p:cNvSpPr>
                  <a:spLocks noChangeArrowheads="1"/>
                </p:cNvSpPr>
                <p:nvPr/>
              </p:nvSpPr>
              <p:spPr bwMode="auto">
                <a:xfrm>
                  <a:off x="7823200" y="1730375"/>
                  <a:ext cx="22225" cy="793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93" name="Freeform 735"/>
                <p:cNvSpPr>
                  <a:spLocks/>
                </p:cNvSpPr>
                <p:nvPr/>
              </p:nvSpPr>
              <p:spPr bwMode="auto">
                <a:xfrm>
                  <a:off x="7743825" y="1743075"/>
                  <a:ext cx="22225" cy="66675"/>
                </a:xfrm>
                <a:custGeom>
                  <a:avLst/>
                  <a:gdLst>
                    <a:gd name="T0" fmla="*/ 0 w 14"/>
                    <a:gd name="T1" fmla="*/ 0 h 42"/>
                    <a:gd name="T2" fmla="*/ 0 w 14"/>
                    <a:gd name="T3" fmla="*/ 9 h 42"/>
                    <a:gd name="T4" fmla="*/ 0 w 14"/>
                    <a:gd name="T5" fmla="*/ 42 h 42"/>
                    <a:gd name="T6" fmla="*/ 14 w 14"/>
                    <a:gd name="T7" fmla="*/ 42 h 42"/>
                    <a:gd name="T8" fmla="*/ 14 w 14"/>
                    <a:gd name="T9" fmla="*/ 2 h 42"/>
                    <a:gd name="T10" fmla="*/ 14 w 14"/>
                    <a:gd name="T11" fmla="*/ 0 h 42"/>
                    <a:gd name="T12" fmla="*/ 0 w 14"/>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14" h="42">
                      <a:moveTo>
                        <a:pt x="0" y="0"/>
                      </a:moveTo>
                      <a:lnTo>
                        <a:pt x="0" y="9"/>
                      </a:lnTo>
                      <a:lnTo>
                        <a:pt x="0" y="42"/>
                      </a:lnTo>
                      <a:lnTo>
                        <a:pt x="14" y="42"/>
                      </a:lnTo>
                      <a:lnTo>
                        <a:pt x="14" y="2"/>
                      </a:lnTo>
                      <a:lnTo>
                        <a:pt x="14" y="0"/>
                      </a:lnTo>
                      <a:lnTo>
                        <a:pt x="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94" name="Freeform 736"/>
                <p:cNvSpPr>
                  <a:spLocks/>
                </p:cNvSpPr>
                <p:nvPr/>
              </p:nvSpPr>
              <p:spPr bwMode="auto">
                <a:xfrm>
                  <a:off x="7770813" y="1681162"/>
                  <a:ext cx="22225" cy="128588"/>
                </a:xfrm>
                <a:custGeom>
                  <a:avLst/>
                  <a:gdLst>
                    <a:gd name="T0" fmla="*/ 0 w 14"/>
                    <a:gd name="T1" fmla="*/ 0 h 81"/>
                    <a:gd name="T2" fmla="*/ 0 w 14"/>
                    <a:gd name="T3" fmla="*/ 41 h 81"/>
                    <a:gd name="T4" fmla="*/ 0 w 14"/>
                    <a:gd name="T5" fmla="*/ 81 h 81"/>
                    <a:gd name="T6" fmla="*/ 14 w 14"/>
                    <a:gd name="T7" fmla="*/ 81 h 81"/>
                    <a:gd name="T8" fmla="*/ 14 w 14"/>
                    <a:gd name="T9" fmla="*/ 34 h 81"/>
                    <a:gd name="T10" fmla="*/ 14 w 14"/>
                    <a:gd name="T11" fmla="*/ 0 h 81"/>
                    <a:gd name="T12" fmla="*/ 0 w 14"/>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4" h="81">
                      <a:moveTo>
                        <a:pt x="0" y="0"/>
                      </a:moveTo>
                      <a:lnTo>
                        <a:pt x="0" y="41"/>
                      </a:lnTo>
                      <a:lnTo>
                        <a:pt x="0" y="81"/>
                      </a:lnTo>
                      <a:lnTo>
                        <a:pt x="14" y="81"/>
                      </a:lnTo>
                      <a:lnTo>
                        <a:pt x="14" y="34"/>
                      </a:lnTo>
                      <a:lnTo>
                        <a:pt x="14" y="0"/>
                      </a:lnTo>
                      <a:lnTo>
                        <a:pt x="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95" name="Freeform 737"/>
                <p:cNvSpPr>
                  <a:spLocks/>
                </p:cNvSpPr>
                <p:nvPr/>
              </p:nvSpPr>
              <p:spPr bwMode="auto">
                <a:xfrm>
                  <a:off x="7797800" y="1624012"/>
                  <a:ext cx="22225" cy="185738"/>
                </a:xfrm>
                <a:custGeom>
                  <a:avLst/>
                  <a:gdLst>
                    <a:gd name="T0" fmla="*/ 0 w 14"/>
                    <a:gd name="T1" fmla="*/ 0 h 117"/>
                    <a:gd name="T2" fmla="*/ 0 w 14"/>
                    <a:gd name="T3" fmla="*/ 68 h 117"/>
                    <a:gd name="T4" fmla="*/ 0 w 14"/>
                    <a:gd name="T5" fmla="*/ 117 h 117"/>
                    <a:gd name="T6" fmla="*/ 14 w 14"/>
                    <a:gd name="T7" fmla="*/ 117 h 117"/>
                    <a:gd name="T8" fmla="*/ 14 w 14"/>
                    <a:gd name="T9" fmla="*/ 63 h 117"/>
                    <a:gd name="T10" fmla="*/ 14 w 14"/>
                    <a:gd name="T11" fmla="*/ 0 h 117"/>
                    <a:gd name="T12" fmla="*/ 0 w 14"/>
                    <a:gd name="T13" fmla="*/ 0 h 117"/>
                  </a:gdLst>
                  <a:ahLst/>
                  <a:cxnLst>
                    <a:cxn ang="0">
                      <a:pos x="T0" y="T1"/>
                    </a:cxn>
                    <a:cxn ang="0">
                      <a:pos x="T2" y="T3"/>
                    </a:cxn>
                    <a:cxn ang="0">
                      <a:pos x="T4" y="T5"/>
                    </a:cxn>
                    <a:cxn ang="0">
                      <a:pos x="T6" y="T7"/>
                    </a:cxn>
                    <a:cxn ang="0">
                      <a:pos x="T8" y="T9"/>
                    </a:cxn>
                    <a:cxn ang="0">
                      <a:pos x="T10" y="T11"/>
                    </a:cxn>
                    <a:cxn ang="0">
                      <a:pos x="T12" y="T13"/>
                    </a:cxn>
                  </a:cxnLst>
                  <a:rect l="0" t="0" r="r" b="b"/>
                  <a:pathLst>
                    <a:path w="14" h="117">
                      <a:moveTo>
                        <a:pt x="0" y="0"/>
                      </a:moveTo>
                      <a:lnTo>
                        <a:pt x="0" y="68"/>
                      </a:lnTo>
                      <a:lnTo>
                        <a:pt x="0" y="117"/>
                      </a:lnTo>
                      <a:lnTo>
                        <a:pt x="14" y="117"/>
                      </a:lnTo>
                      <a:lnTo>
                        <a:pt x="14" y="63"/>
                      </a:lnTo>
                      <a:lnTo>
                        <a:pt x="14"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96" name="Freeform 738"/>
                <p:cNvSpPr>
                  <a:spLocks/>
                </p:cNvSpPr>
                <p:nvPr/>
              </p:nvSpPr>
              <p:spPr bwMode="auto">
                <a:xfrm>
                  <a:off x="7853363" y="1684337"/>
                  <a:ext cx="22225" cy="125413"/>
                </a:xfrm>
                <a:custGeom>
                  <a:avLst/>
                  <a:gdLst>
                    <a:gd name="T0" fmla="*/ 0 w 14"/>
                    <a:gd name="T1" fmla="*/ 0 h 79"/>
                    <a:gd name="T2" fmla="*/ 0 w 14"/>
                    <a:gd name="T3" fmla="*/ 15 h 79"/>
                    <a:gd name="T4" fmla="*/ 0 w 14"/>
                    <a:gd name="T5" fmla="*/ 79 h 79"/>
                    <a:gd name="T6" fmla="*/ 14 w 14"/>
                    <a:gd name="T7" fmla="*/ 79 h 79"/>
                    <a:gd name="T8" fmla="*/ 14 w 14"/>
                    <a:gd name="T9" fmla="*/ 9 h 79"/>
                    <a:gd name="T10" fmla="*/ 14 w 14"/>
                    <a:gd name="T11" fmla="*/ 0 h 79"/>
                    <a:gd name="T12" fmla="*/ 0 w 1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4" h="79">
                      <a:moveTo>
                        <a:pt x="0" y="0"/>
                      </a:moveTo>
                      <a:lnTo>
                        <a:pt x="0" y="15"/>
                      </a:lnTo>
                      <a:lnTo>
                        <a:pt x="0" y="79"/>
                      </a:lnTo>
                      <a:lnTo>
                        <a:pt x="14" y="79"/>
                      </a:lnTo>
                      <a:lnTo>
                        <a:pt x="14" y="9"/>
                      </a:lnTo>
                      <a:lnTo>
                        <a:pt x="14"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97" name="Freeform 739"/>
                <p:cNvSpPr>
                  <a:spLocks/>
                </p:cNvSpPr>
                <p:nvPr/>
              </p:nvSpPr>
              <p:spPr bwMode="auto">
                <a:xfrm>
                  <a:off x="7688263" y="1746250"/>
                  <a:ext cx="22225" cy="63500"/>
                </a:xfrm>
                <a:custGeom>
                  <a:avLst/>
                  <a:gdLst>
                    <a:gd name="T0" fmla="*/ 0 w 14"/>
                    <a:gd name="T1" fmla="*/ 0 h 40"/>
                    <a:gd name="T2" fmla="*/ 0 w 14"/>
                    <a:gd name="T3" fmla="*/ 22 h 40"/>
                    <a:gd name="T4" fmla="*/ 0 w 14"/>
                    <a:gd name="T5" fmla="*/ 40 h 40"/>
                    <a:gd name="T6" fmla="*/ 14 w 14"/>
                    <a:gd name="T7" fmla="*/ 40 h 40"/>
                    <a:gd name="T8" fmla="*/ 14 w 14"/>
                    <a:gd name="T9" fmla="*/ 15 h 40"/>
                    <a:gd name="T10" fmla="*/ 14 w 14"/>
                    <a:gd name="T11" fmla="*/ 0 h 40"/>
                    <a:gd name="T12" fmla="*/ 0 w 1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14" h="40">
                      <a:moveTo>
                        <a:pt x="0" y="0"/>
                      </a:moveTo>
                      <a:lnTo>
                        <a:pt x="0" y="22"/>
                      </a:lnTo>
                      <a:lnTo>
                        <a:pt x="0" y="40"/>
                      </a:lnTo>
                      <a:lnTo>
                        <a:pt x="14" y="40"/>
                      </a:lnTo>
                      <a:lnTo>
                        <a:pt x="14" y="15"/>
                      </a:lnTo>
                      <a:lnTo>
                        <a:pt x="14" y="0"/>
                      </a:lnTo>
                      <a:lnTo>
                        <a:pt x="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98" name="Freeform 740"/>
                <p:cNvSpPr>
                  <a:spLocks/>
                </p:cNvSpPr>
                <p:nvPr/>
              </p:nvSpPr>
              <p:spPr bwMode="auto">
                <a:xfrm>
                  <a:off x="7715250" y="1674812"/>
                  <a:ext cx="22225" cy="134938"/>
                </a:xfrm>
                <a:custGeom>
                  <a:avLst/>
                  <a:gdLst>
                    <a:gd name="T0" fmla="*/ 0 w 14"/>
                    <a:gd name="T1" fmla="*/ 0 h 85"/>
                    <a:gd name="T2" fmla="*/ 0 w 14"/>
                    <a:gd name="T3" fmla="*/ 64 h 85"/>
                    <a:gd name="T4" fmla="*/ 0 w 14"/>
                    <a:gd name="T5" fmla="*/ 85 h 85"/>
                    <a:gd name="T6" fmla="*/ 14 w 14"/>
                    <a:gd name="T7" fmla="*/ 85 h 85"/>
                    <a:gd name="T8" fmla="*/ 14 w 14"/>
                    <a:gd name="T9" fmla="*/ 59 h 85"/>
                    <a:gd name="T10" fmla="*/ 14 w 14"/>
                    <a:gd name="T11" fmla="*/ 0 h 85"/>
                    <a:gd name="T12" fmla="*/ 0 w 14"/>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4" h="85">
                      <a:moveTo>
                        <a:pt x="0" y="0"/>
                      </a:moveTo>
                      <a:lnTo>
                        <a:pt x="0" y="64"/>
                      </a:lnTo>
                      <a:lnTo>
                        <a:pt x="0" y="85"/>
                      </a:lnTo>
                      <a:lnTo>
                        <a:pt x="14" y="85"/>
                      </a:lnTo>
                      <a:lnTo>
                        <a:pt x="14" y="59"/>
                      </a:lnTo>
                      <a:lnTo>
                        <a:pt x="14"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99" name="Freeform 741"/>
                <p:cNvSpPr>
                  <a:spLocks/>
                </p:cNvSpPr>
                <p:nvPr/>
              </p:nvSpPr>
              <p:spPr bwMode="auto">
                <a:xfrm>
                  <a:off x="7937500" y="1543050"/>
                  <a:ext cx="60325" cy="53975"/>
                </a:xfrm>
                <a:custGeom>
                  <a:avLst/>
                  <a:gdLst>
                    <a:gd name="T0" fmla="*/ 27 w 27"/>
                    <a:gd name="T1" fmla="*/ 6 h 24"/>
                    <a:gd name="T2" fmla="*/ 11 w 27"/>
                    <a:gd name="T3" fmla="*/ 0 h 24"/>
                    <a:gd name="T4" fmla="*/ 0 w 27"/>
                    <a:gd name="T5" fmla="*/ 2 h 24"/>
                    <a:gd name="T6" fmla="*/ 11 w 27"/>
                    <a:gd name="T7" fmla="*/ 24 h 24"/>
                    <a:gd name="T8" fmla="*/ 27 w 27"/>
                    <a:gd name="T9" fmla="*/ 6 h 24"/>
                  </a:gdLst>
                  <a:ahLst/>
                  <a:cxnLst>
                    <a:cxn ang="0">
                      <a:pos x="T0" y="T1"/>
                    </a:cxn>
                    <a:cxn ang="0">
                      <a:pos x="T2" y="T3"/>
                    </a:cxn>
                    <a:cxn ang="0">
                      <a:pos x="T4" y="T5"/>
                    </a:cxn>
                    <a:cxn ang="0">
                      <a:pos x="T6" y="T7"/>
                    </a:cxn>
                    <a:cxn ang="0">
                      <a:pos x="T8" y="T9"/>
                    </a:cxn>
                  </a:cxnLst>
                  <a:rect l="0" t="0" r="r" b="b"/>
                  <a:pathLst>
                    <a:path w="27" h="24">
                      <a:moveTo>
                        <a:pt x="27" y="6"/>
                      </a:moveTo>
                      <a:cubicBezTo>
                        <a:pt x="23" y="2"/>
                        <a:pt x="17" y="0"/>
                        <a:pt x="11" y="0"/>
                      </a:cubicBezTo>
                      <a:cubicBezTo>
                        <a:pt x="7" y="0"/>
                        <a:pt x="4" y="1"/>
                        <a:pt x="0" y="2"/>
                      </a:cubicBezTo>
                      <a:cubicBezTo>
                        <a:pt x="11" y="24"/>
                        <a:pt x="11" y="24"/>
                        <a:pt x="11" y="24"/>
                      </a:cubicBezTo>
                      <a:lnTo>
                        <a:pt x="27" y="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00" name="Freeform 742"/>
                <p:cNvSpPr>
                  <a:spLocks/>
                </p:cNvSpPr>
                <p:nvPr/>
              </p:nvSpPr>
              <p:spPr bwMode="auto">
                <a:xfrm>
                  <a:off x="7961313" y="1557337"/>
                  <a:ext cx="49213" cy="39688"/>
                </a:xfrm>
                <a:custGeom>
                  <a:avLst/>
                  <a:gdLst>
                    <a:gd name="T0" fmla="*/ 22 w 22"/>
                    <a:gd name="T1" fmla="*/ 9 h 18"/>
                    <a:gd name="T2" fmla="*/ 16 w 22"/>
                    <a:gd name="T3" fmla="*/ 0 h 18"/>
                    <a:gd name="T4" fmla="*/ 0 w 22"/>
                    <a:gd name="T5" fmla="*/ 18 h 18"/>
                    <a:gd name="T6" fmla="*/ 22 w 22"/>
                    <a:gd name="T7" fmla="*/ 9 h 18"/>
                  </a:gdLst>
                  <a:ahLst/>
                  <a:cxnLst>
                    <a:cxn ang="0">
                      <a:pos x="T0" y="T1"/>
                    </a:cxn>
                    <a:cxn ang="0">
                      <a:pos x="T2" y="T3"/>
                    </a:cxn>
                    <a:cxn ang="0">
                      <a:pos x="T4" y="T5"/>
                    </a:cxn>
                    <a:cxn ang="0">
                      <a:pos x="T6" y="T7"/>
                    </a:cxn>
                  </a:cxnLst>
                  <a:rect l="0" t="0" r="r" b="b"/>
                  <a:pathLst>
                    <a:path w="22" h="18">
                      <a:moveTo>
                        <a:pt x="22" y="9"/>
                      </a:moveTo>
                      <a:cubicBezTo>
                        <a:pt x="21" y="6"/>
                        <a:pt x="19" y="3"/>
                        <a:pt x="16" y="0"/>
                      </a:cubicBezTo>
                      <a:cubicBezTo>
                        <a:pt x="0" y="18"/>
                        <a:pt x="0" y="18"/>
                        <a:pt x="0" y="18"/>
                      </a:cubicBezTo>
                      <a:lnTo>
                        <a:pt x="22" y="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01" name="Freeform 743"/>
                <p:cNvSpPr>
                  <a:spLocks/>
                </p:cNvSpPr>
                <p:nvPr/>
              </p:nvSpPr>
              <p:spPr bwMode="auto">
                <a:xfrm>
                  <a:off x="7908925" y="1547812"/>
                  <a:ext cx="52388" cy="87313"/>
                </a:xfrm>
                <a:custGeom>
                  <a:avLst/>
                  <a:gdLst>
                    <a:gd name="T0" fmla="*/ 13 w 24"/>
                    <a:gd name="T1" fmla="*/ 0 h 39"/>
                    <a:gd name="T2" fmla="*/ 0 w 24"/>
                    <a:gd name="T3" fmla="*/ 22 h 39"/>
                    <a:gd name="T4" fmla="*/ 6 w 24"/>
                    <a:gd name="T5" fmla="*/ 39 h 39"/>
                    <a:gd name="T6" fmla="*/ 24 w 24"/>
                    <a:gd name="T7" fmla="*/ 22 h 39"/>
                    <a:gd name="T8" fmla="*/ 13 w 24"/>
                    <a:gd name="T9" fmla="*/ 0 h 39"/>
                  </a:gdLst>
                  <a:ahLst/>
                  <a:cxnLst>
                    <a:cxn ang="0">
                      <a:pos x="T0" y="T1"/>
                    </a:cxn>
                    <a:cxn ang="0">
                      <a:pos x="T2" y="T3"/>
                    </a:cxn>
                    <a:cxn ang="0">
                      <a:pos x="T4" y="T5"/>
                    </a:cxn>
                    <a:cxn ang="0">
                      <a:pos x="T6" y="T7"/>
                    </a:cxn>
                    <a:cxn ang="0">
                      <a:pos x="T8" y="T9"/>
                    </a:cxn>
                  </a:cxnLst>
                  <a:rect l="0" t="0" r="r" b="b"/>
                  <a:pathLst>
                    <a:path w="24" h="39">
                      <a:moveTo>
                        <a:pt x="13" y="0"/>
                      </a:moveTo>
                      <a:cubicBezTo>
                        <a:pt x="5" y="4"/>
                        <a:pt x="0" y="13"/>
                        <a:pt x="0" y="22"/>
                      </a:cubicBezTo>
                      <a:cubicBezTo>
                        <a:pt x="0" y="29"/>
                        <a:pt x="2" y="35"/>
                        <a:pt x="6" y="39"/>
                      </a:cubicBezTo>
                      <a:cubicBezTo>
                        <a:pt x="24" y="22"/>
                        <a:pt x="24" y="22"/>
                        <a:pt x="24" y="22"/>
                      </a:cubicBezTo>
                      <a:lnTo>
                        <a:pt x="1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02" name="Freeform 744"/>
                <p:cNvSpPr>
                  <a:spLocks/>
                </p:cNvSpPr>
                <p:nvPr/>
              </p:nvSpPr>
              <p:spPr bwMode="auto">
                <a:xfrm>
                  <a:off x="7961313" y="1576387"/>
                  <a:ext cx="53975" cy="20638"/>
                </a:xfrm>
                <a:custGeom>
                  <a:avLst/>
                  <a:gdLst>
                    <a:gd name="T0" fmla="*/ 0 w 24"/>
                    <a:gd name="T1" fmla="*/ 9 h 9"/>
                    <a:gd name="T2" fmla="*/ 24 w 24"/>
                    <a:gd name="T3" fmla="*/ 9 h 9"/>
                    <a:gd name="T4" fmla="*/ 22 w 24"/>
                    <a:gd name="T5" fmla="*/ 0 h 9"/>
                    <a:gd name="T6" fmla="*/ 0 w 24"/>
                    <a:gd name="T7" fmla="*/ 9 h 9"/>
                  </a:gdLst>
                  <a:ahLst/>
                  <a:cxnLst>
                    <a:cxn ang="0">
                      <a:pos x="T0" y="T1"/>
                    </a:cxn>
                    <a:cxn ang="0">
                      <a:pos x="T2" y="T3"/>
                    </a:cxn>
                    <a:cxn ang="0">
                      <a:pos x="T4" y="T5"/>
                    </a:cxn>
                    <a:cxn ang="0">
                      <a:pos x="T6" y="T7"/>
                    </a:cxn>
                  </a:cxnLst>
                  <a:rect l="0" t="0" r="r" b="b"/>
                  <a:pathLst>
                    <a:path w="24" h="9">
                      <a:moveTo>
                        <a:pt x="0" y="9"/>
                      </a:moveTo>
                      <a:cubicBezTo>
                        <a:pt x="24" y="9"/>
                        <a:pt x="24" y="9"/>
                        <a:pt x="24" y="9"/>
                      </a:cubicBezTo>
                      <a:cubicBezTo>
                        <a:pt x="24" y="6"/>
                        <a:pt x="23" y="3"/>
                        <a:pt x="22" y="0"/>
                      </a:cubicBezTo>
                      <a:lnTo>
                        <a:pt x="0" y="9"/>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03" name="Freeform 745"/>
                <p:cNvSpPr>
                  <a:spLocks/>
                </p:cNvSpPr>
                <p:nvPr/>
              </p:nvSpPr>
              <p:spPr bwMode="auto">
                <a:xfrm>
                  <a:off x="7921625" y="1597025"/>
                  <a:ext cx="39688" cy="49213"/>
                </a:xfrm>
                <a:custGeom>
                  <a:avLst/>
                  <a:gdLst>
                    <a:gd name="T0" fmla="*/ 0 w 18"/>
                    <a:gd name="T1" fmla="*/ 17 h 22"/>
                    <a:gd name="T2" fmla="*/ 7 w 18"/>
                    <a:gd name="T3" fmla="*/ 22 h 22"/>
                    <a:gd name="T4" fmla="*/ 18 w 18"/>
                    <a:gd name="T5" fmla="*/ 0 h 22"/>
                    <a:gd name="T6" fmla="*/ 0 w 18"/>
                    <a:gd name="T7" fmla="*/ 17 h 22"/>
                  </a:gdLst>
                  <a:ahLst/>
                  <a:cxnLst>
                    <a:cxn ang="0">
                      <a:pos x="T0" y="T1"/>
                    </a:cxn>
                    <a:cxn ang="0">
                      <a:pos x="T2" y="T3"/>
                    </a:cxn>
                    <a:cxn ang="0">
                      <a:pos x="T4" y="T5"/>
                    </a:cxn>
                    <a:cxn ang="0">
                      <a:pos x="T6" y="T7"/>
                    </a:cxn>
                  </a:cxnLst>
                  <a:rect l="0" t="0" r="r" b="b"/>
                  <a:pathLst>
                    <a:path w="18" h="22">
                      <a:moveTo>
                        <a:pt x="0" y="17"/>
                      </a:moveTo>
                      <a:cubicBezTo>
                        <a:pt x="2" y="19"/>
                        <a:pt x="4" y="21"/>
                        <a:pt x="7" y="22"/>
                      </a:cubicBezTo>
                      <a:cubicBezTo>
                        <a:pt x="18" y="0"/>
                        <a:pt x="18" y="0"/>
                        <a:pt x="18" y="0"/>
                      </a:cubicBezTo>
                      <a:lnTo>
                        <a:pt x="0" y="1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04" name="Freeform 746"/>
                <p:cNvSpPr>
                  <a:spLocks/>
                </p:cNvSpPr>
                <p:nvPr/>
              </p:nvSpPr>
              <p:spPr bwMode="auto">
                <a:xfrm>
                  <a:off x="7937500" y="1597025"/>
                  <a:ext cx="77788" cy="53975"/>
                </a:xfrm>
                <a:custGeom>
                  <a:avLst/>
                  <a:gdLst>
                    <a:gd name="T0" fmla="*/ 0 w 35"/>
                    <a:gd name="T1" fmla="*/ 22 h 24"/>
                    <a:gd name="T2" fmla="*/ 11 w 35"/>
                    <a:gd name="T3" fmla="*/ 24 h 24"/>
                    <a:gd name="T4" fmla="*/ 35 w 35"/>
                    <a:gd name="T5" fmla="*/ 0 h 24"/>
                    <a:gd name="T6" fmla="*/ 11 w 35"/>
                    <a:gd name="T7" fmla="*/ 0 h 24"/>
                    <a:gd name="T8" fmla="*/ 0 w 35"/>
                    <a:gd name="T9" fmla="*/ 22 h 24"/>
                  </a:gdLst>
                  <a:ahLst/>
                  <a:cxnLst>
                    <a:cxn ang="0">
                      <a:pos x="T0" y="T1"/>
                    </a:cxn>
                    <a:cxn ang="0">
                      <a:pos x="T2" y="T3"/>
                    </a:cxn>
                    <a:cxn ang="0">
                      <a:pos x="T4" y="T5"/>
                    </a:cxn>
                    <a:cxn ang="0">
                      <a:pos x="T6" y="T7"/>
                    </a:cxn>
                    <a:cxn ang="0">
                      <a:pos x="T8" y="T9"/>
                    </a:cxn>
                  </a:cxnLst>
                  <a:rect l="0" t="0" r="r" b="b"/>
                  <a:pathLst>
                    <a:path w="35" h="24">
                      <a:moveTo>
                        <a:pt x="0" y="22"/>
                      </a:moveTo>
                      <a:cubicBezTo>
                        <a:pt x="3" y="23"/>
                        <a:pt x="7" y="24"/>
                        <a:pt x="11" y="24"/>
                      </a:cubicBezTo>
                      <a:cubicBezTo>
                        <a:pt x="24" y="24"/>
                        <a:pt x="35" y="14"/>
                        <a:pt x="35" y="0"/>
                      </a:cubicBezTo>
                      <a:cubicBezTo>
                        <a:pt x="11" y="0"/>
                        <a:pt x="11" y="0"/>
                        <a:pt x="11" y="0"/>
                      </a:cubicBezTo>
                      <a:lnTo>
                        <a:pt x="0"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05" name="Freeform 747"/>
                <p:cNvSpPr>
                  <a:spLocks/>
                </p:cNvSpPr>
                <p:nvPr/>
              </p:nvSpPr>
              <p:spPr bwMode="auto">
                <a:xfrm>
                  <a:off x="7908925" y="1674812"/>
                  <a:ext cx="106363" cy="106363"/>
                </a:xfrm>
                <a:custGeom>
                  <a:avLst/>
                  <a:gdLst>
                    <a:gd name="T0" fmla="*/ 46 w 48"/>
                    <a:gd name="T1" fmla="*/ 15 h 48"/>
                    <a:gd name="T2" fmla="*/ 40 w 48"/>
                    <a:gd name="T3" fmla="*/ 6 h 48"/>
                    <a:gd name="T4" fmla="*/ 24 w 48"/>
                    <a:gd name="T5" fmla="*/ 0 h 48"/>
                    <a:gd name="T6" fmla="*/ 13 w 48"/>
                    <a:gd name="T7" fmla="*/ 2 h 48"/>
                    <a:gd name="T8" fmla="*/ 0 w 48"/>
                    <a:gd name="T9" fmla="*/ 24 h 48"/>
                    <a:gd name="T10" fmla="*/ 6 w 48"/>
                    <a:gd name="T11" fmla="*/ 41 h 48"/>
                    <a:gd name="T12" fmla="*/ 13 w 48"/>
                    <a:gd name="T13" fmla="*/ 45 h 48"/>
                    <a:gd name="T14" fmla="*/ 24 w 48"/>
                    <a:gd name="T15" fmla="*/ 48 h 48"/>
                    <a:gd name="T16" fmla="*/ 48 w 48"/>
                    <a:gd name="T17" fmla="*/ 24 h 48"/>
                    <a:gd name="T18" fmla="*/ 46 w 48"/>
                    <a:gd name="T19"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6" y="15"/>
                      </a:moveTo>
                      <a:cubicBezTo>
                        <a:pt x="45" y="11"/>
                        <a:pt x="43" y="8"/>
                        <a:pt x="40" y="6"/>
                      </a:cubicBezTo>
                      <a:cubicBezTo>
                        <a:pt x="36" y="2"/>
                        <a:pt x="30" y="0"/>
                        <a:pt x="24" y="0"/>
                      </a:cubicBezTo>
                      <a:cubicBezTo>
                        <a:pt x="20" y="0"/>
                        <a:pt x="17" y="0"/>
                        <a:pt x="13" y="2"/>
                      </a:cubicBezTo>
                      <a:cubicBezTo>
                        <a:pt x="5" y="6"/>
                        <a:pt x="0" y="14"/>
                        <a:pt x="0" y="24"/>
                      </a:cubicBezTo>
                      <a:cubicBezTo>
                        <a:pt x="0" y="30"/>
                        <a:pt x="2" y="36"/>
                        <a:pt x="6" y="41"/>
                      </a:cubicBezTo>
                      <a:cubicBezTo>
                        <a:pt x="8" y="43"/>
                        <a:pt x="10" y="44"/>
                        <a:pt x="13" y="45"/>
                      </a:cubicBezTo>
                      <a:cubicBezTo>
                        <a:pt x="16" y="47"/>
                        <a:pt x="20" y="48"/>
                        <a:pt x="24" y="48"/>
                      </a:cubicBezTo>
                      <a:cubicBezTo>
                        <a:pt x="37" y="48"/>
                        <a:pt x="48" y="37"/>
                        <a:pt x="48" y="24"/>
                      </a:cubicBezTo>
                      <a:cubicBezTo>
                        <a:pt x="48" y="20"/>
                        <a:pt x="47" y="17"/>
                        <a:pt x="46"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06" name="Freeform 748"/>
                <p:cNvSpPr>
                  <a:spLocks/>
                </p:cNvSpPr>
                <p:nvPr/>
              </p:nvSpPr>
              <p:spPr bwMode="auto">
                <a:xfrm>
                  <a:off x="7937500" y="1674812"/>
                  <a:ext cx="60325" cy="53975"/>
                </a:xfrm>
                <a:custGeom>
                  <a:avLst/>
                  <a:gdLst>
                    <a:gd name="T0" fmla="*/ 27 w 27"/>
                    <a:gd name="T1" fmla="*/ 6 h 24"/>
                    <a:gd name="T2" fmla="*/ 11 w 27"/>
                    <a:gd name="T3" fmla="*/ 0 h 24"/>
                    <a:gd name="T4" fmla="*/ 0 w 27"/>
                    <a:gd name="T5" fmla="*/ 2 h 24"/>
                    <a:gd name="T6" fmla="*/ 11 w 27"/>
                    <a:gd name="T7" fmla="*/ 24 h 24"/>
                    <a:gd name="T8" fmla="*/ 27 w 27"/>
                    <a:gd name="T9" fmla="*/ 6 h 24"/>
                  </a:gdLst>
                  <a:ahLst/>
                  <a:cxnLst>
                    <a:cxn ang="0">
                      <a:pos x="T0" y="T1"/>
                    </a:cxn>
                    <a:cxn ang="0">
                      <a:pos x="T2" y="T3"/>
                    </a:cxn>
                    <a:cxn ang="0">
                      <a:pos x="T4" y="T5"/>
                    </a:cxn>
                    <a:cxn ang="0">
                      <a:pos x="T6" y="T7"/>
                    </a:cxn>
                    <a:cxn ang="0">
                      <a:pos x="T8" y="T9"/>
                    </a:cxn>
                  </a:cxnLst>
                  <a:rect l="0" t="0" r="r" b="b"/>
                  <a:pathLst>
                    <a:path w="27" h="24">
                      <a:moveTo>
                        <a:pt x="27" y="6"/>
                      </a:moveTo>
                      <a:cubicBezTo>
                        <a:pt x="23" y="2"/>
                        <a:pt x="17" y="0"/>
                        <a:pt x="11" y="0"/>
                      </a:cubicBezTo>
                      <a:cubicBezTo>
                        <a:pt x="7" y="0"/>
                        <a:pt x="4" y="0"/>
                        <a:pt x="0" y="2"/>
                      </a:cubicBezTo>
                      <a:cubicBezTo>
                        <a:pt x="11" y="24"/>
                        <a:pt x="11" y="24"/>
                        <a:pt x="11" y="24"/>
                      </a:cubicBezTo>
                      <a:lnTo>
                        <a:pt x="27" y="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07" name="Freeform 749"/>
                <p:cNvSpPr>
                  <a:spLocks/>
                </p:cNvSpPr>
                <p:nvPr/>
              </p:nvSpPr>
              <p:spPr bwMode="auto">
                <a:xfrm>
                  <a:off x="7961313" y="1687512"/>
                  <a:ext cx="49213" cy="41275"/>
                </a:xfrm>
                <a:custGeom>
                  <a:avLst/>
                  <a:gdLst>
                    <a:gd name="T0" fmla="*/ 22 w 22"/>
                    <a:gd name="T1" fmla="*/ 9 h 18"/>
                    <a:gd name="T2" fmla="*/ 16 w 22"/>
                    <a:gd name="T3" fmla="*/ 0 h 18"/>
                    <a:gd name="T4" fmla="*/ 0 w 22"/>
                    <a:gd name="T5" fmla="*/ 18 h 18"/>
                    <a:gd name="T6" fmla="*/ 22 w 22"/>
                    <a:gd name="T7" fmla="*/ 9 h 18"/>
                  </a:gdLst>
                  <a:ahLst/>
                  <a:cxnLst>
                    <a:cxn ang="0">
                      <a:pos x="T0" y="T1"/>
                    </a:cxn>
                    <a:cxn ang="0">
                      <a:pos x="T2" y="T3"/>
                    </a:cxn>
                    <a:cxn ang="0">
                      <a:pos x="T4" y="T5"/>
                    </a:cxn>
                    <a:cxn ang="0">
                      <a:pos x="T6" y="T7"/>
                    </a:cxn>
                  </a:cxnLst>
                  <a:rect l="0" t="0" r="r" b="b"/>
                  <a:pathLst>
                    <a:path w="22" h="18">
                      <a:moveTo>
                        <a:pt x="22" y="9"/>
                      </a:moveTo>
                      <a:cubicBezTo>
                        <a:pt x="21" y="5"/>
                        <a:pt x="19" y="2"/>
                        <a:pt x="16" y="0"/>
                      </a:cubicBezTo>
                      <a:cubicBezTo>
                        <a:pt x="0" y="18"/>
                        <a:pt x="0" y="18"/>
                        <a:pt x="0" y="18"/>
                      </a:cubicBezTo>
                      <a:lnTo>
                        <a:pt x="22" y="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08" name="Freeform 750"/>
                <p:cNvSpPr>
                  <a:spLocks/>
                </p:cNvSpPr>
                <p:nvPr/>
              </p:nvSpPr>
              <p:spPr bwMode="auto">
                <a:xfrm>
                  <a:off x="7908925" y="1679575"/>
                  <a:ext cx="52388" cy="85725"/>
                </a:xfrm>
                <a:custGeom>
                  <a:avLst/>
                  <a:gdLst>
                    <a:gd name="T0" fmla="*/ 13 w 24"/>
                    <a:gd name="T1" fmla="*/ 0 h 39"/>
                    <a:gd name="T2" fmla="*/ 0 w 24"/>
                    <a:gd name="T3" fmla="*/ 22 h 39"/>
                    <a:gd name="T4" fmla="*/ 6 w 24"/>
                    <a:gd name="T5" fmla="*/ 39 h 39"/>
                    <a:gd name="T6" fmla="*/ 24 w 24"/>
                    <a:gd name="T7" fmla="*/ 22 h 39"/>
                    <a:gd name="T8" fmla="*/ 13 w 24"/>
                    <a:gd name="T9" fmla="*/ 0 h 39"/>
                  </a:gdLst>
                  <a:ahLst/>
                  <a:cxnLst>
                    <a:cxn ang="0">
                      <a:pos x="T0" y="T1"/>
                    </a:cxn>
                    <a:cxn ang="0">
                      <a:pos x="T2" y="T3"/>
                    </a:cxn>
                    <a:cxn ang="0">
                      <a:pos x="T4" y="T5"/>
                    </a:cxn>
                    <a:cxn ang="0">
                      <a:pos x="T6" y="T7"/>
                    </a:cxn>
                    <a:cxn ang="0">
                      <a:pos x="T8" y="T9"/>
                    </a:cxn>
                  </a:cxnLst>
                  <a:rect l="0" t="0" r="r" b="b"/>
                  <a:pathLst>
                    <a:path w="24" h="39">
                      <a:moveTo>
                        <a:pt x="13" y="0"/>
                      </a:moveTo>
                      <a:cubicBezTo>
                        <a:pt x="5" y="4"/>
                        <a:pt x="0" y="12"/>
                        <a:pt x="0" y="22"/>
                      </a:cubicBezTo>
                      <a:cubicBezTo>
                        <a:pt x="0" y="28"/>
                        <a:pt x="2" y="34"/>
                        <a:pt x="6" y="39"/>
                      </a:cubicBezTo>
                      <a:cubicBezTo>
                        <a:pt x="24" y="22"/>
                        <a:pt x="24" y="22"/>
                        <a:pt x="24" y="22"/>
                      </a:cubicBezTo>
                      <a:lnTo>
                        <a:pt x="1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09" name="Freeform 751"/>
                <p:cNvSpPr>
                  <a:spLocks/>
                </p:cNvSpPr>
                <p:nvPr/>
              </p:nvSpPr>
              <p:spPr bwMode="auto">
                <a:xfrm>
                  <a:off x="7961313" y="1708150"/>
                  <a:ext cx="53975" cy="20638"/>
                </a:xfrm>
                <a:custGeom>
                  <a:avLst/>
                  <a:gdLst>
                    <a:gd name="T0" fmla="*/ 0 w 24"/>
                    <a:gd name="T1" fmla="*/ 9 h 9"/>
                    <a:gd name="T2" fmla="*/ 24 w 24"/>
                    <a:gd name="T3" fmla="*/ 9 h 9"/>
                    <a:gd name="T4" fmla="*/ 22 w 24"/>
                    <a:gd name="T5" fmla="*/ 0 h 9"/>
                    <a:gd name="T6" fmla="*/ 0 w 24"/>
                    <a:gd name="T7" fmla="*/ 9 h 9"/>
                  </a:gdLst>
                  <a:ahLst/>
                  <a:cxnLst>
                    <a:cxn ang="0">
                      <a:pos x="T0" y="T1"/>
                    </a:cxn>
                    <a:cxn ang="0">
                      <a:pos x="T2" y="T3"/>
                    </a:cxn>
                    <a:cxn ang="0">
                      <a:pos x="T4" y="T5"/>
                    </a:cxn>
                    <a:cxn ang="0">
                      <a:pos x="T6" y="T7"/>
                    </a:cxn>
                  </a:cxnLst>
                  <a:rect l="0" t="0" r="r" b="b"/>
                  <a:pathLst>
                    <a:path w="24" h="9">
                      <a:moveTo>
                        <a:pt x="0" y="9"/>
                      </a:moveTo>
                      <a:cubicBezTo>
                        <a:pt x="24" y="9"/>
                        <a:pt x="24" y="9"/>
                        <a:pt x="24" y="9"/>
                      </a:cubicBezTo>
                      <a:cubicBezTo>
                        <a:pt x="24" y="5"/>
                        <a:pt x="23" y="2"/>
                        <a:pt x="22" y="0"/>
                      </a:cubicBezTo>
                      <a:lnTo>
                        <a:pt x="0" y="9"/>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10" name="Freeform 752"/>
                <p:cNvSpPr>
                  <a:spLocks/>
                </p:cNvSpPr>
                <p:nvPr/>
              </p:nvSpPr>
              <p:spPr bwMode="auto">
                <a:xfrm>
                  <a:off x="7921625" y="1728787"/>
                  <a:ext cx="39688" cy="46038"/>
                </a:xfrm>
                <a:custGeom>
                  <a:avLst/>
                  <a:gdLst>
                    <a:gd name="T0" fmla="*/ 0 w 18"/>
                    <a:gd name="T1" fmla="*/ 17 h 21"/>
                    <a:gd name="T2" fmla="*/ 7 w 18"/>
                    <a:gd name="T3" fmla="*/ 21 h 21"/>
                    <a:gd name="T4" fmla="*/ 18 w 18"/>
                    <a:gd name="T5" fmla="*/ 0 h 21"/>
                    <a:gd name="T6" fmla="*/ 0 w 18"/>
                    <a:gd name="T7" fmla="*/ 17 h 21"/>
                  </a:gdLst>
                  <a:ahLst/>
                  <a:cxnLst>
                    <a:cxn ang="0">
                      <a:pos x="T0" y="T1"/>
                    </a:cxn>
                    <a:cxn ang="0">
                      <a:pos x="T2" y="T3"/>
                    </a:cxn>
                    <a:cxn ang="0">
                      <a:pos x="T4" y="T5"/>
                    </a:cxn>
                    <a:cxn ang="0">
                      <a:pos x="T6" y="T7"/>
                    </a:cxn>
                  </a:cxnLst>
                  <a:rect l="0" t="0" r="r" b="b"/>
                  <a:pathLst>
                    <a:path w="18" h="21">
                      <a:moveTo>
                        <a:pt x="0" y="17"/>
                      </a:moveTo>
                      <a:cubicBezTo>
                        <a:pt x="2" y="19"/>
                        <a:pt x="4" y="20"/>
                        <a:pt x="7" y="21"/>
                      </a:cubicBezTo>
                      <a:cubicBezTo>
                        <a:pt x="18" y="0"/>
                        <a:pt x="18" y="0"/>
                        <a:pt x="18" y="0"/>
                      </a:cubicBezTo>
                      <a:lnTo>
                        <a:pt x="0" y="1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11" name="Freeform 753"/>
                <p:cNvSpPr>
                  <a:spLocks/>
                </p:cNvSpPr>
                <p:nvPr/>
              </p:nvSpPr>
              <p:spPr bwMode="auto">
                <a:xfrm>
                  <a:off x="7937500" y="1728787"/>
                  <a:ext cx="77788" cy="52388"/>
                </a:xfrm>
                <a:custGeom>
                  <a:avLst/>
                  <a:gdLst>
                    <a:gd name="T0" fmla="*/ 0 w 35"/>
                    <a:gd name="T1" fmla="*/ 21 h 24"/>
                    <a:gd name="T2" fmla="*/ 11 w 35"/>
                    <a:gd name="T3" fmla="*/ 24 h 24"/>
                    <a:gd name="T4" fmla="*/ 35 w 35"/>
                    <a:gd name="T5" fmla="*/ 0 h 24"/>
                    <a:gd name="T6" fmla="*/ 11 w 35"/>
                    <a:gd name="T7" fmla="*/ 0 h 24"/>
                    <a:gd name="T8" fmla="*/ 0 w 35"/>
                    <a:gd name="T9" fmla="*/ 21 h 24"/>
                  </a:gdLst>
                  <a:ahLst/>
                  <a:cxnLst>
                    <a:cxn ang="0">
                      <a:pos x="T0" y="T1"/>
                    </a:cxn>
                    <a:cxn ang="0">
                      <a:pos x="T2" y="T3"/>
                    </a:cxn>
                    <a:cxn ang="0">
                      <a:pos x="T4" y="T5"/>
                    </a:cxn>
                    <a:cxn ang="0">
                      <a:pos x="T6" y="T7"/>
                    </a:cxn>
                    <a:cxn ang="0">
                      <a:pos x="T8" y="T9"/>
                    </a:cxn>
                  </a:cxnLst>
                  <a:rect l="0" t="0" r="r" b="b"/>
                  <a:pathLst>
                    <a:path w="35" h="24">
                      <a:moveTo>
                        <a:pt x="0" y="21"/>
                      </a:moveTo>
                      <a:cubicBezTo>
                        <a:pt x="3" y="23"/>
                        <a:pt x="7" y="24"/>
                        <a:pt x="11" y="24"/>
                      </a:cubicBezTo>
                      <a:cubicBezTo>
                        <a:pt x="24" y="24"/>
                        <a:pt x="35" y="13"/>
                        <a:pt x="35" y="0"/>
                      </a:cubicBezTo>
                      <a:cubicBezTo>
                        <a:pt x="11" y="0"/>
                        <a:pt x="11" y="0"/>
                        <a:pt x="11" y="0"/>
                      </a:cubicBezTo>
                      <a:lnTo>
                        <a:pt x="0" y="2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12" name="Freeform 754"/>
                <p:cNvSpPr>
                  <a:spLocks/>
                </p:cNvSpPr>
                <p:nvPr/>
              </p:nvSpPr>
              <p:spPr bwMode="auto">
                <a:xfrm>
                  <a:off x="7689850" y="1892300"/>
                  <a:ext cx="323850" cy="106363"/>
                </a:xfrm>
                <a:custGeom>
                  <a:avLst/>
                  <a:gdLst>
                    <a:gd name="T0" fmla="*/ 2 w 204"/>
                    <a:gd name="T1" fmla="*/ 67 h 67"/>
                    <a:gd name="T2" fmla="*/ 0 w 204"/>
                    <a:gd name="T3" fmla="*/ 62 h 67"/>
                    <a:gd name="T4" fmla="*/ 59 w 204"/>
                    <a:gd name="T5" fmla="*/ 49 h 67"/>
                    <a:gd name="T6" fmla="*/ 108 w 204"/>
                    <a:gd name="T7" fmla="*/ 20 h 67"/>
                    <a:gd name="T8" fmla="*/ 167 w 204"/>
                    <a:gd name="T9" fmla="*/ 18 h 67"/>
                    <a:gd name="T10" fmla="*/ 204 w 204"/>
                    <a:gd name="T11" fmla="*/ 0 h 67"/>
                    <a:gd name="T12" fmla="*/ 204 w 204"/>
                    <a:gd name="T13" fmla="*/ 4 h 67"/>
                    <a:gd name="T14" fmla="*/ 204 w 204"/>
                    <a:gd name="T15" fmla="*/ 6 h 67"/>
                    <a:gd name="T16" fmla="*/ 169 w 204"/>
                    <a:gd name="T17" fmla="*/ 23 h 67"/>
                    <a:gd name="T18" fmla="*/ 110 w 204"/>
                    <a:gd name="T19" fmla="*/ 25 h 67"/>
                    <a:gd name="T20" fmla="*/ 62 w 204"/>
                    <a:gd name="T21" fmla="*/ 53 h 67"/>
                    <a:gd name="T22" fmla="*/ 2 w 204"/>
                    <a:gd name="T2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4" h="67">
                      <a:moveTo>
                        <a:pt x="2" y="67"/>
                      </a:moveTo>
                      <a:lnTo>
                        <a:pt x="0" y="62"/>
                      </a:lnTo>
                      <a:lnTo>
                        <a:pt x="59" y="49"/>
                      </a:lnTo>
                      <a:lnTo>
                        <a:pt x="108" y="20"/>
                      </a:lnTo>
                      <a:lnTo>
                        <a:pt x="167" y="18"/>
                      </a:lnTo>
                      <a:lnTo>
                        <a:pt x="204" y="0"/>
                      </a:lnTo>
                      <a:lnTo>
                        <a:pt x="204" y="4"/>
                      </a:lnTo>
                      <a:lnTo>
                        <a:pt x="204" y="6"/>
                      </a:lnTo>
                      <a:lnTo>
                        <a:pt x="169" y="23"/>
                      </a:lnTo>
                      <a:lnTo>
                        <a:pt x="110" y="25"/>
                      </a:lnTo>
                      <a:lnTo>
                        <a:pt x="62" y="53"/>
                      </a:lnTo>
                      <a:lnTo>
                        <a:pt x="2" y="6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13" name="Freeform 755"/>
                <p:cNvSpPr>
                  <a:spLocks/>
                </p:cNvSpPr>
                <p:nvPr/>
              </p:nvSpPr>
              <p:spPr bwMode="auto">
                <a:xfrm>
                  <a:off x="7689850" y="1812925"/>
                  <a:ext cx="327025" cy="173038"/>
                </a:xfrm>
                <a:custGeom>
                  <a:avLst/>
                  <a:gdLst>
                    <a:gd name="T0" fmla="*/ 3 w 206"/>
                    <a:gd name="T1" fmla="*/ 109 h 109"/>
                    <a:gd name="T2" fmla="*/ 0 w 206"/>
                    <a:gd name="T3" fmla="*/ 105 h 109"/>
                    <a:gd name="T4" fmla="*/ 49 w 206"/>
                    <a:gd name="T5" fmla="*/ 84 h 109"/>
                    <a:gd name="T6" fmla="*/ 79 w 206"/>
                    <a:gd name="T7" fmla="*/ 52 h 109"/>
                    <a:gd name="T8" fmla="*/ 127 w 206"/>
                    <a:gd name="T9" fmla="*/ 42 h 109"/>
                    <a:gd name="T10" fmla="*/ 156 w 206"/>
                    <a:gd name="T11" fmla="*/ 10 h 109"/>
                    <a:gd name="T12" fmla="*/ 206 w 206"/>
                    <a:gd name="T13" fmla="*/ 0 h 109"/>
                    <a:gd name="T14" fmla="*/ 206 w 206"/>
                    <a:gd name="T15" fmla="*/ 4 h 109"/>
                    <a:gd name="T16" fmla="*/ 159 w 206"/>
                    <a:gd name="T17" fmla="*/ 14 h 109"/>
                    <a:gd name="T18" fmla="*/ 129 w 206"/>
                    <a:gd name="T19" fmla="*/ 46 h 109"/>
                    <a:gd name="T20" fmla="*/ 82 w 206"/>
                    <a:gd name="T21" fmla="*/ 56 h 109"/>
                    <a:gd name="T22" fmla="*/ 52 w 206"/>
                    <a:gd name="T23" fmla="*/ 88 h 109"/>
                    <a:gd name="T24" fmla="*/ 3 w 206"/>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109">
                      <a:moveTo>
                        <a:pt x="3" y="109"/>
                      </a:moveTo>
                      <a:lnTo>
                        <a:pt x="0" y="105"/>
                      </a:lnTo>
                      <a:lnTo>
                        <a:pt x="49" y="84"/>
                      </a:lnTo>
                      <a:lnTo>
                        <a:pt x="79" y="52"/>
                      </a:lnTo>
                      <a:lnTo>
                        <a:pt x="127" y="42"/>
                      </a:lnTo>
                      <a:lnTo>
                        <a:pt x="156" y="10"/>
                      </a:lnTo>
                      <a:lnTo>
                        <a:pt x="206" y="0"/>
                      </a:lnTo>
                      <a:lnTo>
                        <a:pt x="206" y="4"/>
                      </a:lnTo>
                      <a:lnTo>
                        <a:pt x="159" y="14"/>
                      </a:lnTo>
                      <a:lnTo>
                        <a:pt x="129" y="46"/>
                      </a:lnTo>
                      <a:lnTo>
                        <a:pt x="82" y="56"/>
                      </a:lnTo>
                      <a:lnTo>
                        <a:pt x="52" y="88"/>
                      </a:lnTo>
                      <a:lnTo>
                        <a:pt x="3" y="10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14" name="Freeform 756"/>
                <p:cNvSpPr>
                  <a:spLocks/>
                </p:cNvSpPr>
                <p:nvPr/>
              </p:nvSpPr>
              <p:spPr bwMode="auto">
                <a:xfrm>
                  <a:off x="7693025" y="1930400"/>
                  <a:ext cx="320675" cy="82550"/>
                </a:xfrm>
                <a:custGeom>
                  <a:avLst/>
                  <a:gdLst>
                    <a:gd name="T0" fmla="*/ 0 w 202"/>
                    <a:gd name="T1" fmla="*/ 52 h 52"/>
                    <a:gd name="T2" fmla="*/ 0 w 202"/>
                    <a:gd name="T3" fmla="*/ 46 h 52"/>
                    <a:gd name="T4" fmla="*/ 46 w 202"/>
                    <a:gd name="T5" fmla="*/ 39 h 52"/>
                    <a:gd name="T6" fmla="*/ 85 w 202"/>
                    <a:gd name="T7" fmla="*/ 17 h 52"/>
                    <a:gd name="T8" fmla="*/ 133 w 202"/>
                    <a:gd name="T9" fmla="*/ 22 h 52"/>
                    <a:gd name="T10" fmla="*/ 172 w 202"/>
                    <a:gd name="T11" fmla="*/ 0 h 52"/>
                    <a:gd name="T12" fmla="*/ 202 w 202"/>
                    <a:gd name="T13" fmla="*/ 3 h 52"/>
                    <a:gd name="T14" fmla="*/ 202 w 202"/>
                    <a:gd name="T15" fmla="*/ 7 h 52"/>
                    <a:gd name="T16" fmla="*/ 172 w 202"/>
                    <a:gd name="T17" fmla="*/ 4 h 52"/>
                    <a:gd name="T18" fmla="*/ 134 w 202"/>
                    <a:gd name="T19" fmla="*/ 27 h 52"/>
                    <a:gd name="T20" fmla="*/ 87 w 202"/>
                    <a:gd name="T21" fmla="*/ 22 h 52"/>
                    <a:gd name="T22" fmla="*/ 47 w 202"/>
                    <a:gd name="T23" fmla="*/ 45 h 52"/>
                    <a:gd name="T24" fmla="*/ 0 w 20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52">
                      <a:moveTo>
                        <a:pt x="0" y="52"/>
                      </a:moveTo>
                      <a:lnTo>
                        <a:pt x="0" y="46"/>
                      </a:lnTo>
                      <a:lnTo>
                        <a:pt x="46" y="39"/>
                      </a:lnTo>
                      <a:lnTo>
                        <a:pt x="85" y="17"/>
                      </a:lnTo>
                      <a:lnTo>
                        <a:pt x="133" y="22"/>
                      </a:lnTo>
                      <a:lnTo>
                        <a:pt x="172" y="0"/>
                      </a:lnTo>
                      <a:lnTo>
                        <a:pt x="202" y="3"/>
                      </a:lnTo>
                      <a:lnTo>
                        <a:pt x="202" y="7"/>
                      </a:lnTo>
                      <a:lnTo>
                        <a:pt x="172" y="4"/>
                      </a:lnTo>
                      <a:lnTo>
                        <a:pt x="134" y="27"/>
                      </a:lnTo>
                      <a:lnTo>
                        <a:pt x="87" y="22"/>
                      </a:lnTo>
                      <a:lnTo>
                        <a:pt x="47" y="45"/>
                      </a:lnTo>
                      <a:lnTo>
                        <a:pt x="0" y="5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sp>
            <p:nvSpPr>
              <p:cNvPr id="287" name="Freeform 757"/>
              <p:cNvSpPr>
                <a:spLocks noEditPoints="1"/>
              </p:cNvSpPr>
              <p:nvPr/>
            </p:nvSpPr>
            <p:spPr bwMode="auto">
              <a:xfrm>
                <a:off x="7642225" y="241300"/>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sp>
        <p:nvSpPr>
          <p:cNvPr id="323" name="Rectangle 322"/>
          <p:cNvSpPr/>
          <p:nvPr/>
        </p:nvSpPr>
        <p:spPr bwMode="auto">
          <a:xfrm>
            <a:off x="-34487" y="5670380"/>
            <a:ext cx="12226487" cy="1187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24" name="Group 323"/>
          <p:cNvGrpSpPr/>
          <p:nvPr/>
        </p:nvGrpSpPr>
        <p:grpSpPr>
          <a:xfrm>
            <a:off x="9054138" y="2084172"/>
            <a:ext cx="2868559" cy="3586208"/>
            <a:chOff x="9235692" y="2125663"/>
            <a:chExt cx="2926080" cy="3657600"/>
          </a:xfrm>
        </p:grpSpPr>
        <p:sp>
          <p:nvSpPr>
            <p:cNvPr id="325" name="Rectangle 324"/>
            <p:cNvSpPr/>
            <p:nvPr/>
          </p:nvSpPr>
          <p:spPr bwMode="auto">
            <a:xfrm>
              <a:off x="9235692" y="2125663"/>
              <a:ext cx="292608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200" b="1" dirty="0">
                  <a:gradFill>
                    <a:gsLst>
                      <a:gs pos="0">
                        <a:srgbClr val="FFFFFF"/>
                      </a:gs>
                      <a:gs pos="100000">
                        <a:srgbClr val="FFFFFF"/>
                      </a:gs>
                    </a:gsLst>
                    <a:lin ang="5400000" scaled="0"/>
                  </a:gradFill>
                  <a:ea typeface="Segoe UI" pitchFamily="34" charset="0"/>
                  <a:cs typeface="Segoe UI" pitchFamily="34" charset="0"/>
                </a:rPr>
                <a:t>Intelligent</a:t>
              </a:r>
            </a:p>
            <a:p>
              <a:pPr defTabSz="914102" fontAlgn="base">
                <a:lnSpc>
                  <a:spcPct val="90000"/>
                </a:lnSpc>
                <a:spcBef>
                  <a:spcPct val="0"/>
                </a:spcBef>
                <a:spcAft>
                  <a:spcPct val="0"/>
                </a:spcAft>
              </a:pPr>
              <a:r>
                <a:rPr lang="en-US" sz="2200" b="1" dirty="0">
                  <a:gradFill>
                    <a:gsLst>
                      <a:gs pos="0">
                        <a:srgbClr val="FFFFFF"/>
                      </a:gs>
                      <a:gs pos="100000">
                        <a:srgbClr val="FFFFFF"/>
                      </a:gs>
                    </a:gsLst>
                    <a:lin ang="5400000" scaled="0"/>
                  </a:gradFill>
                  <a:ea typeface="Segoe UI" pitchFamily="34" charset="0"/>
                  <a:cs typeface="Segoe UI" pitchFamily="34" charset="0"/>
                </a:rPr>
                <a:t>SaaS apps</a:t>
              </a:r>
            </a:p>
          </p:txBody>
        </p:sp>
        <p:grpSp>
          <p:nvGrpSpPr>
            <p:cNvPr id="326" name="Group 325"/>
            <p:cNvGrpSpPr/>
            <p:nvPr/>
          </p:nvGrpSpPr>
          <p:grpSpPr>
            <a:xfrm>
              <a:off x="9905119" y="2869068"/>
              <a:ext cx="1587227" cy="2681753"/>
              <a:chOff x="6305907" y="9981436"/>
              <a:chExt cx="1474882" cy="2491936"/>
            </a:xfrm>
          </p:grpSpPr>
          <p:sp>
            <p:nvSpPr>
              <p:cNvPr id="327" name="Freeform 14"/>
              <p:cNvSpPr>
                <a:spLocks/>
              </p:cNvSpPr>
              <p:nvPr/>
            </p:nvSpPr>
            <p:spPr bwMode="auto">
              <a:xfrm rot="20588744">
                <a:off x="7448794" y="10464686"/>
                <a:ext cx="0" cy="631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nvGrpSpPr>
              <p:cNvPr id="328" name="Group 327"/>
              <p:cNvGrpSpPr/>
              <p:nvPr/>
            </p:nvGrpSpPr>
            <p:grpSpPr>
              <a:xfrm>
                <a:off x="6305907" y="9981436"/>
                <a:ext cx="1474882" cy="2491936"/>
                <a:chOff x="7407275" y="388938"/>
                <a:chExt cx="3810000" cy="6437312"/>
              </a:xfrm>
            </p:grpSpPr>
            <p:sp>
              <p:nvSpPr>
                <p:cNvPr id="329" name="Freeform 328"/>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30" name="Freeform 329"/>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31" name="Freeform 330"/>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32" name="Freeform 331"/>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33" name="Freeform 332"/>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34" name="Freeform 333"/>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35" name="Freeform 334"/>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36" name="Freeform 335"/>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37" name="Rectangle 336"/>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38" name="Rectangle 337"/>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39" name="Freeform 338"/>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40" name="Freeform 339"/>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41" name="Freeform 340"/>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42" name="Freeform 341"/>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43" name="Freeform 342"/>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44" name="Freeform 343"/>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45" name="Freeform 344"/>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46" name="Rectangle 345"/>
                <p:cNvSpPr>
                  <a:spLocks noChangeArrowheads="1"/>
                </p:cNvSpPr>
                <p:nvPr/>
              </p:nvSpPr>
              <p:spPr bwMode="auto">
                <a:xfrm>
                  <a:off x="7974013" y="4095750"/>
                  <a:ext cx="1028700" cy="1500187"/>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47" name="Rectangle 346"/>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48" name="Freeform 347"/>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49" name="Freeform 348"/>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50" name="Freeform 349"/>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51" name="Oval 350"/>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52" name="Freeform 351"/>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53" name="Freeform 352"/>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54" name="Oval 353"/>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55" name="Freeform 354"/>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56" name="Freeform 355"/>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57" name="Freeform 356"/>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58" name="Freeform 357"/>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59" name="Freeform 358"/>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60" name="Rectangle 359"/>
                <p:cNvSpPr>
                  <a:spLocks noChangeArrowheads="1"/>
                </p:cNvSpPr>
                <p:nvPr/>
              </p:nvSpPr>
              <p:spPr bwMode="auto">
                <a:xfrm>
                  <a:off x="9136063" y="5461000"/>
                  <a:ext cx="252413" cy="10652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61" name="Rectangle 360"/>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62" name="Rectangle 361"/>
                <p:cNvSpPr>
                  <a:spLocks noChangeArrowheads="1"/>
                </p:cNvSpPr>
                <p:nvPr/>
              </p:nvSpPr>
              <p:spPr bwMode="auto">
                <a:xfrm>
                  <a:off x="8562975" y="5416550"/>
                  <a:ext cx="249238" cy="110966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63" name="Rectangle 362"/>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64" name="Rectangle 363"/>
                <p:cNvSpPr>
                  <a:spLocks noChangeArrowheads="1"/>
                </p:cNvSpPr>
                <p:nvPr/>
              </p:nvSpPr>
              <p:spPr bwMode="auto">
                <a:xfrm>
                  <a:off x="8299450" y="5419725"/>
                  <a:ext cx="1089025" cy="24923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65" name="Rectangle 364"/>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66" name="Freeform 365"/>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67" name="Freeform 366"/>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68" name="Freeform 367"/>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69" name="Rectangle 368"/>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70" name="Rectangle 369"/>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71" name="Rectangle 370"/>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72" name="Rectangle 371"/>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73" name="Freeform 372"/>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74" name="Freeform 373"/>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75" name="Rectangle 374"/>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76" name="Rectangle 375"/>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77" name="Rectangle 376"/>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78" name="Rectangle 377"/>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79" name="Rectangle 378"/>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80" name="Rectangle 379"/>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81" name="Rectangle 380"/>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82" name="Rectangle 381"/>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83" name="Freeform 382"/>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84" name="Freeform 383"/>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85" name="Freeform 384"/>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86" name="Freeform 385"/>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87" name="Freeform 386"/>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88" name="Freeform 387"/>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89" name="Rectangle 388"/>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90" name="Rectangle 389"/>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91" name="Rectangle 390"/>
                <p:cNvSpPr>
                  <a:spLocks noChangeArrowheads="1"/>
                </p:cNvSpPr>
                <p:nvPr/>
              </p:nvSpPr>
              <p:spPr bwMode="auto">
                <a:xfrm>
                  <a:off x="9002713" y="5018088"/>
                  <a:ext cx="1012825" cy="120650"/>
                </a:xfrm>
                <a:prstGeom prst="rect">
                  <a:avLst/>
                </a:prstGeom>
                <a:solidFill>
                  <a:srgbClr val="B1B1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92" name="Rectangle 391"/>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93" name="Rectangle 392"/>
                <p:cNvSpPr>
                  <a:spLocks noChangeArrowheads="1"/>
                </p:cNvSpPr>
                <p:nvPr/>
              </p:nvSpPr>
              <p:spPr bwMode="auto">
                <a:xfrm>
                  <a:off x="9585325" y="5018088"/>
                  <a:ext cx="430213" cy="120650"/>
                </a:xfrm>
                <a:prstGeom prst="rect">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94" name="Rectangle 393"/>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95" name="Freeform 394"/>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96" name="Freeform 395"/>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97" name="Freeform 396"/>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98" name="Freeform 397"/>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399" name="Freeform 398"/>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400" name="Freeform 399"/>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401" name="Rectangle 400"/>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402" name="Rectangle 401"/>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403" name="Freeform 402"/>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404" name="Freeform 403"/>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sp>
              <p:nvSpPr>
                <p:cNvPr id="405" name="Freeform 404"/>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b="1" dirty="0"/>
                </a:p>
              </p:txBody>
            </p:sp>
          </p:grpSp>
        </p:grpSp>
      </p:grpSp>
      <p:grpSp>
        <p:nvGrpSpPr>
          <p:cNvPr id="474" name="Group 473"/>
          <p:cNvGrpSpPr/>
          <p:nvPr/>
        </p:nvGrpSpPr>
        <p:grpSpPr>
          <a:xfrm>
            <a:off x="274639" y="2125663"/>
            <a:ext cx="2880360" cy="3657600"/>
            <a:chOff x="274639" y="2125663"/>
            <a:chExt cx="2880360" cy="3657600"/>
          </a:xfrm>
        </p:grpSpPr>
        <p:sp>
          <p:nvSpPr>
            <p:cNvPr id="475" name="Rectangle 474"/>
            <p:cNvSpPr/>
            <p:nvPr/>
          </p:nvSpPr>
          <p:spPr bwMode="auto">
            <a:xfrm>
              <a:off x="274639" y="2125663"/>
              <a:ext cx="2880360"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200" b="1" dirty="0">
                  <a:solidFill>
                    <a:schemeClr val="tx1"/>
                  </a:solidFill>
                  <a:ea typeface="Segoe UI" pitchFamily="34" charset="0"/>
                  <a:cs typeface="Segoe UI" pitchFamily="34" charset="0"/>
                </a:rPr>
                <a:t>Retrospective </a:t>
              </a:r>
            </a:p>
            <a:p>
              <a:pPr defTabSz="932472" fontAlgn="base">
                <a:lnSpc>
                  <a:spcPct val="90000"/>
                </a:lnSpc>
                <a:spcBef>
                  <a:spcPct val="0"/>
                </a:spcBef>
                <a:spcAft>
                  <a:spcPct val="0"/>
                </a:spcAft>
              </a:pPr>
              <a:r>
                <a:rPr lang="en-US" sz="2200" b="1" dirty="0">
                  <a:solidFill>
                    <a:schemeClr val="tx1"/>
                  </a:solidFill>
                  <a:ea typeface="Segoe UI" pitchFamily="34" charset="0"/>
                  <a:cs typeface="Segoe UI" pitchFamily="34" charset="0"/>
                </a:rPr>
                <a:t>analytics</a:t>
              </a:r>
            </a:p>
          </p:txBody>
        </p:sp>
        <p:grpSp>
          <p:nvGrpSpPr>
            <p:cNvPr id="476" name="Group 475"/>
            <p:cNvGrpSpPr/>
            <p:nvPr/>
          </p:nvGrpSpPr>
          <p:grpSpPr>
            <a:xfrm>
              <a:off x="418029" y="3339636"/>
              <a:ext cx="2562224" cy="1740617"/>
              <a:chOff x="555625" y="3443288"/>
              <a:chExt cx="1920875" cy="1304924"/>
            </a:xfrm>
          </p:grpSpPr>
          <p:sp>
            <p:nvSpPr>
              <p:cNvPr id="477" name="Freeform 263"/>
              <p:cNvSpPr>
                <a:spLocks/>
              </p:cNvSpPr>
              <p:nvPr/>
            </p:nvSpPr>
            <p:spPr bwMode="auto">
              <a:xfrm>
                <a:off x="630238" y="3443288"/>
                <a:ext cx="527050" cy="473075"/>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78" name="Freeform 264"/>
              <p:cNvSpPr>
                <a:spLocks/>
              </p:cNvSpPr>
              <p:nvPr/>
            </p:nvSpPr>
            <p:spPr bwMode="auto">
              <a:xfrm>
                <a:off x="1882775" y="3443288"/>
                <a:ext cx="523875" cy="473075"/>
              </a:xfrm>
              <a:custGeom>
                <a:avLst/>
                <a:gdLst>
                  <a:gd name="T0" fmla="*/ 0 w 330"/>
                  <a:gd name="T1" fmla="*/ 298 h 298"/>
                  <a:gd name="T2" fmla="*/ 330 w 330"/>
                  <a:gd name="T3" fmla="*/ 262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2"/>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79" name="Oval 265"/>
              <p:cNvSpPr>
                <a:spLocks noChangeArrowheads="1"/>
              </p:cNvSpPr>
              <p:nvPr/>
            </p:nvSpPr>
            <p:spPr bwMode="auto">
              <a:xfrm>
                <a:off x="723900" y="4422775"/>
                <a:ext cx="295275" cy="635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80" name="Oval 266"/>
              <p:cNvSpPr>
                <a:spLocks noChangeArrowheads="1"/>
              </p:cNvSpPr>
              <p:nvPr/>
            </p:nvSpPr>
            <p:spPr bwMode="auto">
              <a:xfrm>
                <a:off x="1997075" y="4422775"/>
                <a:ext cx="296862" cy="6350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81" name="Oval 267"/>
              <p:cNvSpPr>
                <a:spLocks noChangeArrowheads="1"/>
              </p:cNvSpPr>
              <p:nvPr/>
            </p:nvSpPr>
            <p:spPr bwMode="auto">
              <a:xfrm>
                <a:off x="1401763" y="4386263"/>
                <a:ext cx="238125"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82" name="Oval 268"/>
              <p:cNvSpPr>
                <a:spLocks noChangeArrowheads="1"/>
              </p:cNvSpPr>
              <p:nvPr/>
            </p:nvSpPr>
            <p:spPr bwMode="auto">
              <a:xfrm>
                <a:off x="1401763" y="4589463"/>
                <a:ext cx="238125" cy="492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83" name="Oval 269"/>
              <p:cNvSpPr>
                <a:spLocks noChangeArrowheads="1"/>
              </p:cNvSpPr>
              <p:nvPr/>
            </p:nvSpPr>
            <p:spPr bwMode="auto">
              <a:xfrm>
                <a:off x="1204913" y="4630738"/>
                <a:ext cx="58737"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84" name="Oval 270"/>
              <p:cNvSpPr>
                <a:spLocks noChangeArrowheads="1"/>
              </p:cNvSpPr>
              <p:nvPr/>
            </p:nvSpPr>
            <p:spPr bwMode="auto">
              <a:xfrm>
                <a:off x="1279525" y="4630738"/>
                <a:ext cx="58737"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85" name="Oval 271"/>
              <p:cNvSpPr>
                <a:spLocks noChangeArrowheads="1"/>
              </p:cNvSpPr>
              <p:nvPr/>
            </p:nvSpPr>
            <p:spPr bwMode="auto">
              <a:xfrm>
                <a:off x="1317625" y="4610100"/>
                <a:ext cx="57150" cy="1270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86" name="Oval 272"/>
              <p:cNvSpPr>
                <a:spLocks noChangeArrowheads="1"/>
              </p:cNvSpPr>
              <p:nvPr/>
            </p:nvSpPr>
            <p:spPr bwMode="auto">
              <a:xfrm>
                <a:off x="1241425" y="4610100"/>
                <a:ext cx="60325" cy="127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87" name="Oval 273"/>
              <p:cNvSpPr>
                <a:spLocks noChangeArrowheads="1"/>
              </p:cNvSpPr>
              <p:nvPr/>
            </p:nvSpPr>
            <p:spPr bwMode="auto">
              <a:xfrm>
                <a:off x="1355725" y="4630738"/>
                <a:ext cx="57150" cy="1270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88" name="Oval 274"/>
              <p:cNvSpPr>
                <a:spLocks noChangeArrowheads="1"/>
              </p:cNvSpPr>
              <p:nvPr/>
            </p:nvSpPr>
            <p:spPr bwMode="auto">
              <a:xfrm>
                <a:off x="1779588" y="4630738"/>
                <a:ext cx="60325"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89" name="Oval 275"/>
              <p:cNvSpPr>
                <a:spLocks noChangeArrowheads="1"/>
              </p:cNvSpPr>
              <p:nvPr/>
            </p:nvSpPr>
            <p:spPr bwMode="auto">
              <a:xfrm>
                <a:off x="1704975" y="4630738"/>
                <a:ext cx="58737"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90" name="Oval 276"/>
              <p:cNvSpPr>
                <a:spLocks noChangeArrowheads="1"/>
              </p:cNvSpPr>
              <p:nvPr/>
            </p:nvSpPr>
            <p:spPr bwMode="auto">
              <a:xfrm>
                <a:off x="1668463" y="4610100"/>
                <a:ext cx="58737" cy="1270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91" name="Oval 277"/>
              <p:cNvSpPr>
                <a:spLocks noChangeArrowheads="1"/>
              </p:cNvSpPr>
              <p:nvPr/>
            </p:nvSpPr>
            <p:spPr bwMode="auto">
              <a:xfrm>
                <a:off x="1741488" y="4610100"/>
                <a:ext cx="60325" cy="127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92" name="Oval 278"/>
              <p:cNvSpPr>
                <a:spLocks noChangeArrowheads="1"/>
              </p:cNvSpPr>
              <p:nvPr/>
            </p:nvSpPr>
            <p:spPr bwMode="auto">
              <a:xfrm>
                <a:off x="1630363" y="4630738"/>
                <a:ext cx="58737" cy="1270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93" name="Oval 279"/>
              <p:cNvSpPr>
                <a:spLocks noChangeArrowheads="1"/>
              </p:cNvSpPr>
              <p:nvPr/>
            </p:nvSpPr>
            <p:spPr bwMode="auto">
              <a:xfrm>
                <a:off x="1116013" y="4686300"/>
                <a:ext cx="39687"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94" name="Oval 280"/>
              <p:cNvSpPr>
                <a:spLocks noChangeArrowheads="1"/>
              </p:cNvSpPr>
              <p:nvPr/>
            </p:nvSpPr>
            <p:spPr bwMode="auto">
              <a:xfrm>
                <a:off x="1166813" y="4686300"/>
                <a:ext cx="39687"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95" name="Oval 281"/>
              <p:cNvSpPr>
                <a:spLocks noChangeArrowheads="1"/>
              </p:cNvSpPr>
              <p:nvPr/>
            </p:nvSpPr>
            <p:spPr bwMode="auto">
              <a:xfrm>
                <a:off x="1190625" y="4672013"/>
                <a:ext cx="39687"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96" name="Oval 282"/>
              <p:cNvSpPr>
                <a:spLocks noChangeArrowheads="1"/>
              </p:cNvSpPr>
              <p:nvPr/>
            </p:nvSpPr>
            <p:spPr bwMode="auto">
              <a:xfrm>
                <a:off x="1141413" y="4672013"/>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97" name="Oval 283"/>
              <p:cNvSpPr>
                <a:spLocks noChangeArrowheads="1"/>
              </p:cNvSpPr>
              <p:nvPr/>
            </p:nvSpPr>
            <p:spPr bwMode="auto">
              <a:xfrm>
                <a:off x="1217613" y="4686300"/>
                <a:ext cx="38100"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98" name="Oval 284"/>
              <p:cNvSpPr>
                <a:spLocks noChangeArrowheads="1"/>
              </p:cNvSpPr>
              <p:nvPr/>
            </p:nvSpPr>
            <p:spPr bwMode="auto">
              <a:xfrm>
                <a:off x="1344613" y="4672013"/>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99" name="Oval 285"/>
              <p:cNvSpPr>
                <a:spLocks noChangeArrowheads="1"/>
              </p:cNvSpPr>
              <p:nvPr/>
            </p:nvSpPr>
            <p:spPr bwMode="auto">
              <a:xfrm>
                <a:off x="1293813" y="4672013"/>
                <a:ext cx="36512"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00" name="Oval 286"/>
              <p:cNvSpPr>
                <a:spLocks noChangeArrowheads="1"/>
              </p:cNvSpPr>
              <p:nvPr/>
            </p:nvSpPr>
            <p:spPr bwMode="auto">
              <a:xfrm>
                <a:off x="1268413" y="4686300"/>
                <a:ext cx="38100"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01" name="Oval 287"/>
              <p:cNvSpPr>
                <a:spLocks noChangeArrowheads="1"/>
              </p:cNvSpPr>
              <p:nvPr/>
            </p:nvSpPr>
            <p:spPr bwMode="auto">
              <a:xfrm>
                <a:off x="1317625" y="4686300"/>
                <a:ext cx="39687"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02" name="Oval 288"/>
              <p:cNvSpPr>
                <a:spLocks noChangeArrowheads="1"/>
              </p:cNvSpPr>
              <p:nvPr/>
            </p:nvSpPr>
            <p:spPr bwMode="auto">
              <a:xfrm>
                <a:off x="1241425" y="4672013"/>
                <a:ext cx="41275"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03" name="Oval 289"/>
              <p:cNvSpPr>
                <a:spLocks noChangeArrowheads="1"/>
              </p:cNvSpPr>
              <p:nvPr/>
            </p:nvSpPr>
            <p:spPr bwMode="auto">
              <a:xfrm>
                <a:off x="1368425" y="4686300"/>
                <a:ext cx="38100"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04" name="Oval 290"/>
              <p:cNvSpPr>
                <a:spLocks noChangeArrowheads="1"/>
              </p:cNvSpPr>
              <p:nvPr/>
            </p:nvSpPr>
            <p:spPr bwMode="auto">
              <a:xfrm>
                <a:off x="1419225" y="4686300"/>
                <a:ext cx="38100"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05" name="Oval 291"/>
              <p:cNvSpPr>
                <a:spLocks noChangeArrowheads="1"/>
              </p:cNvSpPr>
              <p:nvPr/>
            </p:nvSpPr>
            <p:spPr bwMode="auto">
              <a:xfrm>
                <a:off x="1444625" y="4672013"/>
                <a:ext cx="39687"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06" name="Oval 292"/>
              <p:cNvSpPr>
                <a:spLocks noChangeArrowheads="1"/>
              </p:cNvSpPr>
              <p:nvPr/>
            </p:nvSpPr>
            <p:spPr bwMode="auto">
              <a:xfrm>
                <a:off x="1393825" y="4672013"/>
                <a:ext cx="39687"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07" name="Oval 293"/>
              <p:cNvSpPr>
                <a:spLocks noChangeArrowheads="1"/>
              </p:cNvSpPr>
              <p:nvPr/>
            </p:nvSpPr>
            <p:spPr bwMode="auto">
              <a:xfrm>
                <a:off x="1468438" y="4686300"/>
                <a:ext cx="39687"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08" name="Oval 294"/>
              <p:cNvSpPr>
                <a:spLocks noChangeArrowheads="1"/>
              </p:cNvSpPr>
              <p:nvPr/>
            </p:nvSpPr>
            <p:spPr bwMode="auto">
              <a:xfrm>
                <a:off x="1595438" y="4672013"/>
                <a:ext cx="39687"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09" name="Oval 295"/>
              <p:cNvSpPr>
                <a:spLocks noChangeArrowheads="1"/>
              </p:cNvSpPr>
              <p:nvPr/>
            </p:nvSpPr>
            <p:spPr bwMode="auto">
              <a:xfrm>
                <a:off x="1546225" y="4672013"/>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10" name="Oval 296"/>
              <p:cNvSpPr>
                <a:spLocks noChangeArrowheads="1"/>
              </p:cNvSpPr>
              <p:nvPr/>
            </p:nvSpPr>
            <p:spPr bwMode="auto">
              <a:xfrm>
                <a:off x="1519238" y="4686300"/>
                <a:ext cx="41275"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11" name="Oval 297"/>
              <p:cNvSpPr>
                <a:spLocks noChangeArrowheads="1"/>
              </p:cNvSpPr>
              <p:nvPr/>
            </p:nvSpPr>
            <p:spPr bwMode="auto">
              <a:xfrm>
                <a:off x="1571625" y="4686300"/>
                <a:ext cx="36512"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12" name="Oval 298"/>
              <p:cNvSpPr>
                <a:spLocks noChangeArrowheads="1"/>
              </p:cNvSpPr>
              <p:nvPr/>
            </p:nvSpPr>
            <p:spPr bwMode="auto">
              <a:xfrm>
                <a:off x="1495425" y="4672013"/>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13" name="Oval 299"/>
              <p:cNvSpPr>
                <a:spLocks noChangeArrowheads="1"/>
              </p:cNvSpPr>
              <p:nvPr/>
            </p:nvSpPr>
            <p:spPr bwMode="auto">
              <a:xfrm>
                <a:off x="1622425" y="4686300"/>
                <a:ext cx="38100"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14" name="Oval 300"/>
              <p:cNvSpPr>
                <a:spLocks noChangeArrowheads="1"/>
              </p:cNvSpPr>
              <p:nvPr/>
            </p:nvSpPr>
            <p:spPr bwMode="auto">
              <a:xfrm>
                <a:off x="1671638" y="4686300"/>
                <a:ext cx="39687"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15" name="Oval 301"/>
              <p:cNvSpPr>
                <a:spLocks noChangeArrowheads="1"/>
              </p:cNvSpPr>
              <p:nvPr/>
            </p:nvSpPr>
            <p:spPr bwMode="auto">
              <a:xfrm>
                <a:off x="1697038" y="4672013"/>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16" name="Oval 302"/>
              <p:cNvSpPr>
                <a:spLocks noChangeArrowheads="1"/>
              </p:cNvSpPr>
              <p:nvPr/>
            </p:nvSpPr>
            <p:spPr bwMode="auto">
              <a:xfrm>
                <a:off x="1646238" y="4672013"/>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17" name="Oval 303"/>
              <p:cNvSpPr>
                <a:spLocks noChangeArrowheads="1"/>
              </p:cNvSpPr>
              <p:nvPr/>
            </p:nvSpPr>
            <p:spPr bwMode="auto">
              <a:xfrm>
                <a:off x="1722438" y="4686300"/>
                <a:ext cx="39687"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18" name="Oval 304"/>
              <p:cNvSpPr>
                <a:spLocks noChangeArrowheads="1"/>
              </p:cNvSpPr>
              <p:nvPr/>
            </p:nvSpPr>
            <p:spPr bwMode="auto">
              <a:xfrm>
                <a:off x="1849438" y="4672013"/>
                <a:ext cx="36512"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19" name="Oval 305"/>
              <p:cNvSpPr>
                <a:spLocks noChangeArrowheads="1"/>
              </p:cNvSpPr>
              <p:nvPr/>
            </p:nvSpPr>
            <p:spPr bwMode="auto">
              <a:xfrm>
                <a:off x="1797050" y="4672013"/>
                <a:ext cx="41275"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20" name="Oval 306"/>
              <p:cNvSpPr>
                <a:spLocks noChangeArrowheads="1"/>
              </p:cNvSpPr>
              <p:nvPr/>
            </p:nvSpPr>
            <p:spPr bwMode="auto">
              <a:xfrm>
                <a:off x="1773238" y="4686300"/>
                <a:ext cx="38100"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21" name="Oval 307"/>
              <p:cNvSpPr>
                <a:spLocks noChangeArrowheads="1"/>
              </p:cNvSpPr>
              <p:nvPr/>
            </p:nvSpPr>
            <p:spPr bwMode="auto">
              <a:xfrm>
                <a:off x="1822450" y="4686300"/>
                <a:ext cx="39687"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22" name="Oval 308"/>
              <p:cNvSpPr>
                <a:spLocks noChangeArrowheads="1"/>
              </p:cNvSpPr>
              <p:nvPr/>
            </p:nvSpPr>
            <p:spPr bwMode="auto">
              <a:xfrm>
                <a:off x="1873250" y="4686300"/>
                <a:ext cx="39687" cy="7937"/>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23" name="Oval 309"/>
              <p:cNvSpPr>
                <a:spLocks noChangeArrowheads="1"/>
              </p:cNvSpPr>
              <p:nvPr/>
            </p:nvSpPr>
            <p:spPr bwMode="auto">
              <a:xfrm>
                <a:off x="1746250" y="4672013"/>
                <a:ext cx="39687"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24" name="Oval 310"/>
              <p:cNvSpPr>
                <a:spLocks noChangeArrowheads="1"/>
              </p:cNvSpPr>
              <p:nvPr/>
            </p:nvSpPr>
            <p:spPr bwMode="auto">
              <a:xfrm>
                <a:off x="1039813" y="4737100"/>
                <a:ext cx="46037" cy="11112"/>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25" name="Oval 311"/>
              <p:cNvSpPr>
                <a:spLocks noChangeArrowheads="1"/>
              </p:cNvSpPr>
              <p:nvPr/>
            </p:nvSpPr>
            <p:spPr bwMode="auto">
              <a:xfrm>
                <a:off x="1100138" y="4737100"/>
                <a:ext cx="46037" cy="11112"/>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26" name="Oval 312"/>
              <p:cNvSpPr>
                <a:spLocks noChangeArrowheads="1"/>
              </p:cNvSpPr>
              <p:nvPr/>
            </p:nvSpPr>
            <p:spPr bwMode="auto">
              <a:xfrm>
                <a:off x="1130300" y="4721225"/>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27" name="Oval 313"/>
              <p:cNvSpPr>
                <a:spLocks noChangeArrowheads="1"/>
              </p:cNvSpPr>
              <p:nvPr/>
            </p:nvSpPr>
            <p:spPr bwMode="auto">
              <a:xfrm>
                <a:off x="1071563" y="4721225"/>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28" name="Oval 314"/>
              <p:cNvSpPr>
                <a:spLocks noChangeArrowheads="1"/>
              </p:cNvSpPr>
              <p:nvPr/>
            </p:nvSpPr>
            <p:spPr bwMode="auto">
              <a:xfrm>
                <a:off x="1160463" y="4737100"/>
                <a:ext cx="46037" cy="11112"/>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29" name="Oval 315"/>
              <p:cNvSpPr>
                <a:spLocks noChangeArrowheads="1"/>
              </p:cNvSpPr>
              <p:nvPr/>
            </p:nvSpPr>
            <p:spPr bwMode="auto">
              <a:xfrm>
                <a:off x="1311275" y="4721225"/>
                <a:ext cx="46037"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30" name="Oval 316"/>
              <p:cNvSpPr>
                <a:spLocks noChangeArrowheads="1"/>
              </p:cNvSpPr>
              <p:nvPr/>
            </p:nvSpPr>
            <p:spPr bwMode="auto">
              <a:xfrm>
                <a:off x="1250950" y="4721225"/>
                <a:ext cx="46037"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31" name="Oval 317"/>
              <p:cNvSpPr>
                <a:spLocks noChangeArrowheads="1"/>
              </p:cNvSpPr>
              <p:nvPr/>
            </p:nvSpPr>
            <p:spPr bwMode="auto">
              <a:xfrm>
                <a:off x="1219200" y="4737100"/>
                <a:ext cx="47625" cy="11112"/>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32" name="Oval 318"/>
              <p:cNvSpPr>
                <a:spLocks noChangeArrowheads="1"/>
              </p:cNvSpPr>
              <p:nvPr/>
            </p:nvSpPr>
            <p:spPr bwMode="auto">
              <a:xfrm>
                <a:off x="1279525" y="4737100"/>
                <a:ext cx="47625" cy="11112"/>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33" name="Oval 319"/>
              <p:cNvSpPr>
                <a:spLocks noChangeArrowheads="1"/>
              </p:cNvSpPr>
              <p:nvPr/>
            </p:nvSpPr>
            <p:spPr bwMode="auto">
              <a:xfrm>
                <a:off x="1190625" y="4721225"/>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34" name="Oval 320"/>
              <p:cNvSpPr>
                <a:spLocks noChangeArrowheads="1"/>
              </p:cNvSpPr>
              <p:nvPr/>
            </p:nvSpPr>
            <p:spPr bwMode="auto">
              <a:xfrm>
                <a:off x="1339850" y="4737100"/>
                <a:ext cx="46037" cy="11112"/>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35" name="Oval 321"/>
              <p:cNvSpPr>
                <a:spLocks noChangeArrowheads="1"/>
              </p:cNvSpPr>
              <p:nvPr/>
            </p:nvSpPr>
            <p:spPr bwMode="auto">
              <a:xfrm>
                <a:off x="1401763" y="4737100"/>
                <a:ext cx="44450" cy="11112"/>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36" name="Oval 322"/>
              <p:cNvSpPr>
                <a:spLocks noChangeArrowheads="1"/>
              </p:cNvSpPr>
              <p:nvPr/>
            </p:nvSpPr>
            <p:spPr bwMode="auto">
              <a:xfrm>
                <a:off x="1430338" y="4721225"/>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37" name="Oval 323"/>
              <p:cNvSpPr>
                <a:spLocks noChangeArrowheads="1"/>
              </p:cNvSpPr>
              <p:nvPr/>
            </p:nvSpPr>
            <p:spPr bwMode="auto">
              <a:xfrm>
                <a:off x="1371600" y="4721225"/>
                <a:ext cx="46037"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38" name="Oval 324"/>
              <p:cNvSpPr>
                <a:spLocks noChangeArrowheads="1"/>
              </p:cNvSpPr>
              <p:nvPr/>
            </p:nvSpPr>
            <p:spPr bwMode="auto">
              <a:xfrm>
                <a:off x="1462088" y="4737100"/>
                <a:ext cx="44450" cy="11112"/>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39" name="Oval 325"/>
              <p:cNvSpPr>
                <a:spLocks noChangeArrowheads="1"/>
              </p:cNvSpPr>
              <p:nvPr/>
            </p:nvSpPr>
            <p:spPr bwMode="auto">
              <a:xfrm>
                <a:off x="1611313" y="4721225"/>
                <a:ext cx="46037"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40" name="Oval 326"/>
              <p:cNvSpPr>
                <a:spLocks noChangeArrowheads="1"/>
              </p:cNvSpPr>
              <p:nvPr/>
            </p:nvSpPr>
            <p:spPr bwMode="auto">
              <a:xfrm>
                <a:off x="1550988" y="4721225"/>
                <a:ext cx="46037"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41" name="Oval 327"/>
              <p:cNvSpPr>
                <a:spLocks noChangeArrowheads="1"/>
              </p:cNvSpPr>
              <p:nvPr/>
            </p:nvSpPr>
            <p:spPr bwMode="auto">
              <a:xfrm>
                <a:off x="1522413" y="4737100"/>
                <a:ext cx="46037" cy="11112"/>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42" name="Oval 328"/>
              <p:cNvSpPr>
                <a:spLocks noChangeArrowheads="1"/>
              </p:cNvSpPr>
              <p:nvPr/>
            </p:nvSpPr>
            <p:spPr bwMode="auto">
              <a:xfrm>
                <a:off x="1582738" y="4737100"/>
                <a:ext cx="46037" cy="11112"/>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43" name="Oval 329"/>
              <p:cNvSpPr>
                <a:spLocks noChangeArrowheads="1"/>
              </p:cNvSpPr>
              <p:nvPr/>
            </p:nvSpPr>
            <p:spPr bwMode="auto">
              <a:xfrm>
                <a:off x="1490663" y="4721225"/>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44" name="Oval 330"/>
              <p:cNvSpPr>
                <a:spLocks noChangeArrowheads="1"/>
              </p:cNvSpPr>
              <p:nvPr/>
            </p:nvSpPr>
            <p:spPr bwMode="auto">
              <a:xfrm>
                <a:off x="1641475" y="4737100"/>
                <a:ext cx="47625" cy="11112"/>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45" name="Oval 331"/>
              <p:cNvSpPr>
                <a:spLocks noChangeArrowheads="1"/>
              </p:cNvSpPr>
              <p:nvPr/>
            </p:nvSpPr>
            <p:spPr bwMode="auto">
              <a:xfrm>
                <a:off x="1701800" y="4737100"/>
                <a:ext cx="47625" cy="11112"/>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46" name="Oval 332"/>
              <p:cNvSpPr>
                <a:spLocks noChangeArrowheads="1"/>
              </p:cNvSpPr>
              <p:nvPr/>
            </p:nvSpPr>
            <p:spPr bwMode="auto">
              <a:xfrm>
                <a:off x="1730375" y="4721225"/>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47" name="Oval 333"/>
              <p:cNvSpPr>
                <a:spLocks noChangeArrowheads="1"/>
              </p:cNvSpPr>
              <p:nvPr/>
            </p:nvSpPr>
            <p:spPr bwMode="auto">
              <a:xfrm>
                <a:off x="1671638" y="4721225"/>
                <a:ext cx="46037"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48" name="Oval 334"/>
              <p:cNvSpPr>
                <a:spLocks noChangeArrowheads="1"/>
              </p:cNvSpPr>
              <p:nvPr/>
            </p:nvSpPr>
            <p:spPr bwMode="auto">
              <a:xfrm>
                <a:off x="1762125" y="4737100"/>
                <a:ext cx="46037" cy="11112"/>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49" name="Oval 335"/>
              <p:cNvSpPr>
                <a:spLocks noChangeArrowheads="1"/>
              </p:cNvSpPr>
              <p:nvPr/>
            </p:nvSpPr>
            <p:spPr bwMode="auto">
              <a:xfrm>
                <a:off x="1912938" y="4721225"/>
                <a:ext cx="47625"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50" name="Oval 336"/>
              <p:cNvSpPr>
                <a:spLocks noChangeArrowheads="1"/>
              </p:cNvSpPr>
              <p:nvPr/>
            </p:nvSpPr>
            <p:spPr bwMode="auto">
              <a:xfrm>
                <a:off x="1852613" y="4721225"/>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51" name="Oval 337"/>
              <p:cNvSpPr>
                <a:spLocks noChangeArrowheads="1"/>
              </p:cNvSpPr>
              <p:nvPr/>
            </p:nvSpPr>
            <p:spPr bwMode="auto">
              <a:xfrm>
                <a:off x="1822450" y="4737100"/>
                <a:ext cx="46037" cy="11112"/>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52" name="Oval 338"/>
              <p:cNvSpPr>
                <a:spLocks noChangeArrowheads="1"/>
              </p:cNvSpPr>
              <p:nvPr/>
            </p:nvSpPr>
            <p:spPr bwMode="auto">
              <a:xfrm>
                <a:off x="1882775" y="4737100"/>
                <a:ext cx="46037" cy="11112"/>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53" name="Oval 339"/>
              <p:cNvSpPr>
                <a:spLocks noChangeArrowheads="1"/>
              </p:cNvSpPr>
              <p:nvPr/>
            </p:nvSpPr>
            <p:spPr bwMode="auto">
              <a:xfrm>
                <a:off x="1941513" y="4737100"/>
                <a:ext cx="47625" cy="11112"/>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54" name="Oval 340"/>
              <p:cNvSpPr>
                <a:spLocks noChangeArrowheads="1"/>
              </p:cNvSpPr>
              <p:nvPr/>
            </p:nvSpPr>
            <p:spPr bwMode="auto">
              <a:xfrm>
                <a:off x="1790700" y="4721225"/>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55" name="Oval 341"/>
              <p:cNvSpPr>
                <a:spLocks noChangeArrowheads="1"/>
              </p:cNvSpPr>
              <p:nvPr/>
            </p:nvSpPr>
            <p:spPr bwMode="auto">
              <a:xfrm>
                <a:off x="1449388" y="4583113"/>
                <a:ext cx="141287" cy="2857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56" name="Freeform 342"/>
              <p:cNvSpPr>
                <a:spLocks/>
              </p:cNvSpPr>
              <p:nvPr/>
            </p:nvSpPr>
            <p:spPr bwMode="auto">
              <a:xfrm>
                <a:off x="1227138" y="4010025"/>
                <a:ext cx="577850" cy="401637"/>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57" name="Rectangle 343"/>
              <p:cNvSpPr>
                <a:spLocks noChangeArrowheads="1"/>
              </p:cNvSpPr>
              <p:nvPr/>
            </p:nvSpPr>
            <p:spPr bwMode="auto">
              <a:xfrm>
                <a:off x="1244600" y="4027488"/>
                <a:ext cx="541337" cy="30638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58" name="Freeform 344"/>
              <p:cNvSpPr>
                <a:spLocks/>
              </p:cNvSpPr>
              <p:nvPr/>
            </p:nvSpPr>
            <p:spPr bwMode="auto">
              <a:xfrm>
                <a:off x="555625" y="3965575"/>
                <a:ext cx="41275" cy="512762"/>
              </a:xfrm>
              <a:custGeom>
                <a:avLst/>
                <a:gdLst>
                  <a:gd name="T0" fmla="*/ 0 w 26"/>
                  <a:gd name="T1" fmla="*/ 321 h 323"/>
                  <a:gd name="T2" fmla="*/ 26 w 26"/>
                  <a:gd name="T3" fmla="*/ 323 h 323"/>
                  <a:gd name="T4" fmla="*/ 26 w 26"/>
                  <a:gd name="T5" fmla="*/ 0 h 323"/>
                  <a:gd name="T6" fmla="*/ 0 w 26"/>
                  <a:gd name="T7" fmla="*/ 3 h 323"/>
                  <a:gd name="T8" fmla="*/ 0 w 26"/>
                  <a:gd name="T9" fmla="*/ 321 h 323"/>
                </a:gdLst>
                <a:ahLst/>
                <a:cxnLst>
                  <a:cxn ang="0">
                    <a:pos x="T0" y="T1"/>
                  </a:cxn>
                  <a:cxn ang="0">
                    <a:pos x="T2" y="T3"/>
                  </a:cxn>
                  <a:cxn ang="0">
                    <a:pos x="T4" y="T5"/>
                  </a:cxn>
                  <a:cxn ang="0">
                    <a:pos x="T6" y="T7"/>
                  </a:cxn>
                  <a:cxn ang="0">
                    <a:pos x="T8" y="T9"/>
                  </a:cxn>
                </a:cxnLst>
                <a:rect l="0" t="0" r="r" b="b"/>
                <a:pathLst>
                  <a:path w="26" h="323">
                    <a:moveTo>
                      <a:pt x="0" y="321"/>
                    </a:moveTo>
                    <a:lnTo>
                      <a:pt x="26" y="323"/>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59" name="Freeform 345"/>
              <p:cNvSpPr>
                <a:spLocks/>
              </p:cNvSpPr>
              <p:nvPr/>
            </p:nvSpPr>
            <p:spPr bwMode="auto">
              <a:xfrm>
                <a:off x="585788" y="3965575"/>
                <a:ext cx="598487" cy="512762"/>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60" name="Freeform 346"/>
              <p:cNvSpPr>
                <a:spLocks/>
              </p:cNvSpPr>
              <p:nvPr/>
            </p:nvSpPr>
            <p:spPr bwMode="auto">
              <a:xfrm>
                <a:off x="611188" y="3989388"/>
                <a:ext cx="555625" cy="400050"/>
              </a:xfrm>
              <a:custGeom>
                <a:avLst/>
                <a:gdLst>
                  <a:gd name="T0" fmla="*/ 350 w 350"/>
                  <a:gd name="T1" fmla="*/ 223 h 252"/>
                  <a:gd name="T2" fmla="*/ 0 w 350"/>
                  <a:gd name="T3" fmla="*/ 252 h 252"/>
                  <a:gd name="T4" fmla="*/ 0 w 350"/>
                  <a:gd name="T5" fmla="*/ 0 h 252"/>
                  <a:gd name="T6" fmla="*/ 350 w 350"/>
                  <a:gd name="T7" fmla="*/ 20 h 252"/>
                  <a:gd name="T8" fmla="*/ 350 w 350"/>
                  <a:gd name="T9" fmla="*/ 223 h 252"/>
                </a:gdLst>
                <a:ahLst/>
                <a:cxnLst>
                  <a:cxn ang="0">
                    <a:pos x="T0" y="T1"/>
                  </a:cxn>
                  <a:cxn ang="0">
                    <a:pos x="T2" y="T3"/>
                  </a:cxn>
                  <a:cxn ang="0">
                    <a:pos x="T4" y="T5"/>
                  </a:cxn>
                  <a:cxn ang="0">
                    <a:pos x="T6" y="T7"/>
                  </a:cxn>
                  <a:cxn ang="0">
                    <a:pos x="T8" y="T9"/>
                  </a:cxn>
                </a:cxnLst>
                <a:rect l="0" t="0" r="r" b="b"/>
                <a:pathLst>
                  <a:path w="350" h="252">
                    <a:moveTo>
                      <a:pt x="350" y="223"/>
                    </a:moveTo>
                    <a:lnTo>
                      <a:pt x="0" y="252"/>
                    </a:lnTo>
                    <a:lnTo>
                      <a:pt x="0" y="0"/>
                    </a:lnTo>
                    <a:lnTo>
                      <a:pt x="350" y="20"/>
                    </a:lnTo>
                    <a:lnTo>
                      <a:pt x="35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61" name="Freeform 347"/>
              <p:cNvSpPr>
                <a:spLocks/>
              </p:cNvSpPr>
              <p:nvPr/>
            </p:nvSpPr>
            <p:spPr bwMode="auto">
              <a:xfrm>
                <a:off x="2433638" y="3965575"/>
                <a:ext cx="42862" cy="512762"/>
              </a:xfrm>
              <a:custGeom>
                <a:avLst/>
                <a:gdLst>
                  <a:gd name="T0" fmla="*/ 27 w 27"/>
                  <a:gd name="T1" fmla="*/ 321 h 323"/>
                  <a:gd name="T2" fmla="*/ 0 w 27"/>
                  <a:gd name="T3" fmla="*/ 323 h 323"/>
                  <a:gd name="T4" fmla="*/ 0 w 27"/>
                  <a:gd name="T5" fmla="*/ 0 h 323"/>
                  <a:gd name="T6" fmla="*/ 27 w 27"/>
                  <a:gd name="T7" fmla="*/ 3 h 323"/>
                  <a:gd name="T8" fmla="*/ 27 w 27"/>
                  <a:gd name="T9" fmla="*/ 321 h 323"/>
                </a:gdLst>
                <a:ahLst/>
                <a:cxnLst>
                  <a:cxn ang="0">
                    <a:pos x="T0" y="T1"/>
                  </a:cxn>
                  <a:cxn ang="0">
                    <a:pos x="T2" y="T3"/>
                  </a:cxn>
                  <a:cxn ang="0">
                    <a:pos x="T4" y="T5"/>
                  </a:cxn>
                  <a:cxn ang="0">
                    <a:pos x="T6" y="T7"/>
                  </a:cxn>
                  <a:cxn ang="0">
                    <a:pos x="T8" y="T9"/>
                  </a:cxn>
                </a:cxnLst>
                <a:rect l="0" t="0" r="r" b="b"/>
                <a:pathLst>
                  <a:path w="27" h="323">
                    <a:moveTo>
                      <a:pt x="27" y="321"/>
                    </a:moveTo>
                    <a:lnTo>
                      <a:pt x="0" y="323"/>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62" name="Freeform 348"/>
              <p:cNvSpPr>
                <a:spLocks/>
              </p:cNvSpPr>
              <p:nvPr/>
            </p:nvSpPr>
            <p:spPr bwMode="auto">
              <a:xfrm>
                <a:off x="1846263" y="3965575"/>
                <a:ext cx="598487" cy="512762"/>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63" name="Freeform 349"/>
              <p:cNvSpPr>
                <a:spLocks/>
              </p:cNvSpPr>
              <p:nvPr/>
            </p:nvSpPr>
            <p:spPr bwMode="auto">
              <a:xfrm>
                <a:off x="1866900" y="3989388"/>
                <a:ext cx="555625" cy="400050"/>
              </a:xfrm>
              <a:custGeom>
                <a:avLst/>
                <a:gdLst>
                  <a:gd name="T0" fmla="*/ 0 w 350"/>
                  <a:gd name="T1" fmla="*/ 223 h 252"/>
                  <a:gd name="T2" fmla="*/ 350 w 350"/>
                  <a:gd name="T3" fmla="*/ 252 h 252"/>
                  <a:gd name="T4" fmla="*/ 350 w 350"/>
                  <a:gd name="T5" fmla="*/ 0 h 252"/>
                  <a:gd name="T6" fmla="*/ 0 w 350"/>
                  <a:gd name="T7" fmla="*/ 20 h 252"/>
                  <a:gd name="T8" fmla="*/ 0 w 350"/>
                  <a:gd name="T9" fmla="*/ 223 h 252"/>
                </a:gdLst>
                <a:ahLst/>
                <a:cxnLst>
                  <a:cxn ang="0">
                    <a:pos x="T0" y="T1"/>
                  </a:cxn>
                  <a:cxn ang="0">
                    <a:pos x="T2" y="T3"/>
                  </a:cxn>
                  <a:cxn ang="0">
                    <a:pos x="T4" y="T5"/>
                  </a:cxn>
                  <a:cxn ang="0">
                    <a:pos x="T6" y="T7"/>
                  </a:cxn>
                  <a:cxn ang="0">
                    <a:pos x="T8" y="T9"/>
                  </a:cxn>
                </a:cxnLst>
                <a:rect l="0" t="0" r="r" b="b"/>
                <a:pathLst>
                  <a:path w="350" h="252">
                    <a:moveTo>
                      <a:pt x="0" y="223"/>
                    </a:moveTo>
                    <a:lnTo>
                      <a:pt x="350" y="252"/>
                    </a:lnTo>
                    <a:lnTo>
                      <a:pt x="350" y="0"/>
                    </a:lnTo>
                    <a:lnTo>
                      <a:pt x="0" y="20"/>
                    </a:lnTo>
                    <a:lnTo>
                      <a:pt x="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64" name="Freeform 350"/>
              <p:cNvSpPr>
                <a:spLocks/>
              </p:cNvSpPr>
              <p:nvPr/>
            </p:nvSpPr>
            <p:spPr bwMode="auto">
              <a:xfrm>
                <a:off x="649288" y="4238625"/>
                <a:ext cx="28575" cy="111125"/>
              </a:xfrm>
              <a:custGeom>
                <a:avLst/>
                <a:gdLst>
                  <a:gd name="T0" fmla="*/ 18 w 18"/>
                  <a:gd name="T1" fmla="*/ 0 h 70"/>
                  <a:gd name="T2" fmla="*/ 18 w 18"/>
                  <a:gd name="T3" fmla="*/ 69 h 70"/>
                  <a:gd name="T4" fmla="*/ 0 w 18"/>
                  <a:gd name="T5" fmla="*/ 70 h 70"/>
                  <a:gd name="T6" fmla="*/ 0 w 18"/>
                  <a:gd name="T7" fmla="*/ 1 h 70"/>
                  <a:gd name="T8" fmla="*/ 18 w 18"/>
                  <a:gd name="T9" fmla="*/ 0 h 70"/>
                </a:gdLst>
                <a:ahLst/>
                <a:cxnLst>
                  <a:cxn ang="0">
                    <a:pos x="T0" y="T1"/>
                  </a:cxn>
                  <a:cxn ang="0">
                    <a:pos x="T2" y="T3"/>
                  </a:cxn>
                  <a:cxn ang="0">
                    <a:pos x="T4" y="T5"/>
                  </a:cxn>
                  <a:cxn ang="0">
                    <a:pos x="T6" y="T7"/>
                  </a:cxn>
                  <a:cxn ang="0">
                    <a:pos x="T8" y="T9"/>
                  </a:cxn>
                </a:cxnLst>
                <a:rect l="0" t="0" r="r" b="b"/>
                <a:pathLst>
                  <a:path w="18" h="70">
                    <a:moveTo>
                      <a:pt x="18" y="0"/>
                    </a:moveTo>
                    <a:lnTo>
                      <a:pt x="18" y="69"/>
                    </a:lnTo>
                    <a:lnTo>
                      <a:pt x="0" y="70"/>
                    </a:lnTo>
                    <a:lnTo>
                      <a:pt x="0" y="1"/>
                    </a:lnTo>
                    <a:lnTo>
                      <a:pt x="1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65" name="Freeform 351"/>
              <p:cNvSpPr>
                <a:spLocks/>
              </p:cNvSpPr>
              <p:nvPr/>
            </p:nvSpPr>
            <p:spPr bwMode="auto">
              <a:xfrm>
                <a:off x="1050925" y="4110038"/>
                <a:ext cx="77787" cy="34925"/>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66" name="Freeform 352"/>
              <p:cNvSpPr>
                <a:spLocks/>
              </p:cNvSpPr>
              <p:nvPr/>
            </p:nvSpPr>
            <p:spPr bwMode="auto">
              <a:xfrm>
                <a:off x="1050925" y="4073525"/>
                <a:ext cx="73025" cy="71437"/>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67" name="Freeform 353"/>
              <p:cNvSpPr>
                <a:spLocks/>
              </p:cNvSpPr>
              <p:nvPr/>
            </p:nvSpPr>
            <p:spPr bwMode="auto">
              <a:xfrm>
                <a:off x="1012825" y="4144963"/>
                <a:ext cx="115887" cy="98425"/>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68" name="Freeform 354"/>
              <p:cNvSpPr>
                <a:spLocks/>
              </p:cNvSpPr>
              <p:nvPr/>
            </p:nvSpPr>
            <p:spPr bwMode="auto">
              <a:xfrm>
                <a:off x="1050925" y="4144963"/>
                <a:ext cx="77787" cy="98425"/>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69" name="Freeform 355"/>
              <p:cNvSpPr>
                <a:spLocks/>
              </p:cNvSpPr>
              <p:nvPr/>
            </p:nvSpPr>
            <p:spPr bwMode="auto">
              <a:xfrm>
                <a:off x="1050925" y="4044950"/>
                <a:ext cx="53975" cy="28575"/>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70" name="Freeform 356"/>
              <p:cNvSpPr>
                <a:spLocks/>
              </p:cNvSpPr>
              <p:nvPr/>
            </p:nvSpPr>
            <p:spPr bwMode="auto">
              <a:xfrm>
                <a:off x="1016000" y="4044950"/>
                <a:ext cx="88900" cy="100012"/>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71" name="Freeform 357"/>
              <p:cNvSpPr>
                <a:spLocks/>
              </p:cNvSpPr>
              <p:nvPr/>
            </p:nvSpPr>
            <p:spPr bwMode="auto">
              <a:xfrm>
                <a:off x="989013" y="4144963"/>
                <a:ext cx="61912" cy="87312"/>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72" name="Freeform 358"/>
              <p:cNvSpPr>
                <a:spLocks/>
              </p:cNvSpPr>
              <p:nvPr/>
            </p:nvSpPr>
            <p:spPr bwMode="auto">
              <a:xfrm>
                <a:off x="971550" y="4305300"/>
                <a:ext cx="19050" cy="17462"/>
              </a:xfrm>
              <a:custGeom>
                <a:avLst/>
                <a:gdLst>
                  <a:gd name="T0" fmla="*/ 12 w 12"/>
                  <a:gd name="T1" fmla="*/ 0 h 11"/>
                  <a:gd name="T2" fmla="*/ 12 w 12"/>
                  <a:gd name="T3" fmla="*/ 10 h 11"/>
                  <a:gd name="T4" fmla="*/ 0 w 12"/>
                  <a:gd name="T5" fmla="*/ 11 h 11"/>
                  <a:gd name="T6" fmla="*/ 0 w 12"/>
                  <a:gd name="T7" fmla="*/ 1 h 11"/>
                  <a:gd name="T8" fmla="*/ 12 w 12"/>
                  <a:gd name="T9" fmla="*/ 0 h 11"/>
                </a:gdLst>
                <a:ahLst/>
                <a:cxnLst>
                  <a:cxn ang="0">
                    <a:pos x="T0" y="T1"/>
                  </a:cxn>
                  <a:cxn ang="0">
                    <a:pos x="T2" y="T3"/>
                  </a:cxn>
                  <a:cxn ang="0">
                    <a:pos x="T4" y="T5"/>
                  </a:cxn>
                  <a:cxn ang="0">
                    <a:pos x="T6" y="T7"/>
                  </a:cxn>
                  <a:cxn ang="0">
                    <a:pos x="T8" y="T9"/>
                  </a:cxn>
                </a:cxnLst>
                <a:rect l="0" t="0" r="r" b="b"/>
                <a:pathLst>
                  <a:path w="12" h="11">
                    <a:moveTo>
                      <a:pt x="12" y="0"/>
                    </a:moveTo>
                    <a:lnTo>
                      <a:pt x="12" y="10"/>
                    </a:lnTo>
                    <a:lnTo>
                      <a:pt x="0" y="11"/>
                    </a:lnTo>
                    <a:lnTo>
                      <a:pt x="0" y="1"/>
                    </a:lnTo>
                    <a:lnTo>
                      <a:pt x="12"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73" name="Freeform 359"/>
              <p:cNvSpPr>
                <a:spLocks/>
              </p:cNvSpPr>
              <p:nvPr/>
            </p:nvSpPr>
            <p:spPr bwMode="auto">
              <a:xfrm>
                <a:off x="963613" y="4051300"/>
                <a:ext cx="87312" cy="163512"/>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74" name="Freeform 360"/>
              <p:cNvSpPr>
                <a:spLocks/>
              </p:cNvSpPr>
              <p:nvPr/>
            </p:nvSpPr>
            <p:spPr bwMode="auto">
              <a:xfrm>
                <a:off x="939800" y="4262438"/>
                <a:ext cx="22225" cy="63500"/>
              </a:xfrm>
              <a:custGeom>
                <a:avLst/>
                <a:gdLst>
                  <a:gd name="T0" fmla="*/ 14 w 14"/>
                  <a:gd name="T1" fmla="*/ 0 h 40"/>
                  <a:gd name="T2" fmla="*/ 14 w 14"/>
                  <a:gd name="T3" fmla="*/ 38 h 40"/>
                  <a:gd name="T4" fmla="*/ 0 w 14"/>
                  <a:gd name="T5" fmla="*/ 40 h 40"/>
                  <a:gd name="T6" fmla="*/ 0 w 14"/>
                  <a:gd name="T7" fmla="*/ 2 h 40"/>
                  <a:gd name="T8" fmla="*/ 14 w 14"/>
                  <a:gd name="T9" fmla="*/ 0 h 40"/>
                </a:gdLst>
                <a:ahLst/>
                <a:cxnLst>
                  <a:cxn ang="0">
                    <a:pos x="T0" y="T1"/>
                  </a:cxn>
                  <a:cxn ang="0">
                    <a:pos x="T2" y="T3"/>
                  </a:cxn>
                  <a:cxn ang="0">
                    <a:pos x="T4" y="T5"/>
                  </a:cxn>
                  <a:cxn ang="0">
                    <a:pos x="T6" y="T7"/>
                  </a:cxn>
                  <a:cxn ang="0">
                    <a:pos x="T8" y="T9"/>
                  </a:cxn>
                </a:cxnLst>
                <a:rect l="0" t="0" r="r" b="b"/>
                <a:pathLst>
                  <a:path w="14" h="40">
                    <a:moveTo>
                      <a:pt x="14" y="0"/>
                    </a:moveTo>
                    <a:lnTo>
                      <a:pt x="14" y="38"/>
                    </a:lnTo>
                    <a:lnTo>
                      <a:pt x="0" y="40"/>
                    </a:lnTo>
                    <a:lnTo>
                      <a:pt x="0" y="2"/>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75" name="Freeform 361"/>
              <p:cNvSpPr>
                <a:spLocks/>
              </p:cNvSpPr>
              <p:nvPr/>
            </p:nvSpPr>
            <p:spPr bwMode="auto">
              <a:xfrm>
                <a:off x="908050" y="4294188"/>
                <a:ext cx="22225" cy="33337"/>
              </a:xfrm>
              <a:custGeom>
                <a:avLst/>
                <a:gdLst>
                  <a:gd name="T0" fmla="*/ 14 w 14"/>
                  <a:gd name="T1" fmla="*/ 0 h 21"/>
                  <a:gd name="T2" fmla="*/ 14 w 14"/>
                  <a:gd name="T3" fmla="*/ 20 h 21"/>
                  <a:gd name="T4" fmla="*/ 0 w 14"/>
                  <a:gd name="T5" fmla="*/ 21 h 21"/>
                  <a:gd name="T6" fmla="*/ 0 w 14"/>
                  <a:gd name="T7" fmla="*/ 1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20"/>
                    </a:lnTo>
                    <a:lnTo>
                      <a:pt x="0" y="21"/>
                    </a:lnTo>
                    <a:lnTo>
                      <a:pt x="0" y="1"/>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76" name="Rectangle 362"/>
              <p:cNvSpPr>
                <a:spLocks noChangeArrowheads="1"/>
              </p:cNvSpPr>
              <p:nvPr/>
            </p:nvSpPr>
            <p:spPr bwMode="auto">
              <a:xfrm>
                <a:off x="874713" y="4210050"/>
                <a:ext cx="22225" cy="11906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77" name="Freeform 363"/>
              <p:cNvSpPr>
                <a:spLocks/>
              </p:cNvSpPr>
              <p:nvPr/>
            </p:nvSpPr>
            <p:spPr bwMode="auto">
              <a:xfrm>
                <a:off x="841375" y="4281488"/>
                <a:ext cx="22225" cy="52387"/>
              </a:xfrm>
              <a:custGeom>
                <a:avLst/>
                <a:gdLst>
                  <a:gd name="T0" fmla="*/ 14 w 14"/>
                  <a:gd name="T1" fmla="*/ 0 h 33"/>
                  <a:gd name="T2" fmla="*/ 14 w 14"/>
                  <a:gd name="T3" fmla="*/ 32 h 33"/>
                  <a:gd name="T4" fmla="*/ 0 w 14"/>
                  <a:gd name="T5" fmla="*/ 33 h 33"/>
                  <a:gd name="T6" fmla="*/ 0 w 14"/>
                  <a:gd name="T7" fmla="*/ 1 h 33"/>
                  <a:gd name="T8" fmla="*/ 14 w 14"/>
                  <a:gd name="T9" fmla="*/ 0 h 33"/>
                </a:gdLst>
                <a:ahLst/>
                <a:cxnLst>
                  <a:cxn ang="0">
                    <a:pos x="T0" y="T1"/>
                  </a:cxn>
                  <a:cxn ang="0">
                    <a:pos x="T2" y="T3"/>
                  </a:cxn>
                  <a:cxn ang="0">
                    <a:pos x="T4" y="T5"/>
                  </a:cxn>
                  <a:cxn ang="0">
                    <a:pos x="T6" y="T7"/>
                  </a:cxn>
                  <a:cxn ang="0">
                    <a:pos x="T8" y="T9"/>
                  </a:cxn>
                </a:cxnLst>
                <a:rect l="0" t="0" r="r" b="b"/>
                <a:pathLst>
                  <a:path w="14" h="33">
                    <a:moveTo>
                      <a:pt x="14" y="0"/>
                    </a:moveTo>
                    <a:lnTo>
                      <a:pt x="14" y="32"/>
                    </a:lnTo>
                    <a:lnTo>
                      <a:pt x="0" y="33"/>
                    </a:lnTo>
                    <a:lnTo>
                      <a:pt x="0" y="1"/>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78" name="Freeform 364"/>
              <p:cNvSpPr>
                <a:spLocks/>
              </p:cNvSpPr>
              <p:nvPr/>
            </p:nvSpPr>
            <p:spPr bwMode="auto">
              <a:xfrm>
                <a:off x="806450" y="4303713"/>
                <a:ext cx="23812" cy="33337"/>
              </a:xfrm>
              <a:custGeom>
                <a:avLst/>
                <a:gdLst>
                  <a:gd name="T0" fmla="*/ 15 w 15"/>
                  <a:gd name="T1" fmla="*/ 0 h 21"/>
                  <a:gd name="T2" fmla="*/ 15 w 15"/>
                  <a:gd name="T3" fmla="*/ 19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19"/>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79" name="Freeform 365"/>
              <p:cNvSpPr>
                <a:spLocks/>
              </p:cNvSpPr>
              <p:nvPr/>
            </p:nvSpPr>
            <p:spPr bwMode="auto">
              <a:xfrm>
                <a:off x="768350" y="4210050"/>
                <a:ext cx="25400" cy="128587"/>
              </a:xfrm>
              <a:custGeom>
                <a:avLst/>
                <a:gdLst>
                  <a:gd name="T0" fmla="*/ 16 w 16"/>
                  <a:gd name="T1" fmla="*/ 0 h 81"/>
                  <a:gd name="T2" fmla="*/ 16 w 16"/>
                  <a:gd name="T3" fmla="*/ 80 h 81"/>
                  <a:gd name="T4" fmla="*/ 0 w 16"/>
                  <a:gd name="T5" fmla="*/ 81 h 81"/>
                  <a:gd name="T6" fmla="*/ 0 w 16"/>
                  <a:gd name="T7" fmla="*/ 0 h 81"/>
                  <a:gd name="T8" fmla="*/ 16 w 16"/>
                  <a:gd name="T9" fmla="*/ 0 h 81"/>
                </a:gdLst>
                <a:ahLst/>
                <a:cxnLst>
                  <a:cxn ang="0">
                    <a:pos x="T0" y="T1"/>
                  </a:cxn>
                  <a:cxn ang="0">
                    <a:pos x="T2" y="T3"/>
                  </a:cxn>
                  <a:cxn ang="0">
                    <a:pos x="T4" y="T5"/>
                  </a:cxn>
                  <a:cxn ang="0">
                    <a:pos x="T6" y="T7"/>
                  </a:cxn>
                  <a:cxn ang="0">
                    <a:pos x="T8" y="T9"/>
                  </a:cxn>
                </a:cxnLst>
                <a:rect l="0" t="0" r="r" b="b"/>
                <a:pathLst>
                  <a:path w="16" h="81">
                    <a:moveTo>
                      <a:pt x="16" y="0"/>
                    </a:moveTo>
                    <a:lnTo>
                      <a:pt x="16" y="80"/>
                    </a:lnTo>
                    <a:lnTo>
                      <a:pt x="0" y="81"/>
                    </a:lnTo>
                    <a:lnTo>
                      <a:pt x="0" y="0"/>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80" name="Freeform 366"/>
              <p:cNvSpPr>
                <a:spLocks/>
              </p:cNvSpPr>
              <p:nvPr/>
            </p:nvSpPr>
            <p:spPr bwMode="auto">
              <a:xfrm>
                <a:off x="690563" y="4089400"/>
                <a:ext cx="26987" cy="255587"/>
              </a:xfrm>
              <a:custGeom>
                <a:avLst/>
                <a:gdLst>
                  <a:gd name="T0" fmla="*/ 17 w 17"/>
                  <a:gd name="T1" fmla="*/ 2 h 161"/>
                  <a:gd name="T2" fmla="*/ 17 w 17"/>
                  <a:gd name="T3" fmla="*/ 160 h 161"/>
                  <a:gd name="T4" fmla="*/ 0 w 17"/>
                  <a:gd name="T5" fmla="*/ 161 h 161"/>
                  <a:gd name="T6" fmla="*/ 0 w 17"/>
                  <a:gd name="T7" fmla="*/ 0 h 161"/>
                  <a:gd name="T8" fmla="*/ 17 w 17"/>
                  <a:gd name="T9" fmla="*/ 2 h 161"/>
                </a:gdLst>
                <a:ahLst/>
                <a:cxnLst>
                  <a:cxn ang="0">
                    <a:pos x="T0" y="T1"/>
                  </a:cxn>
                  <a:cxn ang="0">
                    <a:pos x="T2" y="T3"/>
                  </a:cxn>
                  <a:cxn ang="0">
                    <a:pos x="T4" y="T5"/>
                  </a:cxn>
                  <a:cxn ang="0">
                    <a:pos x="T6" y="T7"/>
                  </a:cxn>
                  <a:cxn ang="0">
                    <a:pos x="T8" y="T9"/>
                  </a:cxn>
                </a:cxnLst>
                <a:rect l="0" t="0" r="r" b="b"/>
                <a:pathLst>
                  <a:path w="17" h="161">
                    <a:moveTo>
                      <a:pt x="17" y="2"/>
                    </a:moveTo>
                    <a:lnTo>
                      <a:pt x="17" y="160"/>
                    </a:lnTo>
                    <a:lnTo>
                      <a:pt x="0" y="161"/>
                    </a:lnTo>
                    <a:lnTo>
                      <a:pt x="0" y="0"/>
                    </a:lnTo>
                    <a:lnTo>
                      <a:pt x="17"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81" name="Freeform 367"/>
              <p:cNvSpPr>
                <a:spLocks/>
              </p:cNvSpPr>
              <p:nvPr/>
            </p:nvSpPr>
            <p:spPr bwMode="auto">
              <a:xfrm>
                <a:off x="730250" y="4273550"/>
                <a:ext cx="26987" cy="69850"/>
              </a:xfrm>
              <a:custGeom>
                <a:avLst/>
                <a:gdLst>
                  <a:gd name="T0" fmla="*/ 17 w 17"/>
                  <a:gd name="T1" fmla="*/ 0 h 44"/>
                  <a:gd name="T2" fmla="*/ 17 w 17"/>
                  <a:gd name="T3" fmla="*/ 42 h 44"/>
                  <a:gd name="T4" fmla="*/ 0 w 17"/>
                  <a:gd name="T5" fmla="*/ 44 h 44"/>
                  <a:gd name="T6" fmla="*/ 0 w 17"/>
                  <a:gd name="T7" fmla="*/ 0 h 44"/>
                  <a:gd name="T8" fmla="*/ 17 w 17"/>
                  <a:gd name="T9" fmla="*/ 0 h 44"/>
                </a:gdLst>
                <a:ahLst/>
                <a:cxnLst>
                  <a:cxn ang="0">
                    <a:pos x="T0" y="T1"/>
                  </a:cxn>
                  <a:cxn ang="0">
                    <a:pos x="T2" y="T3"/>
                  </a:cxn>
                  <a:cxn ang="0">
                    <a:pos x="T4" y="T5"/>
                  </a:cxn>
                  <a:cxn ang="0">
                    <a:pos x="T6" y="T7"/>
                  </a:cxn>
                  <a:cxn ang="0">
                    <a:pos x="T8" y="T9"/>
                  </a:cxn>
                </a:cxnLst>
                <a:rect l="0" t="0" r="r" b="b"/>
                <a:pathLst>
                  <a:path w="17" h="44">
                    <a:moveTo>
                      <a:pt x="17" y="0"/>
                    </a:moveTo>
                    <a:lnTo>
                      <a:pt x="17" y="42"/>
                    </a:lnTo>
                    <a:lnTo>
                      <a:pt x="0" y="44"/>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82" name="Freeform 368"/>
              <p:cNvSpPr>
                <a:spLocks/>
              </p:cNvSpPr>
              <p:nvPr/>
            </p:nvSpPr>
            <p:spPr bwMode="auto">
              <a:xfrm>
                <a:off x="1935163" y="3770313"/>
                <a:ext cx="28575" cy="107950"/>
              </a:xfrm>
              <a:custGeom>
                <a:avLst/>
                <a:gdLst>
                  <a:gd name="T0" fmla="*/ 17 w 18"/>
                  <a:gd name="T1" fmla="*/ 0 h 68"/>
                  <a:gd name="T2" fmla="*/ 18 w 18"/>
                  <a:gd name="T3" fmla="*/ 67 h 68"/>
                  <a:gd name="T4" fmla="*/ 2 w 18"/>
                  <a:gd name="T5" fmla="*/ 68 h 68"/>
                  <a:gd name="T6" fmla="*/ 0 w 18"/>
                  <a:gd name="T7" fmla="*/ 2 h 68"/>
                  <a:gd name="T8" fmla="*/ 17 w 18"/>
                  <a:gd name="T9" fmla="*/ 0 h 68"/>
                </a:gdLst>
                <a:ahLst/>
                <a:cxnLst>
                  <a:cxn ang="0">
                    <a:pos x="T0" y="T1"/>
                  </a:cxn>
                  <a:cxn ang="0">
                    <a:pos x="T2" y="T3"/>
                  </a:cxn>
                  <a:cxn ang="0">
                    <a:pos x="T4" y="T5"/>
                  </a:cxn>
                  <a:cxn ang="0">
                    <a:pos x="T6" y="T7"/>
                  </a:cxn>
                  <a:cxn ang="0">
                    <a:pos x="T8" y="T9"/>
                  </a:cxn>
                </a:cxnLst>
                <a:rect l="0" t="0" r="r" b="b"/>
                <a:pathLst>
                  <a:path w="18" h="68">
                    <a:moveTo>
                      <a:pt x="17" y="0"/>
                    </a:moveTo>
                    <a:lnTo>
                      <a:pt x="18" y="67"/>
                    </a:lnTo>
                    <a:lnTo>
                      <a:pt x="2" y="68"/>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83" name="Freeform 369"/>
              <p:cNvSpPr>
                <a:spLocks/>
              </p:cNvSpPr>
              <p:nvPr/>
            </p:nvSpPr>
            <p:spPr bwMode="auto">
              <a:xfrm>
                <a:off x="2012950" y="3798888"/>
                <a:ext cx="26987" cy="71437"/>
              </a:xfrm>
              <a:custGeom>
                <a:avLst/>
                <a:gdLst>
                  <a:gd name="T0" fmla="*/ 17 w 17"/>
                  <a:gd name="T1" fmla="*/ 0 h 45"/>
                  <a:gd name="T2" fmla="*/ 17 w 17"/>
                  <a:gd name="T3" fmla="*/ 42 h 45"/>
                  <a:gd name="T4" fmla="*/ 0 w 17"/>
                  <a:gd name="T5" fmla="*/ 45 h 45"/>
                  <a:gd name="T6" fmla="*/ 0 w 17"/>
                  <a:gd name="T7" fmla="*/ 1 h 45"/>
                  <a:gd name="T8" fmla="*/ 17 w 17"/>
                  <a:gd name="T9" fmla="*/ 0 h 45"/>
                </a:gdLst>
                <a:ahLst/>
                <a:cxnLst>
                  <a:cxn ang="0">
                    <a:pos x="T0" y="T1"/>
                  </a:cxn>
                  <a:cxn ang="0">
                    <a:pos x="T2" y="T3"/>
                  </a:cxn>
                  <a:cxn ang="0">
                    <a:pos x="T4" y="T5"/>
                  </a:cxn>
                  <a:cxn ang="0">
                    <a:pos x="T6" y="T7"/>
                  </a:cxn>
                  <a:cxn ang="0">
                    <a:pos x="T8" y="T9"/>
                  </a:cxn>
                </a:cxnLst>
                <a:rect l="0" t="0" r="r" b="b"/>
                <a:pathLst>
                  <a:path w="17" h="45">
                    <a:moveTo>
                      <a:pt x="17" y="0"/>
                    </a:moveTo>
                    <a:lnTo>
                      <a:pt x="17" y="42"/>
                    </a:lnTo>
                    <a:lnTo>
                      <a:pt x="0" y="45"/>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84" name="Freeform 370"/>
              <p:cNvSpPr>
                <a:spLocks/>
              </p:cNvSpPr>
              <p:nvPr/>
            </p:nvSpPr>
            <p:spPr bwMode="auto">
              <a:xfrm>
                <a:off x="2051050" y="3727450"/>
                <a:ext cx="26987" cy="138112"/>
              </a:xfrm>
              <a:custGeom>
                <a:avLst/>
                <a:gdLst>
                  <a:gd name="T0" fmla="*/ 15 w 17"/>
                  <a:gd name="T1" fmla="*/ 0 h 87"/>
                  <a:gd name="T2" fmla="*/ 17 w 17"/>
                  <a:gd name="T3" fmla="*/ 84 h 87"/>
                  <a:gd name="T4" fmla="*/ 0 w 17"/>
                  <a:gd name="T5" fmla="*/ 87 h 87"/>
                  <a:gd name="T6" fmla="*/ 0 w 17"/>
                  <a:gd name="T7" fmla="*/ 3 h 87"/>
                  <a:gd name="T8" fmla="*/ 15 w 17"/>
                  <a:gd name="T9" fmla="*/ 0 h 87"/>
                </a:gdLst>
                <a:ahLst/>
                <a:cxnLst>
                  <a:cxn ang="0">
                    <a:pos x="T0" y="T1"/>
                  </a:cxn>
                  <a:cxn ang="0">
                    <a:pos x="T2" y="T3"/>
                  </a:cxn>
                  <a:cxn ang="0">
                    <a:pos x="T4" y="T5"/>
                  </a:cxn>
                  <a:cxn ang="0">
                    <a:pos x="T6" y="T7"/>
                  </a:cxn>
                  <a:cxn ang="0">
                    <a:pos x="T8" y="T9"/>
                  </a:cxn>
                </a:cxnLst>
                <a:rect l="0" t="0" r="r" b="b"/>
                <a:pathLst>
                  <a:path w="17" h="87">
                    <a:moveTo>
                      <a:pt x="15" y="0"/>
                    </a:moveTo>
                    <a:lnTo>
                      <a:pt x="17" y="84"/>
                    </a:lnTo>
                    <a:lnTo>
                      <a:pt x="0" y="87"/>
                    </a:lnTo>
                    <a:lnTo>
                      <a:pt x="0" y="3"/>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85" name="Freeform 371"/>
              <p:cNvSpPr>
                <a:spLocks/>
              </p:cNvSpPr>
              <p:nvPr/>
            </p:nvSpPr>
            <p:spPr bwMode="auto">
              <a:xfrm>
                <a:off x="2089150" y="3822700"/>
                <a:ext cx="26987" cy="36512"/>
              </a:xfrm>
              <a:custGeom>
                <a:avLst/>
                <a:gdLst>
                  <a:gd name="T0" fmla="*/ 17 w 17"/>
                  <a:gd name="T1" fmla="*/ 0 h 23"/>
                  <a:gd name="T2" fmla="*/ 17 w 17"/>
                  <a:gd name="T3" fmla="*/ 21 h 23"/>
                  <a:gd name="T4" fmla="*/ 0 w 17"/>
                  <a:gd name="T5" fmla="*/ 23 h 23"/>
                  <a:gd name="T6" fmla="*/ 0 w 17"/>
                  <a:gd name="T7" fmla="*/ 2 h 23"/>
                  <a:gd name="T8" fmla="*/ 17 w 17"/>
                  <a:gd name="T9" fmla="*/ 0 h 23"/>
                </a:gdLst>
                <a:ahLst/>
                <a:cxnLst>
                  <a:cxn ang="0">
                    <a:pos x="T0" y="T1"/>
                  </a:cxn>
                  <a:cxn ang="0">
                    <a:pos x="T2" y="T3"/>
                  </a:cxn>
                  <a:cxn ang="0">
                    <a:pos x="T4" y="T5"/>
                  </a:cxn>
                  <a:cxn ang="0">
                    <a:pos x="T6" y="T7"/>
                  </a:cxn>
                  <a:cxn ang="0">
                    <a:pos x="T8" y="T9"/>
                  </a:cxn>
                </a:cxnLst>
                <a:rect l="0" t="0" r="r" b="b"/>
                <a:pathLst>
                  <a:path w="17" h="23">
                    <a:moveTo>
                      <a:pt x="17" y="0"/>
                    </a:moveTo>
                    <a:lnTo>
                      <a:pt x="17" y="21"/>
                    </a:lnTo>
                    <a:lnTo>
                      <a:pt x="0" y="23"/>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86" name="Freeform 372"/>
              <p:cNvSpPr>
                <a:spLocks/>
              </p:cNvSpPr>
              <p:nvPr/>
            </p:nvSpPr>
            <p:spPr bwMode="auto">
              <a:xfrm>
                <a:off x="1973263" y="3616325"/>
                <a:ext cx="28575" cy="257175"/>
              </a:xfrm>
              <a:custGeom>
                <a:avLst/>
                <a:gdLst>
                  <a:gd name="T0" fmla="*/ 17 w 18"/>
                  <a:gd name="T1" fmla="*/ 0 h 162"/>
                  <a:gd name="T2" fmla="*/ 18 w 18"/>
                  <a:gd name="T3" fmla="*/ 161 h 162"/>
                  <a:gd name="T4" fmla="*/ 1 w 18"/>
                  <a:gd name="T5" fmla="*/ 162 h 162"/>
                  <a:gd name="T6" fmla="*/ 0 w 18"/>
                  <a:gd name="T7" fmla="*/ 3 h 162"/>
                  <a:gd name="T8" fmla="*/ 17 w 18"/>
                  <a:gd name="T9" fmla="*/ 0 h 162"/>
                </a:gdLst>
                <a:ahLst/>
                <a:cxnLst>
                  <a:cxn ang="0">
                    <a:pos x="T0" y="T1"/>
                  </a:cxn>
                  <a:cxn ang="0">
                    <a:pos x="T2" y="T3"/>
                  </a:cxn>
                  <a:cxn ang="0">
                    <a:pos x="T4" y="T5"/>
                  </a:cxn>
                  <a:cxn ang="0">
                    <a:pos x="T6" y="T7"/>
                  </a:cxn>
                  <a:cxn ang="0">
                    <a:pos x="T8" y="T9"/>
                  </a:cxn>
                </a:cxnLst>
                <a:rect l="0" t="0" r="r" b="b"/>
                <a:pathLst>
                  <a:path w="18" h="162">
                    <a:moveTo>
                      <a:pt x="17" y="0"/>
                    </a:moveTo>
                    <a:lnTo>
                      <a:pt x="18" y="161"/>
                    </a:lnTo>
                    <a:lnTo>
                      <a:pt x="1"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87" name="Freeform 373"/>
              <p:cNvSpPr>
                <a:spLocks/>
              </p:cNvSpPr>
              <p:nvPr/>
            </p:nvSpPr>
            <p:spPr bwMode="auto">
              <a:xfrm>
                <a:off x="2127250" y="3795713"/>
                <a:ext cx="25400" cy="58737"/>
              </a:xfrm>
              <a:custGeom>
                <a:avLst/>
                <a:gdLst>
                  <a:gd name="T0" fmla="*/ 16 w 16"/>
                  <a:gd name="T1" fmla="*/ 0 h 37"/>
                  <a:gd name="T2" fmla="*/ 16 w 16"/>
                  <a:gd name="T3" fmla="*/ 35 h 37"/>
                  <a:gd name="T4" fmla="*/ 0 w 16"/>
                  <a:gd name="T5" fmla="*/ 37 h 37"/>
                  <a:gd name="T6" fmla="*/ 0 w 16"/>
                  <a:gd name="T7" fmla="*/ 3 h 37"/>
                  <a:gd name="T8" fmla="*/ 16 w 16"/>
                  <a:gd name="T9" fmla="*/ 0 h 37"/>
                </a:gdLst>
                <a:ahLst/>
                <a:cxnLst>
                  <a:cxn ang="0">
                    <a:pos x="T0" y="T1"/>
                  </a:cxn>
                  <a:cxn ang="0">
                    <a:pos x="T2" y="T3"/>
                  </a:cxn>
                  <a:cxn ang="0">
                    <a:pos x="T4" y="T5"/>
                  </a:cxn>
                  <a:cxn ang="0">
                    <a:pos x="T6" y="T7"/>
                  </a:cxn>
                  <a:cxn ang="0">
                    <a:pos x="T8" y="T9"/>
                  </a:cxn>
                </a:cxnLst>
                <a:rect l="0" t="0" r="r" b="b"/>
                <a:pathLst>
                  <a:path w="16" h="37">
                    <a:moveTo>
                      <a:pt x="16" y="0"/>
                    </a:moveTo>
                    <a:lnTo>
                      <a:pt x="16" y="35"/>
                    </a:lnTo>
                    <a:lnTo>
                      <a:pt x="0" y="3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88" name="Freeform 374"/>
              <p:cNvSpPr>
                <a:spLocks/>
              </p:cNvSpPr>
              <p:nvPr/>
            </p:nvSpPr>
            <p:spPr bwMode="auto">
              <a:xfrm>
                <a:off x="2201863" y="3805238"/>
                <a:ext cx="26987" cy="39687"/>
              </a:xfrm>
              <a:custGeom>
                <a:avLst/>
                <a:gdLst>
                  <a:gd name="T0" fmla="*/ 17 w 17"/>
                  <a:gd name="T1" fmla="*/ 0 h 25"/>
                  <a:gd name="T2" fmla="*/ 17 w 17"/>
                  <a:gd name="T3" fmla="*/ 22 h 25"/>
                  <a:gd name="T4" fmla="*/ 2 w 17"/>
                  <a:gd name="T5" fmla="*/ 25 h 25"/>
                  <a:gd name="T6" fmla="*/ 0 w 17"/>
                  <a:gd name="T7" fmla="*/ 3 h 25"/>
                  <a:gd name="T8" fmla="*/ 17 w 17"/>
                  <a:gd name="T9" fmla="*/ 0 h 25"/>
                </a:gdLst>
                <a:ahLst/>
                <a:cxnLst>
                  <a:cxn ang="0">
                    <a:pos x="T0" y="T1"/>
                  </a:cxn>
                  <a:cxn ang="0">
                    <a:pos x="T2" y="T3"/>
                  </a:cxn>
                  <a:cxn ang="0">
                    <a:pos x="T4" y="T5"/>
                  </a:cxn>
                  <a:cxn ang="0">
                    <a:pos x="T6" y="T7"/>
                  </a:cxn>
                  <a:cxn ang="0">
                    <a:pos x="T8" y="T9"/>
                  </a:cxn>
                </a:cxnLst>
                <a:rect l="0" t="0" r="r" b="b"/>
                <a:pathLst>
                  <a:path w="17" h="25">
                    <a:moveTo>
                      <a:pt x="17" y="0"/>
                    </a:moveTo>
                    <a:lnTo>
                      <a:pt x="17" y="22"/>
                    </a:lnTo>
                    <a:lnTo>
                      <a:pt x="2" y="25"/>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89" name="Freeform 375"/>
              <p:cNvSpPr>
                <a:spLocks/>
              </p:cNvSpPr>
              <p:nvPr/>
            </p:nvSpPr>
            <p:spPr bwMode="auto">
              <a:xfrm>
                <a:off x="2239963" y="3767138"/>
                <a:ext cx="26987" cy="73025"/>
              </a:xfrm>
              <a:custGeom>
                <a:avLst/>
                <a:gdLst>
                  <a:gd name="T0" fmla="*/ 17 w 17"/>
                  <a:gd name="T1" fmla="*/ 0 h 46"/>
                  <a:gd name="T2" fmla="*/ 17 w 17"/>
                  <a:gd name="T3" fmla="*/ 44 h 46"/>
                  <a:gd name="T4" fmla="*/ 1 w 17"/>
                  <a:gd name="T5" fmla="*/ 46 h 46"/>
                  <a:gd name="T6" fmla="*/ 0 w 17"/>
                  <a:gd name="T7" fmla="*/ 2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4"/>
                    </a:lnTo>
                    <a:lnTo>
                      <a:pt x="1" y="46"/>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90" name="Freeform 376"/>
              <p:cNvSpPr>
                <a:spLocks/>
              </p:cNvSpPr>
              <p:nvPr/>
            </p:nvSpPr>
            <p:spPr bwMode="auto">
              <a:xfrm>
                <a:off x="2279650" y="3814763"/>
                <a:ext cx="25400" cy="19050"/>
              </a:xfrm>
              <a:custGeom>
                <a:avLst/>
                <a:gdLst>
                  <a:gd name="T0" fmla="*/ 16 w 16"/>
                  <a:gd name="T1" fmla="*/ 0 h 12"/>
                  <a:gd name="T2" fmla="*/ 16 w 16"/>
                  <a:gd name="T3" fmla="*/ 11 h 12"/>
                  <a:gd name="T4" fmla="*/ 0 w 16"/>
                  <a:gd name="T5" fmla="*/ 12 h 12"/>
                  <a:gd name="T6" fmla="*/ 0 w 16"/>
                  <a:gd name="T7" fmla="*/ 1 h 12"/>
                  <a:gd name="T8" fmla="*/ 16 w 16"/>
                  <a:gd name="T9" fmla="*/ 0 h 12"/>
                </a:gdLst>
                <a:ahLst/>
                <a:cxnLst>
                  <a:cxn ang="0">
                    <a:pos x="T0" y="T1"/>
                  </a:cxn>
                  <a:cxn ang="0">
                    <a:pos x="T2" y="T3"/>
                  </a:cxn>
                  <a:cxn ang="0">
                    <a:pos x="T4" y="T5"/>
                  </a:cxn>
                  <a:cxn ang="0">
                    <a:pos x="T6" y="T7"/>
                  </a:cxn>
                  <a:cxn ang="0">
                    <a:pos x="T8" y="T9"/>
                  </a:cxn>
                </a:cxnLst>
                <a:rect l="0" t="0" r="r" b="b"/>
                <a:pathLst>
                  <a:path w="16" h="12">
                    <a:moveTo>
                      <a:pt x="16" y="0"/>
                    </a:moveTo>
                    <a:lnTo>
                      <a:pt x="16" y="11"/>
                    </a:lnTo>
                    <a:lnTo>
                      <a:pt x="0" y="12"/>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91" name="Freeform 377"/>
              <p:cNvSpPr>
                <a:spLocks/>
              </p:cNvSpPr>
              <p:nvPr/>
            </p:nvSpPr>
            <p:spPr bwMode="auto">
              <a:xfrm>
                <a:off x="2163763" y="3714750"/>
                <a:ext cx="26987" cy="134937"/>
              </a:xfrm>
              <a:custGeom>
                <a:avLst/>
                <a:gdLst>
                  <a:gd name="T0" fmla="*/ 17 w 17"/>
                  <a:gd name="T1" fmla="*/ 0 h 85"/>
                  <a:gd name="T2" fmla="*/ 17 w 17"/>
                  <a:gd name="T3" fmla="*/ 84 h 85"/>
                  <a:gd name="T4" fmla="*/ 2 w 17"/>
                  <a:gd name="T5" fmla="*/ 85 h 85"/>
                  <a:gd name="T6" fmla="*/ 0 w 17"/>
                  <a:gd name="T7" fmla="*/ 2 h 85"/>
                  <a:gd name="T8" fmla="*/ 17 w 17"/>
                  <a:gd name="T9" fmla="*/ 0 h 85"/>
                </a:gdLst>
                <a:ahLst/>
                <a:cxnLst>
                  <a:cxn ang="0">
                    <a:pos x="T0" y="T1"/>
                  </a:cxn>
                  <a:cxn ang="0">
                    <a:pos x="T2" y="T3"/>
                  </a:cxn>
                  <a:cxn ang="0">
                    <a:pos x="T4" y="T5"/>
                  </a:cxn>
                  <a:cxn ang="0">
                    <a:pos x="T6" y="T7"/>
                  </a:cxn>
                  <a:cxn ang="0">
                    <a:pos x="T8" y="T9"/>
                  </a:cxn>
                </a:cxnLst>
                <a:rect l="0" t="0" r="r" b="b"/>
                <a:pathLst>
                  <a:path w="17" h="85">
                    <a:moveTo>
                      <a:pt x="17" y="0"/>
                    </a:moveTo>
                    <a:lnTo>
                      <a:pt x="17" y="84"/>
                    </a:lnTo>
                    <a:lnTo>
                      <a:pt x="2" y="85"/>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92" name="Freeform 378"/>
              <p:cNvSpPr>
                <a:spLocks/>
              </p:cNvSpPr>
              <p:nvPr/>
            </p:nvSpPr>
            <p:spPr bwMode="auto">
              <a:xfrm>
                <a:off x="1082675" y="3770313"/>
                <a:ext cx="28575" cy="107950"/>
              </a:xfrm>
              <a:custGeom>
                <a:avLst/>
                <a:gdLst>
                  <a:gd name="T0" fmla="*/ 0 w 18"/>
                  <a:gd name="T1" fmla="*/ 0 h 68"/>
                  <a:gd name="T2" fmla="*/ 0 w 18"/>
                  <a:gd name="T3" fmla="*/ 67 h 68"/>
                  <a:gd name="T4" fmla="*/ 16 w 18"/>
                  <a:gd name="T5" fmla="*/ 68 h 68"/>
                  <a:gd name="T6" fmla="*/ 18 w 18"/>
                  <a:gd name="T7" fmla="*/ 2 h 68"/>
                  <a:gd name="T8" fmla="*/ 0 w 18"/>
                  <a:gd name="T9" fmla="*/ 0 h 68"/>
                </a:gdLst>
                <a:ahLst/>
                <a:cxnLst>
                  <a:cxn ang="0">
                    <a:pos x="T0" y="T1"/>
                  </a:cxn>
                  <a:cxn ang="0">
                    <a:pos x="T2" y="T3"/>
                  </a:cxn>
                  <a:cxn ang="0">
                    <a:pos x="T4" y="T5"/>
                  </a:cxn>
                  <a:cxn ang="0">
                    <a:pos x="T6" y="T7"/>
                  </a:cxn>
                  <a:cxn ang="0">
                    <a:pos x="T8" y="T9"/>
                  </a:cxn>
                </a:cxnLst>
                <a:rect l="0" t="0" r="r" b="b"/>
                <a:pathLst>
                  <a:path w="18" h="68">
                    <a:moveTo>
                      <a:pt x="0" y="0"/>
                    </a:moveTo>
                    <a:lnTo>
                      <a:pt x="0" y="67"/>
                    </a:lnTo>
                    <a:lnTo>
                      <a:pt x="16" y="68"/>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93" name="Freeform 379"/>
              <p:cNvSpPr>
                <a:spLocks/>
              </p:cNvSpPr>
              <p:nvPr/>
            </p:nvSpPr>
            <p:spPr bwMode="auto">
              <a:xfrm>
                <a:off x="996950" y="3798888"/>
                <a:ext cx="30162" cy="71437"/>
              </a:xfrm>
              <a:custGeom>
                <a:avLst/>
                <a:gdLst>
                  <a:gd name="T0" fmla="*/ 0 w 19"/>
                  <a:gd name="T1" fmla="*/ 0 h 45"/>
                  <a:gd name="T2" fmla="*/ 0 w 19"/>
                  <a:gd name="T3" fmla="*/ 42 h 45"/>
                  <a:gd name="T4" fmla="*/ 19 w 19"/>
                  <a:gd name="T5" fmla="*/ 45 h 45"/>
                  <a:gd name="T6" fmla="*/ 19 w 19"/>
                  <a:gd name="T7" fmla="*/ 1 h 45"/>
                  <a:gd name="T8" fmla="*/ 0 w 19"/>
                  <a:gd name="T9" fmla="*/ 0 h 45"/>
                </a:gdLst>
                <a:ahLst/>
                <a:cxnLst>
                  <a:cxn ang="0">
                    <a:pos x="T0" y="T1"/>
                  </a:cxn>
                  <a:cxn ang="0">
                    <a:pos x="T2" y="T3"/>
                  </a:cxn>
                  <a:cxn ang="0">
                    <a:pos x="T4" y="T5"/>
                  </a:cxn>
                  <a:cxn ang="0">
                    <a:pos x="T6" y="T7"/>
                  </a:cxn>
                  <a:cxn ang="0">
                    <a:pos x="T8" y="T9"/>
                  </a:cxn>
                </a:cxnLst>
                <a:rect l="0" t="0" r="r" b="b"/>
                <a:pathLst>
                  <a:path w="19" h="45">
                    <a:moveTo>
                      <a:pt x="0" y="0"/>
                    </a:moveTo>
                    <a:lnTo>
                      <a:pt x="0" y="42"/>
                    </a:lnTo>
                    <a:lnTo>
                      <a:pt x="19" y="45"/>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94" name="Freeform 380"/>
              <p:cNvSpPr>
                <a:spLocks/>
              </p:cNvSpPr>
              <p:nvPr/>
            </p:nvSpPr>
            <p:spPr bwMode="auto">
              <a:xfrm>
                <a:off x="955675" y="3727450"/>
                <a:ext cx="30162" cy="138112"/>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95" name="Freeform 381"/>
              <p:cNvSpPr>
                <a:spLocks/>
              </p:cNvSpPr>
              <p:nvPr/>
            </p:nvSpPr>
            <p:spPr bwMode="auto">
              <a:xfrm>
                <a:off x="915988" y="3822700"/>
                <a:ext cx="28575" cy="36512"/>
              </a:xfrm>
              <a:custGeom>
                <a:avLst/>
                <a:gdLst>
                  <a:gd name="T0" fmla="*/ 0 w 18"/>
                  <a:gd name="T1" fmla="*/ 0 h 23"/>
                  <a:gd name="T2" fmla="*/ 0 w 18"/>
                  <a:gd name="T3" fmla="*/ 21 h 23"/>
                  <a:gd name="T4" fmla="*/ 16 w 18"/>
                  <a:gd name="T5" fmla="*/ 23 h 23"/>
                  <a:gd name="T6" fmla="*/ 18 w 18"/>
                  <a:gd name="T7" fmla="*/ 2 h 23"/>
                  <a:gd name="T8" fmla="*/ 0 w 18"/>
                  <a:gd name="T9" fmla="*/ 0 h 23"/>
                </a:gdLst>
                <a:ahLst/>
                <a:cxnLst>
                  <a:cxn ang="0">
                    <a:pos x="T0" y="T1"/>
                  </a:cxn>
                  <a:cxn ang="0">
                    <a:pos x="T2" y="T3"/>
                  </a:cxn>
                  <a:cxn ang="0">
                    <a:pos x="T4" y="T5"/>
                  </a:cxn>
                  <a:cxn ang="0">
                    <a:pos x="T6" y="T7"/>
                  </a:cxn>
                  <a:cxn ang="0">
                    <a:pos x="T8" y="T9"/>
                  </a:cxn>
                </a:cxnLst>
                <a:rect l="0" t="0" r="r" b="b"/>
                <a:pathLst>
                  <a:path w="18" h="23">
                    <a:moveTo>
                      <a:pt x="0" y="0"/>
                    </a:moveTo>
                    <a:lnTo>
                      <a:pt x="0" y="21"/>
                    </a:lnTo>
                    <a:lnTo>
                      <a:pt x="16" y="2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96" name="Freeform 382"/>
              <p:cNvSpPr>
                <a:spLocks/>
              </p:cNvSpPr>
              <p:nvPr/>
            </p:nvSpPr>
            <p:spPr bwMode="auto">
              <a:xfrm>
                <a:off x="1039813" y="3616325"/>
                <a:ext cx="31750" cy="257175"/>
              </a:xfrm>
              <a:custGeom>
                <a:avLst/>
                <a:gdLst>
                  <a:gd name="T0" fmla="*/ 1 w 20"/>
                  <a:gd name="T1" fmla="*/ 0 h 162"/>
                  <a:gd name="T2" fmla="*/ 0 w 20"/>
                  <a:gd name="T3" fmla="*/ 161 h 162"/>
                  <a:gd name="T4" fmla="*/ 18 w 20"/>
                  <a:gd name="T5" fmla="*/ 162 h 162"/>
                  <a:gd name="T6" fmla="*/ 20 w 20"/>
                  <a:gd name="T7" fmla="*/ 3 h 162"/>
                  <a:gd name="T8" fmla="*/ 1 w 20"/>
                  <a:gd name="T9" fmla="*/ 0 h 162"/>
                </a:gdLst>
                <a:ahLst/>
                <a:cxnLst>
                  <a:cxn ang="0">
                    <a:pos x="T0" y="T1"/>
                  </a:cxn>
                  <a:cxn ang="0">
                    <a:pos x="T2" y="T3"/>
                  </a:cxn>
                  <a:cxn ang="0">
                    <a:pos x="T4" y="T5"/>
                  </a:cxn>
                  <a:cxn ang="0">
                    <a:pos x="T6" y="T7"/>
                  </a:cxn>
                  <a:cxn ang="0">
                    <a:pos x="T8" y="T9"/>
                  </a:cxn>
                </a:cxnLst>
                <a:rect l="0" t="0" r="r" b="b"/>
                <a:pathLst>
                  <a:path w="20" h="162">
                    <a:moveTo>
                      <a:pt x="1" y="0"/>
                    </a:moveTo>
                    <a:lnTo>
                      <a:pt x="0" y="161"/>
                    </a:lnTo>
                    <a:lnTo>
                      <a:pt x="18" y="162"/>
                    </a:lnTo>
                    <a:lnTo>
                      <a:pt x="20"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97" name="Freeform 383"/>
              <p:cNvSpPr>
                <a:spLocks/>
              </p:cNvSpPr>
              <p:nvPr/>
            </p:nvSpPr>
            <p:spPr bwMode="auto">
              <a:xfrm>
                <a:off x="873125" y="3795713"/>
                <a:ext cx="28575" cy="58737"/>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98" name="Freeform 384"/>
              <p:cNvSpPr>
                <a:spLocks/>
              </p:cNvSpPr>
              <p:nvPr/>
            </p:nvSpPr>
            <p:spPr bwMode="auto">
              <a:xfrm>
                <a:off x="788988" y="3805238"/>
                <a:ext cx="28575" cy="39687"/>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99" name="Freeform 385"/>
              <p:cNvSpPr>
                <a:spLocks/>
              </p:cNvSpPr>
              <p:nvPr/>
            </p:nvSpPr>
            <p:spPr bwMode="auto">
              <a:xfrm>
                <a:off x="749300" y="3767138"/>
                <a:ext cx="28575" cy="73025"/>
              </a:xfrm>
              <a:custGeom>
                <a:avLst/>
                <a:gdLst>
                  <a:gd name="T0" fmla="*/ 0 w 18"/>
                  <a:gd name="T1" fmla="*/ 0 h 46"/>
                  <a:gd name="T2" fmla="*/ 0 w 18"/>
                  <a:gd name="T3" fmla="*/ 44 h 46"/>
                  <a:gd name="T4" fmla="*/ 16 w 18"/>
                  <a:gd name="T5" fmla="*/ 46 h 46"/>
                  <a:gd name="T6" fmla="*/ 18 w 18"/>
                  <a:gd name="T7" fmla="*/ 2 h 46"/>
                  <a:gd name="T8" fmla="*/ 0 w 18"/>
                  <a:gd name="T9" fmla="*/ 0 h 46"/>
                </a:gdLst>
                <a:ahLst/>
                <a:cxnLst>
                  <a:cxn ang="0">
                    <a:pos x="T0" y="T1"/>
                  </a:cxn>
                  <a:cxn ang="0">
                    <a:pos x="T2" y="T3"/>
                  </a:cxn>
                  <a:cxn ang="0">
                    <a:pos x="T4" y="T5"/>
                  </a:cxn>
                  <a:cxn ang="0">
                    <a:pos x="T6" y="T7"/>
                  </a:cxn>
                  <a:cxn ang="0">
                    <a:pos x="T8" y="T9"/>
                  </a:cxn>
                </a:cxnLst>
                <a:rect l="0" t="0" r="r" b="b"/>
                <a:pathLst>
                  <a:path w="18" h="46">
                    <a:moveTo>
                      <a:pt x="0" y="0"/>
                    </a:moveTo>
                    <a:lnTo>
                      <a:pt x="0" y="44"/>
                    </a:lnTo>
                    <a:lnTo>
                      <a:pt x="16" y="46"/>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00" name="Freeform 386"/>
              <p:cNvSpPr>
                <a:spLocks/>
              </p:cNvSpPr>
              <p:nvPr/>
            </p:nvSpPr>
            <p:spPr bwMode="auto">
              <a:xfrm>
                <a:off x="706438" y="3814763"/>
                <a:ext cx="28575" cy="19050"/>
              </a:xfrm>
              <a:custGeom>
                <a:avLst/>
                <a:gdLst>
                  <a:gd name="T0" fmla="*/ 0 w 18"/>
                  <a:gd name="T1" fmla="*/ 0 h 12"/>
                  <a:gd name="T2" fmla="*/ 0 w 18"/>
                  <a:gd name="T3" fmla="*/ 11 h 12"/>
                  <a:gd name="T4" fmla="*/ 18 w 18"/>
                  <a:gd name="T5" fmla="*/ 12 h 12"/>
                  <a:gd name="T6" fmla="*/ 18 w 18"/>
                  <a:gd name="T7" fmla="*/ 1 h 12"/>
                  <a:gd name="T8" fmla="*/ 0 w 18"/>
                  <a:gd name="T9" fmla="*/ 0 h 12"/>
                </a:gdLst>
                <a:ahLst/>
                <a:cxnLst>
                  <a:cxn ang="0">
                    <a:pos x="T0" y="T1"/>
                  </a:cxn>
                  <a:cxn ang="0">
                    <a:pos x="T2" y="T3"/>
                  </a:cxn>
                  <a:cxn ang="0">
                    <a:pos x="T4" y="T5"/>
                  </a:cxn>
                  <a:cxn ang="0">
                    <a:pos x="T6" y="T7"/>
                  </a:cxn>
                  <a:cxn ang="0">
                    <a:pos x="T8" y="T9"/>
                  </a:cxn>
                </a:cxnLst>
                <a:rect l="0" t="0" r="r" b="b"/>
                <a:pathLst>
                  <a:path w="18" h="12">
                    <a:moveTo>
                      <a:pt x="0" y="0"/>
                    </a:moveTo>
                    <a:lnTo>
                      <a:pt x="0" y="11"/>
                    </a:lnTo>
                    <a:lnTo>
                      <a:pt x="18" y="12"/>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01" name="Freeform 387"/>
              <p:cNvSpPr>
                <a:spLocks/>
              </p:cNvSpPr>
              <p:nvPr/>
            </p:nvSpPr>
            <p:spPr bwMode="auto">
              <a:xfrm>
                <a:off x="830263" y="3714750"/>
                <a:ext cx="30162" cy="134937"/>
              </a:xfrm>
              <a:custGeom>
                <a:avLst/>
                <a:gdLst>
                  <a:gd name="T0" fmla="*/ 2 w 19"/>
                  <a:gd name="T1" fmla="*/ 0 h 85"/>
                  <a:gd name="T2" fmla="*/ 0 w 19"/>
                  <a:gd name="T3" fmla="*/ 84 h 85"/>
                  <a:gd name="T4" fmla="*/ 19 w 19"/>
                  <a:gd name="T5" fmla="*/ 85 h 85"/>
                  <a:gd name="T6" fmla="*/ 19 w 19"/>
                  <a:gd name="T7" fmla="*/ 2 h 85"/>
                  <a:gd name="T8" fmla="*/ 2 w 19"/>
                  <a:gd name="T9" fmla="*/ 0 h 85"/>
                </a:gdLst>
                <a:ahLst/>
                <a:cxnLst>
                  <a:cxn ang="0">
                    <a:pos x="T0" y="T1"/>
                  </a:cxn>
                  <a:cxn ang="0">
                    <a:pos x="T2" y="T3"/>
                  </a:cxn>
                  <a:cxn ang="0">
                    <a:pos x="T4" y="T5"/>
                  </a:cxn>
                  <a:cxn ang="0">
                    <a:pos x="T6" y="T7"/>
                  </a:cxn>
                  <a:cxn ang="0">
                    <a:pos x="T8" y="T9"/>
                  </a:cxn>
                </a:cxnLst>
                <a:rect l="0" t="0" r="r" b="b"/>
                <a:pathLst>
                  <a:path w="19" h="85">
                    <a:moveTo>
                      <a:pt x="2" y="0"/>
                    </a:moveTo>
                    <a:lnTo>
                      <a:pt x="0" y="84"/>
                    </a:lnTo>
                    <a:lnTo>
                      <a:pt x="19" y="85"/>
                    </a:lnTo>
                    <a:lnTo>
                      <a:pt x="19" y="2"/>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02" name="Rectangle 388"/>
              <p:cNvSpPr>
                <a:spLocks noChangeArrowheads="1"/>
              </p:cNvSpPr>
              <p:nvPr/>
            </p:nvSpPr>
            <p:spPr bwMode="auto">
              <a:xfrm>
                <a:off x="2327275" y="4084638"/>
                <a:ext cx="57150" cy="365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03" name="Freeform 389"/>
              <p:cNvSpPr>
                <a:spLocks/>
              </p:cNvSpPr>
              <p:nvPr/>
            </p:nvSpPr>
            <p:spPr bwMode="auto">
              <a:xfrm>
                <a:off x="1905000" y="4232275"/>
                <a:ext cx="47625" cy="33337"/>
              </a:xfrm>
              <a:custGeom>
                <a:avLst/>
                <a:gdLst>
                  <a:gd name="T0" fmla="*/ 30 w 30"/>
                  <a:gd name="T1" fmla="*/ 1 h 21"/>
                  <a:gd name="T2" fmla="*/ 30 w 30"/>
                  <a:gd name="T3" fmla="*/ 21 h 21"/>
                  <a:gd name="T4" fmla="*/ 0 w 30"/>
                  <a:gd name="T5" fmla="*/ 19 h 21"/>
                  <a:gd name="T6" fmla="*/ 0 w 30"/>
                  <a:gd name="T7" fmla="*/ 0 h 21"/>
                  <a:gd name="T8" fmla="*/ 30 w 30"/>
                  <a:gd name="T9" fmla="*/ 1 h 21"/>
                </a:gdLst>
                <a:ahLst/>
                <a:cxnLst>
                  <a:cxn ang="0">
                    <a:pos x="T0" y="T1"/>
                  </a:cxn>
                  <a:cxn ang="0">
                    <a:pos x="T2" y="T3"/>
                  </a:cxn>
                  <a:cxn ang="0">
                    <a:pos x="T4" y="T5"/>
                  </a:cxn>
                  <a:cxn ang="0">
                    <a:pos x="T6" y="T7"/>
                  </a:cxn>
                  <a:cxn ang="0">
                    <a:pos x="T8" y="T9"/>
                  </a:cxn>
                </a:cxnLst>
                <a:rect l="0" t="0" r="r" b="b"/>
                <a:pathLst>
                  <a:path w="30" h="21">
                    <a:moveTo>
                      <a:pt x="30" y="1"/>
                    </a:moveTo>
                    <a:lnTo>
                      <a:pt x="30" y="21"/>
                    </a:lnTo>
                    <a:lnTo>
                      <a:pt x="0" y="19"/>
                    </a:lnTo>
                    <a:lnTo>
                      <a:pt x="0" y="0"/>
                    </a:lnTo>
                    <a:lnTo>
                      <a:pt x="30"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04" name="Freeform 390"/>
              <p:cNvSpPr>
                <a:spLocks/>
              </p:cNvSpPr>
              <p:nvPr/>
            </p:nvSpPr>
            <p:spPr bwMode="auto">
              <a:xfrm>
                <a:off x="1905000" y="4276725"/>
                <a:ext cx="79375" cy="34925"/>
              </a:xfrm>
              <a:custGeom>
                <a:avLst/>
                <a:gdLst>
                  <a:gd name="T0" fmla="*/ 50 w 50"/>
                  <a:gd name="T1" fmla="*/ 3 h 22"/>
                  <a:gd name="T2" fmla="*/ 50 w 50"/>
                  <a:gd name="T3" fmla="*/ 22 h 22"/>
                  <a:gd name="T4" fmla="*/ 0 w 50"/>
                  <a:gd name="T5" fmla="*/ 19 h 22"/>
                  <a:gd name="T6" fmla="*/ 0 w 50"/>
                  <a:gd name="T7" fmla="*/ 0 h 22"/>
                  <a:gd name="T8" fmla="*/ 50 w 50"/>
                  <a:gd name="T9" fmla="*/ 3 h 22"/>
                </a:gdLst>
                <a:ahLst/>
                <a:cxnLst>
                  <a:cxn ang="0">
                    <a:pos x="T0" y="T1"/>
                  </a:cxn>
                  <a:cxn ang="0">
                    <a:pos x="T2" y="T3"/>
                  </a:cxn>
                  <a:cxn ang="0">
                    <a:pos x="T4" y="T5"/>
                  </a:cxn>
                  <a:cxn ang="0">
                    <a:pos x="T6" y="T7"/>
                  </a:cxn>
                  <a:cxn ang="0">
                    <a:pos x="T8" y="T9"/>
                  </a:cxn>
                </a:cxnLst>
                <a:rect l="0" t="0" r="r" b="b"/>
                <a:pathLst>
                  <a:path w="50" h="22">
                    <a:moveTo>
                      <a:pt x="50" y="3"/>
                    </a:moveTo>
                    <a:lnTo>
                      <a:pt x="50" y="22"/>
                    </a:lnTo>
                    <a:lnTo>
                      <a:pt x="0" y="19"/>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05" name="Freeform 391"/>
              <p:cNvSpPr>
                <a:spLocks/>
              </p:cNvSpPr>
              <p:nvPr/>
            </p:nvSpPr>
            <p:spPr bwMode="auto">
              <a:xfrm>
                <a:off x="1905000" y="4143375"/>
                <a:ext cx="100012" cy="30162"/>
              </a:xfrm>
              <a:custGeom>
                <a:avLst/>
                <a:gdLst>
                  <a:gd name="T0" fmla="*/ 63 w 63"/>
                  <a:gd name="T1" fmla="*/ 0 h 19"/>
                  <a:gd name="T2" fmla="*/ 63 w 63"/>
                  <a:gd name="T3" fmla="*/ 19 h 19"/>
                  <a:gd name="T4" fmla="*/ 0 w 63"/>
                  <a:gd name="T5" fmla="*/ 19 h 19"/>
                  <a:gd name="T6" fmla="*/ 0 w 63"/>
                  <a:gd name="T7" fmla="*/ 1 h 19"/>
                  <a:gd name="T8" fmla="*/ 63 w 63"/>
                  <a:gd name="T9" fmla="*/ 0 h 19"/>
                </a:gdLst>
                <a:ahLst/>
                <a:cxnLst>
                  <a:cxn ang="0">
                    <a:pos x="T0" y="T1"/>
                  </a:cxn>
                  <a:cxn ang="0">
                    <a:pos x="T2" y="T3"/>
                  </a:cxn>
                  <a:cxn ang="0">
                    <a:pos x="T4" y="T5"/>
                  </a:cxn>
                  <a:cxn ang="0">
                    <a:pos x="T6" y="T7"/>
                  </a:cxn>
                  <a:cxn ang="0">
                    <a:pos x="T8" y="T9"/>
                  </a:cxn>
                </a:cxnLst>
                <a:rect l="0" t="0" r="r" b="b"/>
                <a:pathLst>
                  <a:path w="63" h="19">
                    <a:moveTo>
                      <a:pt x="63" y="0"/>
                    </a:moveTo>
                    <a:lnTo>
                      <a:pt x="63" y="19"/>
                    </a:lnTo>
                    <a:lnTo>
                      <a:pt x="0" y="19"/>
                    </a:lnTo>
                    <a:lnTo>
                      <a:pt x="0" y="1"/>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06" name="Rectangle 392"/>
              <p:cNvSpPr>
                <a:spLocks noChangeArrowheads="1"/>
              </p:cNvSpPr>
              <p:nvPr/>
            </p:nvSpPr>
            <p:spPr bwMode="auto">
              <a:xfrm>
                <a:off x="2005013" y="4143375"/>
                <a:ext cx="41275" cy="301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07" name="Freeform 393"/>
              <p:cNvSpPr>
                <a:spLocks/>
              </p:cNvSpPr>
              <p:nvPr/>
            </p:nvSpPr>
            <p:spPr bwMode="auto">
              <a:xfrm>
                <a:off x="1905000" y="4048125"/>
                <a:ext cx="158750" cy="39687"/>
              </a:xfrm>
              <a:custGeom>
                <a:avLst/>
                <a:gdLst>
                  <a:gd name="T0" fmla="*/ 100 w 100"/>
                  <a:gd name="T1" fmla="*/ 0 h 25"/>
                  <a:gd name="T2" fmla="*/ 100 w 100"/>
                  <a:gd name="T3" fmla="*/ 21 h 25"/>
                  <a:gd name="T4" fmla="*/ 99 w 100"/>
                  <a:gd name="T5" fmla="*/ 21 h 25"/>
                  <a:gd name="T6" fmla="*/ 0 w 100"/>
                  <a:gd name="T7" fmla="*/ 25 h 25"/>
                  <a:gd name="T8" fmla="*/ 0 w 100"/>
                  <a:gd name="T9" fmla="*/ 5 h 25"/>
                  <a:gd name="T10" fmla="*/ 100 w 100"/>
                  <a:gd name="T11" fmla="*/ 0 h 25"/>
                </a:gdLst>
                <a:ahLst/>
                <a:cxnLst>
                  <a:cxn ang="0">
                    <a:pos x="T0" y="T1"/>
                  </a:cxn>
                  <a:cxn ang="0">
                    <a:pos x="T2" y="T3"/>
                  </a:cxn>
                  <a:cxn ang="0">
                    <a:pos x="T4" y="T5"/>
                  </a:cxn>
                  <a:cxn ang="0">
                    <a:pos x="T6" y="T7"/>
                  </a:cxn>
                  <a:cxn ang="0">
                    <a:pos x="T8" y="T9"/>
                  </a:cxn>
                  <a:cxn ang="0">
                    <a:pos x="T10" y="T11"/>
                  </a:cxn>
                </a:cxnLst>
                <a:rect l="0" t="0" r="r" b="b"/>
                <a:pathLst>
                  <a:path w="100" h="25">
                    <a:moveTo>
                      <a:pt x="100" y="0"/>
                    </a:moveTo>
                    <a:lnTo>
                      <a:pt x="100" y="21"/>
                    </a:lnTo>
                    <a:lnTo>
                      <a:pt x="99" y="21"/>
                    </a:lnTo>
                    <a:lnTo>
                      <a:pt x="0" y="25"/>
                    </a:lnTo>
                    <a:lnTo>
                      <a:pt x="0" y="5"/>
                    </a:lnTo>
                    <a:lnTo>
                      <a:pt x="10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08" name="Freeform 394"/>
              <p:cNvSpPr>
                <a:spLocks/>
              </p:cNvSpPr>
              <p:nvPr/>
            </p:nvSpPr>
            <p:spPr bwMode="auto">
              <a:xfrm>
                <a:off x="1984375" y="4281488"/>
                <a:ext cx="117475" cy="34925"/>
              </a:xfrm>
              <a:custGeom>
                <a:avLst/>
                <a:gdLst>
                  <a:gd name="T0" fmla="*/ 74 w 74"/>
                  <a:gd name="T1" fmla="*/ 2 h 22"/>
                  <a:gd name="T2" fmla="*/ 74 w 74"/>
                  <a:gd name="T3" fmla="*/ 22 h 22"/>
                  <a:gd name="T4" fmla="*/ 0 w 74"/>
                  <a:gd name="T5" fmla="*/ 19 h 22"/>
                  <a:gd name="T6" fmla="*/ 0 w 74"/>
                  <a:gd name="T7" fmla="*/ 0 h 22"/>
                  <a:gd name="T8" fmla="*/ 74 w 74"/>
                  <a:gd name="T9" fmla="*/ 2 h 22"/>
                </a:gdLst>
                <a:ahLst/>
                <a:cxnLst>
                  <a:cxn ang="0">
                    <a:pos x="T0" y="T1"/>
                  </a:cxn>
                  <a:cxn ang="0">
                    <a:pos x="T2" y="T3"/>
                  </a:cxn>
                  <a:cxn ang="0">
                    <a:pos x="T4" y="T5"/>
                  </a:cxn>
                  <a:cxn ang="0">
                    <a:pos x="T6" y="T7"/>
                  </a:cxn>
                  <a:cxn ang="0">
                    <a:pos x="T8" y="T9"/>
                  </a:cxn>
                </a:cxnLst>
                <a:rect l="0" t="0" r="r" b="b"/>
                <a:pathLst>
                  <a:path w="74" h="22">
                    <a:moveTo>
                      <a:pt x="74" y="2"/>
                    </a:moveTo>
                    <a:lnTo>
                      <a:pt x="74" y="22"/>
                    </a:lnTo>
                    <a:lnTo>
                      <a:pt x="0" y="19"/>
                    </a:lnTo>
                    <a:lnTo>
                      <a:pt x="0" y="0"/>
                    </a:lnTo>
                    <a:lnTo>
                      <a:pt x="74"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09" name="Freeform 395"/>
              <p:cNvSpPr>
                <a:spLocks/>
              </p:cNvSpPr>
              <p:nvPr/>
            </p:nvSpPr>
            <p:spPr bwMode="auto">
              <a:xfrm>
                <a:off x="1905000" y="4187825"/>
                <a:ext cx="203200" cy="33337"/>
              </a:xfrm>
              <a:custGeom>
                <a:avLst/>
                <a:gdLst>
                  <a:gd name="T0" fmla="*/ 128 w 128"/>
                  <a:gd name="T1" fmla="*/ 1 h 21"/>
                  <a:gd name="T2" fmla="*/ 128 w 128"/>
                  <a:gd name="T3" fmla="*/ 21 h 21"/>
                  <a:gd name="T4" fmla="*/ 0 w 128"/>
                  <a:gd name="T5" fmla="*/ 19 h 21"/>
                  <a:gd name="T6" fmla="*/ 0 w 128"/>
                  <a:gd name="T7" fmla="*/ 0 h 21"/>
                  <a:gd name="T8" fmla="*/ 128 w 128"/>
                  <a:gd name="T9" fmla="*/ 1 h 21"/>
                </a:gdLst>
                <a:ahLst/>
                <a:cxnLst>
                  <a:cxn ang="0">
                    <a:pos x="T0" y="T1"/>
                  </a:cxn>
                  <a:cxn ang="0">
                    <a:pos x="T2" y="T3"/>
                  </a:cxn>
                  <a:cxn ang="0">
                    <a:pos x="T4" y="T5"/>
                  </a:cxn>
                  <a:cxn ang="0">
                    <a:pos x="T6" y="T7"/>
                  </a:cxn>
                  <a:cxn ang="0">
                    <a:pos x="T8" y="T9"/>
                  </a:cxn>
                </a:cxnLst>
                <a:rect l="0" t="0" r="r" b="b"/>
                <a:pathLst>
                  <a:path w="128" h="21">
                    <a:moveTo>
                      <a:pt x="128" y="1"/>
                    </a:moveTo>
                    <a:lnTo>
                      <a:pt x="128" y="21"/>
                    </a:lnTo>
                    <a:lnTo>
                      <a:pt x="0" y="19"/>
                    </a:lnTo>
                    <a:lnTo>
                      <a:pt x="0" y="0"/>
                    </a:lnTo>
                    <a:lnTo>
                      <a:pt x="128"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10" name="Freeform 396"/>
              <p:cNvSpPr>
                <a:spLocks/>
              </p:cNvSpPr>
              <p:nvPr/>
            </p:nvSpPr>
            <p:spPr bwMode="auto">
              <a:xfrm>
                <a:off x="2108200" y="4189413"/>
                <a:ext cx="136525" cy="33337"/>
              </a:xfrm>
              <a:custGeom>
                <a:avLst/>
                <a:gdLst>
                  <a:gd name="T0" fmla="*/ 86 w 86"/>
                  <a:gd name="T1" fmla="*/ 0 h 21"/>
                  <a:gd name="T2" fmla="*/ 86 w 86"/>
                  <a:gd name="T3" fmla="*/ 21 h 21"/>
                  <a:gd name="T4" fmla="*/ 0 w 86"/>
                  <a:gd name="T5" fmla="*/ 20 h 21"/>
                  <a:gd name="T6" fmla="*/ 0 w 86"/>
                  <a:gd name="T7" fmla="*/ 0 h 21"/>
                  <a:gd name="T8" fmla="*/ 86 w 86"/>
                  <a:gd name="T9" fmla="*/ 0 h 21"/>
                </a:gdLst>
                <a:ahLst/>
                <a:cxnLst>
                  <a:cxn ang="0">
                    <a:pos x="T0" y="T1"/>
                  </a:cxn>
                  <a:cxn ang="0">
                    <a:pos x="T2" y="T3"/>
                  </a:cxn>
                  <a:cxn ang="0">
                    <a:pos x="T4" y="T5"/>
                  </a:cxn>
                  <a:cxn ang="0">
                    <a:pos x="T6" y="T7"/>
                  </a:cxn>
                  <a:cxn ang="0">
                    <a:pos x="T8" y="T9"/>
                  </a:cxn>
                </a:cxnLst>
                <a:rect l="0" t="0" r="r" b="b"/>
                <a:pathLst>
                  <a:path w="86" h="21">
                    <a:moveTo>
                      <a:pt x="86" y="0"/>
                    </a:moveTo>
                    <a:lnTo>
                      <a:pt x="86" y="21"/>
                    </a:lnTo>
                    <a:lnTo>
                      <a:pt x="0" y="20"/>
                    </a:lnTo>
                    <a:lnTo>
                      <a:pt x="0" y="0"/>
                    </a:lnTo>
                    <a:lnTo>
                      <a:pt x="8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11" name="Freeform 397"/>
              <p:cNvSpPr>
                <a:spLocks/>
              </p:cNvSpPr>
              <p:nvPr/>
            </p:nvSpPr>
            <p:spPr bwMode="auto">
              <a:xfrm>
                <a:off x="1905000" y="4084638"/>
                <a:ext cx="422275" cy="44450"/>
              </a:xfrm>
              <a:custGeom>
                <a:avLst/>
                <a:gdLst>
                  <a:gd name="T0" fmla="*/ 266 w 266"/>
                  <a:gd name="T1" fmla="*/ 0 h 28"/>
                  <a:gd name="T2" fmla="*/ 266 w 266"/>
                  <a:gd name="T3" fmla="*/ 23 h 28"/>
                  <a:gd name="T4" fmla="*/ 0 w 266"/>
                  <a:gd name="T5" fmla="*/ 28 h 28"/>
                  <a:gd name="T6" fmla="*/ 0 w 266"/>
                  <a:gd name="T7" fmla="*/ 10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3"/>
                    </a:lnTo>
                    <a:lnTo>
                      <a:pt x="0" y="28"/>
                    </a:lnTo>
                    <a:lnTo>
                      <a:pt x="0" y="10"/>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12" name="Freeform 398"/>
              <p:cNvSpPr>
                <a:spLocks/>
              </p:cNvSpPr>
              <p:nvPr/>
            </p:nvSpPr>
            <p:spPr bwMode="auto">
              <a:xfrm>
                <a:off x="1952625" y="4233863"/>
                <a:ext cx="119062" cy="33337"/>
              </a:xfrm>
              <a:custGeom>
                <a:avLst/>
                <a:gdLst>
                  <a:gd name="T0" fmla="*/ 75 w 75"/>
                  <a:gd name="T1" fmla="*/ 2 h 21"/>
                  <a:gd name="T2" fmla="*/ 75 w 75"/>
                  <a:gd name="T3" fmla="*/ 21 h 21"/>
                  <a:gd name="T4" fmla="*/ 0 w 75"/>
                  <a:gd name="T5" fmla="*/ 20 h 21"/>
                  <a:gd name="T6" fmla="*/ 0 w 75"/>
                  <a:gd name="T7" fmla="*/ 0 h 21"/>
                  <a:gd name="T8" fmla="*/ 75 w 75"/>
                  <a:gd name="T9" fmla="*/ 2 h 21"/>
                </a:gdLst>
                <a:ahLst/>
                <a:cxnLst>
                  <a:cxn ang="0">
                    <a:pos x="T0" y="T1"/>
                  </a:cxn>
                  <a:cxn ang="0">
                    <a:pos x="T2" y="T3"/>
                  </a:cxn>
                  <a:cxn ang="0">
                    <a:pos x="T4" y="T5"/>
                  </a:cxn>
                  <a:cxn ang="0">
                    <a:pos x="T6" y="T7"/>
                  </a:cxn>
                  <a:cxn ang="0">
                    <a:pos x="T8" y="T9"/>
                  </a:cxn>
                </a:cxnLst>
                <a:rect l="0" t="0" r="r" b="b"/>
                <a:pathLst>
                  <a:path w="75" h="21">
                    <a:moveTo>
                      <a:pt x="75" y="2"/>
                    </a:moveTo>
                    <a:lnTo>
                      <a:pt x="75" y="21"/>
                    </a:lnTo>
                    <a:lnTo>
                      <a:pt x="0" y="20"/>
                    </a:lnTo>
                    <a:lnTo>
                      <a:pt x="0" y="0"/>
                    </a:lnTo>
                    <a:lnTo>
                      <a:pt x="75"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13" name="Freeform 399"/>
              <p:cNvSpPr>
                <a:spLocks/>
              </p:cNvSpPr>
              <p:nvPr/>
            </p:nvSpPr>
            <p:spPr bwMode="auto">
              <a:xfrm>
                <a:off x="2062163" y="4043363"/>
                <a:ext cx="88900" cy="38100"/>
              </a:xfrm>
              <a:custGeom>
                <a:avLst/>
                <a:gdLst>
                  <a:gd name="T0" fmla="*/ 56 w 56"/>
                  <a:gd name="T1" fmla="*/ 0 h 24"/>
                  <a:gd name="T2" fmla="*/ 56 w 56"/>
                  <a:gd name="T3" fmla="*/ 21 h 24"/>
                  <a:gd name="T4" fmla="*/ 0 w 56"/>
                  <a:gd name="T5" fmla="*/ 24 h 24"/>
                  <a:gd name="T6" fmla="*/ 1 w 56"/>
                  <a:gd name="T7" fmla="*/ 24 h 24"/>
                  <a:gd name="T8" fmla="*/ 1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1" y="24"/>
                    </a:lnTo>
                    <a:lnTo>
                      <a:pt x="1"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14" name="Freeform 400"/>
              <p:cNvSpPr>
                <a:spLocks/>
              </p:cNvSpPr>
              <p:nvPr/>
            </p:nvSpPr>
            <p:spPr bwMode="auto">
              <a:xfrm>
                <a:off x="1271588" y="4133850"/>
                <a:ext cx="496887" cy="150812"/>
              </a:xfrm>
              <a:custGeom>
                <a:avLst/>
                <a:gdLst>
                  <a:gd name="T0" fmla="*/ 1 w 313"/>
                  <a:gd name="T1" fmla="*/ 95 h 95"/>
                  <a:gd name="T2" fmla="*/ 0 w 313"/>
                  <a:gd name="T3" fmla="*/ 90 h 95"/>
                  <a:gd name="T4" fmla="*/ 67 w 313"/>
                  <a:gd name="T5" fmla="*/ 73 h 95"/>
                  <a:gd name="T6" fmla="*/ 123 w 313"/>
                  <a:gd name="T7" fmla="*/ 39 h 95"/>
                  <a:gd name="T8" fmla="*/ 190 w 313"/>
                  <a:gd name="T9" fmla="*/ 37 h 95"/>
                  <a:gd name="T10" fmla="*/ 245 w 313"/>
                  <a:gd name="T11" fmla="*/ 3 h 95"/>
                  <a:gd name="T12" fmla="*/ 313 w 313"/>
                  <a:gd name="T13" fmla="*/ 0 h 95"/>
                  <a:gd name="T14" fmla="*/ 313 w 313"/>
                  <a:gd name="T15" fmla="*/ 6 h 95"/>
                  <a:gd name="T16" fmla="*/ 246 w 313"/>
                  <a:gd name="T17" fmla="*/ 9 h 95"/>
                  <a:gd name="T18" fmla="*/ 191 w 313"/>
                  <a:gd name="T19" fmla="*/ 42 h 95"/>
                  <a:gd name="T20" fmla="*/ 124 w 313"/>
                  <a:gd name="T21" fmla="*/ 45 h 95"/>
                  <a:gd name="T22" fmla="*/ 70 w 313"/>
                  <a:gd name="T23" fmla="*/ 79 h 95"/>
                  <a:gd name="T24" fmla="*/ 1 w 313"/>
                  <a:gd name="T25"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95">
                    <a:moveTo>
                      <a:pt x="1" y="95"/>
                    </a:moveTo>
                    <a:lnTo>
                      <a:pt x="0" y="90"/>
                    </a:lnTo>
                    <a:lnTo>
                      <a:pt x="67" y="73"/>
                    </a:lnTo>
                    <a:lnTo>
                      <a:pt x="123" y="39"/>
                    </a:lnTo>
                    <a:lnTo>
                      <a:pt x="190" y="37"/>
                    </a:lnTo>
                    <a:lnTo>
                      <a:pt x="245" y="3"/>
                    </a:lnTo>
                    <a:lnTo>
                      <a:pt x="313" y="0"/>
                    </a:lnTo>
                    <a:lnTo>
                      <a:pt x="313" y="6"/>
                    </a:lnTo>
                    <a:lnTo>
                      <a:pt x="246" y="9"/>
                    </a:lnTo>
                    <a:lnTo>
                      <a:pt x="191" y="42"/>
                    </a:lnTo>
                    <a:lnTo>
                      <a:pt x="124" y="45"/>
                    </a:lnTo>
                    <a:lnTo>
                      <a:pt x="70" y="79"/>
                    </a:lnTo>
                    <a:lnTo>
                      <a:pt x="1" y="9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15" name="Freeform 401"/>
              <p:cNvSpPr>
                <a:spLocks/>
              </p:cNvSpPr>
              <p:nvPr/>
            </p:nvSpPr>
            <p:spPr bwMode="auto">
              <a:xfrm>
                <a:off x="1266825" y="4076700"/>
                <a:ext cx="371475" cy="211137"/>
              </a:xfrm>
              <a:custGeom>
                <a:avLst/>
                <a:gdLst>
                  <a:gd name="T0" fmla="*/ 3 w 234"/>
                  <a:gd name="T1" fmla="*/ 133 h 133"/>
                  <a:gd name="T2" fmla="*/ 0 w 234"/>
                  <a:gd name="T3" fmla="*/ 127 h 133"/>
                  <a:gd name="T4" fmla="*/ 54 w 234"/>
                  <a:gd name="T5" fmla="*/ 102 h 133"/>
                  <a:gd name="T6" fmla="*/ 88 w 234"/>
                  <a:gd name="T7" fmla="*/ 63 h 133"/>
                  <a:gd name="T8" fmla="*/ 144 w 234"/>
                  <a:gd name="T9" fmla="*/ 52 h 133"/>
                  <a:gd name="T10" fmla="*/ 178 w 234"/>
                  <a:gd name="T11" fmla="*/ 12 h 133"/>
                  <a:gd name="T12" fmla="*/ 234 w 234"/>
                  <a:gd name="T13" fmla="*/ 0 h 133"/>
                  <a:gd name="T14" fmla="*/ 234 w 234"/>
                  <a:gd name="T15" fmla="*/ 5 h 133"/>
                  <a:gd name="T16" fmla="*/ 180 w 234"/>
                  <a:gd name="T17" fmla="*/ 17 h 133"/>
                  <a:gd name="T18" fmla="*/ 147 w 234"/>
                  <a:gd name="T19" fmla="*/ 56 h 133"/>
                  <a:gd name="T20" fmla="*/ 91 w 234"/>
                  <a:gd name="T21" fmla="*/ 67 h 133"/>
                  <a:gd name="T22" fmla="*/ 59 w 234"/>
                  <a:gd name="T23" fmla="*/ 106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7"/>
                    </a:lnTo>
                    <a:lnTo>
                      <a:pt x="54" y="102"/>
                    </a:lnTo>
                    <a:lnTo>
                      <a:pt x="88" y="63"/>
                    </a:lnTo>
                    <a:lnTo>
                      <a:pt x="144" y="52"/>
                    </a:lnTo>
                    <a:lnTo>
                      <a:pt x="178" y="12"/>
                    </a:lnTo>
                    <a:lnTo>
                      <a:pt x="234" y="0"/>
                    </a:lnTo>
                    <a:lnTo>
                      <a:pt x="234" y="5"/>
                    </a:lnTo>
                    <a:lnTo>
                      <a:pt x="180" y="17"/>
                    </a:lnTo>
                    <a:lnTo>
                      <a:pt x="147" y="56"/>
                    </a:lnTo>
                    <a:lnTo>
                      <a:pt x="91" y="67"/>
                    </a:lnTo>
                    <a:lnTo>
                      <a:pt x="59" y="106"/>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16" name="Freeform 402"/>
              <p:cNvSpPr>
                <a:spLocks/>
              </p:cNvSpPr>
              <p:nvPr/>
            </p:nvSpPr>
            <p:spPr bwMode="auto">
              <a:xfrm>
                <a:off x="1273175" y="4184650"/>
                <a:ext cx="398462" cy="100012"/>
              </a:xfrm>
              <a:custGeom>
                <a:avLst/>
                <a:gdLst>
                  <a:gd name="T0" fmla="*/ 1 w 251"/>
                  <a:gd name="T1" fmla="*/ 63 h 63"/>
                  <a:gd name="T2" fmla="*/ 0 w 251"/>
                  <a:gd name="T3" fmla="*/ 58 h 63"/>
                  <a:gd name="T4" fmla="*/ 53 w 251"/>
                  <a:gd name="T5" fmla="*/ 49 h 63"/>
                  <a:gd name="T6" fmla="*/ 98 w 251"/>
                  <a:gd name="T7" fmla="*/ 23 h 63"/>
                  <a:gd name="T8" fmla="*/ 151 w 251"/>
                  <a:gd name="T9" fmla="*/ 28 h 63"/>
                  <a:gd name="T10" fmla="*/ 196 w 251"/>
                  <a:gd name="T11" fmla="*/ 0 h 63"/>
                  <a:gd name="T12" fmla="*/ 251 w 251"/>
                  <a:gd name="T13" fmla="*/ 6 h 63"/>
                  <a:gd name="T14" fmla="*/ 249 w 251"/>
                  <a:gd name="T15" fmla="*/ 12 h 63"/>
                  <a:gd name="T16" fmla="*/ 197 w 251"/>
                  <a:gd name="T17" fmla="*/ 6 h 63"/>
                  <a:gd name="T18" fmla="*/ 153 w 251"/>
                  <a:gd name="T19" fmla="*/ 34 h 63"/>
                  <a:gd name="T20" fmla="*/ 99 w 251"/>
                  <a:gd name="T21" fmla="*/ 28 h 63"/>
                  <a:gd name="T22" fmla="*/ 55 w 251"/>
                  <a:gd name="T23" fmla="*/ 55 h 63"/>
                  <a:gd name="T24" fmla="*/ 1 w 251"/>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63">
                    <a:moveTo>
                      <a:pt x="1" y="63"/>
                    </a:moveTo>
                    <a:lnTo>
                      <a:pt x="0" y="58"/>
                    </a:lnTo>
                    <a:lnTo>
                      <a:pt x="53" y="49"/>
                    </a:lnTo>
                    <a:lnTo>
                      <a:pt x="98" y="23"/>
                    </a:lnTo>
                    <a:lnTo>
                      <a:pt x="151" y="28"/>
                    </a:lnTo>
                    <a:lnTo>
                      <a:pt x="196" y="0"/>
                    </a:lnTo>
                    <a:lnTo>
                      <a:pt x="251" y="6"/>
                    </a:lnTo>
                    <a:lnTo>
                      <a:pt x="249" y="12"/>
                    </a:lnTo>
                    <a:lnTo>
                      <a:pt x="197" y="6"/>
                    </a:lnTo>
                    <a:lnTo>
                      <a:pt x="153" y="34"/>
                    </a:lnTo>
                    <a:lnTo>
                      <a:pt x="99" y="28"/>
                    </a:lnTo>
                    <a:lnTo>
                      <a:pt x="55" y="55"/>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17" name="Rectangle 403"/>
              <p:cNvSpPr>
                <a:spLocks noChangeArrowheads="1"/>
              </p:cNvSpPr>
              <p:nvPr/>
            </p:nvSpPr>
            <p:spPr bwMode="auto">
              <a:xfrm>
                <a:off x="1268413" y="4059238"/>
                <a:ext cx="33337" cy="793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18" name="Rectangle 404"/>
              <p:cNvSpPr>
                <a:spLocks noChangeArrowheads="1"/>
              </p:cNvSpPr>
              <p:nvPr/>
            </p:nvSpPr>
            <p:spPr bwMode="auto">
              <a:xfrm>
                <a:off x="1268413" y="4098925"/>
                <a:ext cx="33337" cy="111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19" name="Rectangle 405"/>
              <p:cNvSpPr>
                <a:spLocks noChangeArrowheads="1"/>
              </p:cNvSpPr>
              <p:nvPr/>
            </p:nvSpPr>
            <p:spPr bwMode="auto">
              <a:xfrm>
                <a:off x="1268413" y="4140200"/>
                <a:ext cx="33337"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20" name="Rectangle 406"/>
              <p:cNvSpPr>
                <a:spLocks noChangeArrowheads="1"/>
              </p:cNvSpPr>
              <p:nvPr/>
            </p:nvSpPr>
            <p:spPr bwMode="auto">
              <a:xfrm>
                <a:off x="1268413" y="4181475"/>
                <a:ext cx="33337" cy="111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21" name="Rectangle 407"/>
              <p:cNvSpPr>
                <a:spLocks noChangeArrowheads="1"/>
              </p:cNvSpPr>
              <p:nvPr/>
            </p:nvSpPr>
            <p:spPr bwMode="auto">
              <a:xfrm>
                <a:off x="1268413" y="4222750"/>
                <a:ext cx="33337"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22" name="Rectangle 408"/>
              <p:cNvSpPr>
                <a:spLocks noChangeArrowheads="1"/>
              </p:cNvSpPr>
              <p:nvPr/>
            </p:nvSpPr>
            <p:spPr bwMode="auto">
              <a:xfrm>
                <a:off x="1268413" y="4298950"/>
                <a:ext cx="500062" cy="793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23" name="Freeform 409"/>
              <p:cNvSpPr>
                <a:spLocks/>
              </p:cNvSpPr>
              <p:nvPr/>
            </p:nvSpPr>
            <p:spPr bwMode="auto">
              <a:xfrm>
                <a:off x="666750" y="4541838"/>
                <a:ext cx="160337" cy="66675"/>
              </a:xfrm>
              <a:custGeom>
                <a:avLst/>
                <a:gdLst>
                  <a:gd name="T0" fmla="*/ 101 w 101"/>
                  <a:gd name="T1" fmla="*/ 42 h 42"/>
                  <a:gd name="T2" fmla="*/ 101 w 101"/>
                  <a:gd name="T3" fmla="*/ 30 h 42"/>
                  <a:gd name="T4" fmla="*/ 0 w 101"/>
                  <a:gd name="T5" fmla="*/ 0 h 42"/>
                  <a:gd name="T6" fmla="*/ 0 w 101"/>
                  <a:gd name="T7" fmla="*/ 15 h 42"/>
                  <a:gd name="T8" fmla="*/ 101 w 101"/>
                  <a:gd name="T9" fmla="*/ 42 h 42"/>
                </a:gdLst>
                <a:ahLst/>
                <a:cxnLst>
                  <a:cxn ang="0">
                    <a:pos x="T0" y="T1"/>
                  </a:cxn>
                  <a:cxn ang="0">
                    <a:pos x="T2" y="T3"/>
                  </a:cxn>
                  <a:cxn ang="0">
                    <a:pos x="T4" y="T5"/>
                  </a:cxn>
                  <a:cxn ang="0">
                    <a:pos x="T6" y="T7"/>
                  </a:cxn>
                  <a:cxn ang="0">
                    <a:pos x="T8" y="T9"/>
                  </a:cxn>
                </a:cxnLst>
                <a:rect l="0" t="0" r="r" b="b"/>
                <a:pathLst>
                  <a:path w="101" h="42">
                    <a:moveTo>
                      <a:pt x="101" y="42"/>
                    </a:moveTo>
                    <a:lnTo>
                      <a:pt x="101" y="30"/>
                    </a:lnTo>
                    <a:lnTo>
                      <a:pt x="0" y="0"/>
                    </a:lnTo>
                    <a:lnTo>
                      <a:pt x="0" y="15"/>
                    </a:lnTo>
                    <a:lnTo>
                      <a:pt x="10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24" name="Freeform 410"/>
              <p:cNvSpPr>
                <a:spLocks/>
              </p:cNvSpPr>
              <p:nvPr/>
            </p:nvSpPr>
            <p:spPr bwMode="auto">
              <a:xfrm>
                <a:off x="666750" y="4486275"/>
                <a:ext cx="584200" cy="122237"/>
              </a:xfrm>
              <a:custGeom>
                <a:avLst/>
                <a:gdLst>
                  <a:gd name="T0" fmla="*/ 368 w 368"/>
                  <a:gd name="T1" fmla="*/ 26 h 77"/>
                  <a:gd name="T2" fmla="*/ 368 w 368"/>
                  <a:gd name="T3" fmla="*/ 26 h 77"/>
                  <a:gd name="T4" fmla="*/ 368 w 368"/>
                  <a:gd name="T5" fmla="*/ 26 h 77"/>
                  <a:gd name="T6" fmla="*/ 267 w 368"/>
                  <a:gd name="T7" fmla="*/ 0 h 77"/>
                  <a:gd name="T8" fmla="*/ 0 w 368"/>
                  <a:gd name="T9" fmla="*/ 35 h 77"/>
                  <a:gd name="T10" fmla="*/ 101 w 368"/>
                  <a:gd name="T11" fmla="*/ 65 h 77"/>
                  <a:gd name="T12" fmla="*/ 101 w 368"/>
                  <a:gd name="T13" fmla="*/ 77 h 77"/>
                  <a:gd name="T14" fmla="*/ 368 w 368"/>
                  <a:gd name="T15" fmla="*/ 32 h 77"/>
                  <a:gd name="T16" fmla="*/ 368 w 368"/>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6"/>
                    </a:moveTo>
                    <a:lnTo>
                      <a:pt x="368" y="26"/>
                    </a:lnTo>
                    <a:lnTo>
                      <a:pt x="368" y="26"/>
                    </a:lnTo>
                    <a:lnTo>
                      <a:pt x="267" y="0"/>
                    </a:lnTo>
                    <a:lnTo>
                      <a:pt x="0" y="35"/>
                    </a:lnTo>
                    <a:lnTo>
                      <a:pt x="101" y="65"/>
                    </a:lnTo>
                    <a:lnTo>
                      <a:pt x="101" y="77"/>
                    </a:lnTo>
                    <a:lnTo>
                      <a:pt x="368" y="32"/>
                    </a:lnTo>
                    <a:lnTo>
                      <a:pt x="36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25" name="Freeform 411"/>
              <p:cNvSpPr>
                <a:spLocks/>
              </p:cNvSpPr>
              <p:nvPr/>
            </p:nvSpPr>
            <p:spPr bwMode="auto">
              <a:xfrm>
                <a:off x="2205038" y="4541838"/>
                <a:ext cx="161925" cy="66675"/>
              </a:xfrm>
              <a:custGeom>
                <a:avLst/>
                <a:gdLst>
                  <a:gd name="T0" fmla="*/ 1 w 102"/>
                  <a:gd name="T1" fmla="*/ 42 h 42"/>
                  <a:gd name="T2" fmla="*/ 0 w 102"/>
                  <a:gd name="T3" fmla="*/ 30 h 42"/>
                  <a:gd name="T4" fmla="*/ 100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0"/>
                    </a:lnTo>
                    <a:lnTo>
                      <a:pt x="100"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26" name="Freeform 412"/>
              <p:cNvSpPr>
                <a:spLocks/>
              </p:cNvSpPr>
              <p:nvPr/>
            </p:nvSpPr>
            <p:spPr bwMode="auto">
              <a:xfrm>
                <a:off x="1779588" y="4486275"/>
                <a:ext cx="584200" cy="122237"/>
              </a:xfrm>
              <a:custGeom>
                <a:avLst/>
                <a:gdLst>
                  <a:gd name="T0" fmla="*/ 0 w 368"/>
                  <a:gd name="T1" fmla="*/ 26 h 77"/>
                  <a:gd name="T2" fmla="*/ 0 w 368"/>
                  <a:gd name="T3" fmla="*/ 26 h 77"/>
                  <a:gd name="T4" fmla="*/ 0 w 368"/>
                  <a:gd name="T5" fmla="*/ 26 h 77"/>
                  <a:gd name="T6" fmla="*/ 100 w 368"/>
                  <a:gd name="T7" fmla="*/ 0 h 77"/>
                  <a:gd name="T8" fmla="*/ 368 w 368"/>
                  <a:gd name="T9" fmla="*/ 35 h 77"/>
                  <a:gd name="T10" fmla="*/ 268 w 368"/>
                  <a:gd name="T11" fmla="*/ 65 h 77"/>
                  <a:gd name="T12" fmla="*/ 269 w 368"/>
                  <a:gd name="T13" fmla="*/ 77 h 77"/>
                  <a:gd name="T14" fmla="*/ 0 w 368"/>
                  <a:gd name="T15" fmla="*/ 32 h 77"/>
                  <a:gd name="T16" fmla="*/ 0 w 368"/>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0" y="26"/>
                    </a:moveTo>
                    <a:lnTo>
                      <a:pt x="0" y="26"/>
                    </a:lnTo>
                    <a:lnTo>
                      <a:pt x="0" y="26"/>
                    </a:lnTo>
                    <a:lnTo>
                      <a:pt x="100" y="0"/>
                    </a:lnTo>
                    <a:lnTo>
                      <a:pt x="368" y="35"/>
                    </a:lnTo>
                    <a:lnTo>
                      <a:pt x="268" y="65"/>
                    </a:lnTo>
                    <a:lnTo>
                      <a:pt x="269" y="77"/>
                    </a:lnTo>
                    <a:lnTo>
                      <a:pt x="0" y="32"/>
                    </a:lnTo>
                    <a:lnTo>
                      <a:pt x="0"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27" name="Freeform 413"/>
              <p:cNvSpPr>
                <a:spLocks/>
              </p:cNvSpPr>
              <p:nvPr/>
            </p:nvSpPr>
            <p:spPr bwMode="auto">
              <a:xfrm>
                <a:off x="1250950" y="4465638"/>
                <a:ext cx="44450" cy="68262"/>
              </a:xfrm>
              <a:custGeom>
                <a:avLst/>
                <a:gdLst>
                  <a:gd name="T0" fmla="*/ 28 w 28"/>
                  <a:gd name="T1" fmla="*/ 43 h 43"/>
                  <a:gd name="T2" fmla="*/ 28 w 28"/>
                  <a:gd name="T3" fmla="*/ 32 h 43"/>
                  <a:gd name="T4" fmla="*/ 0 w 28"/>
                  <a:gd name="T5" fmla="*/ 0 h 43"/>
                  <a:gd name="T6" fmla="*/ 0 w 28"/>
                  <a:gd name="T7" fmla="*/ 17 h 43"/>
                  <a:gd name="T8" fmla="*/ 28 w 28"/>
                  <a:gd name="T9" fmla="*/ 43 h 43"/>
                </a:gdLst>
                <a:ahLst/>
                <a:cxnLst>
                  <a:cxn ang="0">
                    <a:pos x="T0" y="T1"/>
                  </a:cxn>
                  <a:cxn ang="0">
                    <a:pos x="T2" y="T3"/>
                  </a:cxn>
                  <a:cxn ang="0">
                    <a:pos x="T4" y="T5"/>
                  </a:cxn>
                  <a:cxn ang="0">
                    <a:pos x="T6" y="T7"/>
                  </a:cxn>
                  <a:cxn ang="0">
                    <a:pos x="T8" y="T9"/>
                  </a:cxn>
                </a:cxnLst>
                <a:rect l="0" t="0" r="r" b="b"/>
                <a:pathLst>
                  <a:path w="28" h="43">
                    <a:moveTo>
                      <a:pt x="28" y="43"/>
                    </a:moveTo>
                    <a:lnTo>
                      <a:pt x="28" y="32"/>
                    </a:lnTo>
                    <a:lnTo>
                      <a:pt x="0" y="0"/>
                    </a:lnTo>
                    <a:lnTo>
                      <a:pt x="0" y="17"/>
                    </a:lnTo>
                    <a:lnTo>
                      <a:pt x="28"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28" name="Freeform 414"/>
              <p:cNvSpPr>
                <a:spLocks/>
              </p:cNvSpPr>
              <p:nvPr/>
            </p:nvSpPr>
            <p:spPr bwMode="auto">
              <a:xfrm>
                <a:off x="1733550" y="4465638"/>
                <a:ext cx="46037" cy="68262"/>
              </a:xfrm>
              <a:custGeom>
                <a:avLst/>
                <a:gdLst>
                  <a:gd name="T0" fmla="*/ 1 w 29"/>
                  <a:gd name="T1" fmla="*/ 43 h 43"/>
                  <a:gd name="T2" fmla="*/ 0 w 29"/>
                  <a:gd name="T3" fmla="*/ 32 h 43"/>
                  <a:gd name="T4" fmla="*/ 29 w 29"/>
                  <a:gd name="T5" fmla="*/ 0 h 43"/>
                  <a:gd name="T6" fmla="*/ 29 w 29"/>
                  <a:gd name="T7" fmla="*/ 17 h 43"/>
                  <a:gd name="T8" fmla="*/ 1 w 29"/>
                  <a:gd name="T9" fmla="*/ 43 h 43"/>
                </a:gdLst>
                <a:ahLst/>
                <a:cxnLst>
                  <a:cxn ang="0">
                    <a:pos x="T0" y="T1"/>
                  </a:cxn>
                  <a:cxn ang="0">
                    <a:pos x="T2" y="T3"/>
                  </a:cxn>
                  <a:cxn ang="0">
                    <a:pos x="T4" y="T5"/>
                  </a:cxn>
                  <a:cxn ang="0">
                    <a:pos x="T6" y="T7"/>
                  </a:cxn>
                  <a:cxn ang="0">
                    <a:pos x="T8" y="T9"/>
                  </a:cxn>
                </a:cxnLst>
                <a:rect l="0" t="0" r="r" b="b"/>
                <a:pathLst>
                  <a:path w="29" h="43">
                    <a:moveTo>
                      <a:pt x="1" y="43"/>
                    </a:moveTo>
                    <a:lnTo>
                      <a:pt x="0" y="32"/>
                    </a:lnTo>
                    <a:lnTo>
                      <a:pt x="29" y="0"/>
                    </a:lnTo>
                    <a:lnTo>
                      <a:pt x="29" y="17"/>
                    </a:lnTo>
                    <a:lnTo>
                      <a:pt x="1"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29" name="Freeform 415"/>
              <p:cNvSpPr>
                <a:spLocks/>
              </p:cNvSpPr>
              <p:nvPr/>
            </p:nvSpPr>
            <p:spPr bwMode="auto">
              <a:xfrm>
                <a:off x="1250950" y="4465638"/>
                <a:ext cx="528637" cy="50800"/>
              </a:xfrm>
              <a:custGeom>
                <a:avLst/>
                <a:gdLst>
                  <a:gd name="T0" fmla="*/ 304 w 333"/>
                  <a:gd name="T1" fmla="*/ 32 h 32"/>
                  <a:gd name="T2" fmla="*/ 28 w 333"/>
                  <a:gd name="T3" fmla="*/ 32 h 32"/>
                  <a:gd name="T4" fmla="*/ 0 w 333"/>
                  <a:gd name="T5" fmla="*/ 0 h 32"/>
                  <a:gd name="T6" fmla="*/ 333 w 333"/>
                  <a:gd name="T7" fmla="*/ 0 h 32"/>
                  <a:gd name="T8" fmla="*/ 304 w 333"/>
                  <a:gd name="T9" fmla="*/ 32 h 32"/>
                </a:gdLst>
                <a:ahLst/>
                <a:cxnLst>
                  <a:cxn ang="0">
                    <a:pos x="T0" y="T1"/>
                  </a:cxn>
                  <a:cxn ang="0">
                    <a:pos x="T2" y="T3"/>
                  </a:cxn>
                  <a:cxn ang="0">
                    <a:pos x="T4" y="T5"/>
                  </a:cxn>
                  <a:cxn ang="0">
                    <a:pos x="T6" y="T7"/>
                  </a:cxn>
                  <a:cxn ang="0">
                    <a:pos x="T8" y="T9"/>
                  </a:cxn>
                </a:cxnLst>
                <a:rect l="0" t="0" r="r" b="b"/>
                <a:pathLst>
                  <a:path w="333" h="32">
                    <a:moveTo>
                      <a:pt x="304" y="32"/>
                    </a:moveTo>
                    <a:lnTo>
                      <a:pt x="28" y="32"/>
                    </a:lnTo>
                    <a:lnTo>
                      <a:pt x="0" y="0"/>
                    </a:lnTo>
                    <a:lnTo>
                      <a:pt x="333" y="0"/>
                    </a:lnTo>
                    <a:lnTo>
                      <a:pt x="304" y="3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30" name="Freeform 416"/>
              <p:cNvSpPr>
                <a:spLocks/>
              </p:cNvSpPr>
              <p:nvPr/>
            </p:nvSpPr>
            <p:spPr bwMode="auto">
              <a:xfrm>
                <a:off x="1295400" y="4516438"/>
                <a:ext cx="439737" cy="17462"/>
              </a:xfrm>
              <a:custGeom>
                <a:avLst/>
                <a:gdLst>
                  <a:gd name="T0" fmla="*/ 276 w 277"/>
                  <a:gd name="T1" fmla="*/ 0 h 11"/>
                  <a:gd name="T2" fmla="*/ 0 w 277"/>
                  <a:gd name="T3" fmla="*/ 0 h 11"/>
                  <a:gd name="T4" fmla="*/ 0 w 277"/>
                  <a:gd name="T5" fmla="*/ 11 h 11"/>
                  <a:gd name="T6" fmla="*/ 277 w 277"/>
                  <a:gd name="T7" fmla="*/ 11 h 11"/>
                  <a:gd name="T8" fmla="*/ 276 w 277"/>
                  <a:gd name="T9" fmla="*/ 0 h 11"/>
                </a:gdLst>
                <a:ahLst/>
                <a:cxnLst>
                  <a:cxn ang="0">
                    <a:pos x="T0" y="T1"/>
                  </a:cxn>
                  <a:cxn ang="0">
                    <a:pos x="T2" y="T3"/>
                  </a:cxn>
                  <a:cxn ang="0">
                    <a:pos x="T4" y="T5"/>
                  </a:cxn>
                  <a:cxn ang="0">
                    <a:pos x="T6" y="T7"/>
                  </a:cxn>
                  <a:cxn ang="0">
                    <a:pos x="T8" y="T9"/>
                  </a:cxn>
                </a:cxnLst>
                <a:rect l="0" t="0" r="r" b="b"/>
                <a:pathLst>
                  <a:path w="277" h="11">
                    <a:moveTo>
                      <a:pt x="276" y="0"/>
                    </a:moveTo>
                    <a:lnTo>
                      <a:pt x="0" y="0"/>
                    </a:lnTo>
                    <a:lnTo>
                      <a:pt x="0" y="11"/>
                    </a:lnTo>
                    <a:lnTo>
                      <a:pt x="277" y="11"/>
                    </a:lnTo>
                    <a:lnTo>
                      <a:pt x="27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31" name="Freeform 417"/>
              <p:cNvSpPr>
                <a:spLocks/>
              </p:cNvSpPr>
              <p:nvPr/>
            </p:nvSpPr>
            <p:spPr bwMode="auto">
              <a:xfrm>
                <a:off x="1471613" y="4554538"/>
                <a:ext cx="96837" cy="44450"/>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32" name="Rectangle 418"/>
              <p:cNvSpPr>
                <a:spLocks noChangeArrowheads="1"/>
              </p:cNvSpPr>
              <p:nvPr/>
            </p:nvSpPr>
            <p:spPr bwMode="auto">
              <a:xfrm>
                <a:off x="1195388" y="3573463"/>
                <a:ext cx="646112" cy="342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33" name="Rectangle 419"/>
              <p:cNvSpPr>
                <a:spLocks noChangeArrowheads="1"/>
              </p:cNvSpPr>
              <p:nvPr/>
            </p:nvSpPr>
            <p:spPr bwMode="auto">
              <a:xfrm>
                <a:off x="1195388" y="3573463"/>
                <a:ext cx="64611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34" name="Freeform 420"/>
              <p:cNvSpPr>
                <a:spLocks/>
              </p:cNvSpPr>
              <p:nvPr/>
            </p:nvSpPr>
            <p:spPr bwMode="auto">
              <a:xfrm>
                <a:off x="1519238" y="3744913"/>
                <a:ext cx="119062" cy="12700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35" name="Freeform 421"/>
              <p:cNvSpPr>
                <a:spLocks/>
              </p:cNvSpPr>
              <p:nvPr/>
            </p:nvSpPr>
            <p:spPr bwMode="auto">
              <a:xfrm>
                <a:off x="1471613" y="3744913"/>
                <a:ext cx="55562" cy="12700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36" name="Freeform 422"/>
              <p:cNvSpPr>
                <a:spLocks/>
              </p:cNvSpPr>
              <p:nvPr/>
            </p:nvSpPr>
            <p:spPr bwMode="auto">
              <a:xfrm>
                <a:off x="1519238" y="3617913"/>
                <a:ext cx="136525" cy="169862"/>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37" name="Freeform 423"/>
              <p:cNvSpPr>
                <a:spLocks/>
              </p:cNvSpPr>
              <p:nvPr/>
            </p:nvSpPr>
            <p:spPr bwMode="auto">
              <a:xfrm>
                <a:off x="1430338" y="3744913"/>
                <a:ext cx="88900" cy="115887"/>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38" name="Freeform 424"/>
              <p:cNvSpPr>
                <a:spLocks/>
              </p:cNvSpPr>
              <p:nvPr/>
            </p:nvSpPr>
            <p:spPr bwMode="auto">
              <a:xfrm>
                <a:off x="1482725" y="3617913"/>
                <a:ext cx="39687" cy="12700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39" name="Freeform 425"/>
              <p:cNvSpPr>
                <a:spLocks/>
              </p:cNvSpPr>
              <p:nvPr/>
            </p:nvSpPr>
            <p:spPr bwMode="auto">
              <a:xfrm>
                <a:off x="1382713" y="3625850"/>
                <a:ext cx="136525" cy="207962"/>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40" name="Freeform 426"/>
              <p:cNvSpPr>
                <a:spLocks/>
              </p:cNvSpPr>
              <p:nvPr/>
            </p:nvSpPr>
            <p:spPr bwMode="auto">
              <a:xfrm>
                <a:off x="1195388" y="3573463"/>
                <a:ext cx="646112" cy="88900"/>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41" name="Freeform 427"/>
              <p:cNvSpPr>
                <a:spLocks/>
              </p:cNvSpPr>
              <p:nvPr/>
            </p:nvSpPr>
            <p:spPr bwMode="auto">
              <a:xfrm>
                <a:off x="1519238" y="3617913"/>
                <a:ext cx="96837" cy="44450"/>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42" name="Freeform 428"/>
              <p:cNvSpPr>
                <a:spLocks/>
              </p:cNvSpPr>
              <p:nvPr/>
            </p:nvSpPr>
            <p:spPr bwMode="auto">
              <a:xfrm>
                <a:off x="1482725" y="3617913"/>
                <a:ext cx="39687" cy="44450"/>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43" name="Freeform 429"/>
              <p:cNvSpPr>
                <a:spLocks/>
              </p:cNvSpPr>
              <p:nvPr/>
            </p:nvSpPr>
            <p:spPr bwMode="auto">
              <a:xfrm>
                <a:off x="1423988" y="3625850"/>
                <a:ext cx="69850" cy="36512"/>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44" name="Freeform 430"/>
              <p:cNvSpPr>
                <a:spLocks/>
              </p:cNvSpPr>
              <p:nvPr/>
            </p:nvSpPr>
            <p:spPr bwMode="auto">
              <a:xfrm>
                <a:off x="1697038" y="3751263"/>
                <a:ext cx="47625" cy="49212"/>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45" name="Freeform 431"/>
              <p:cNvSpPr>
                <a:spLocks/>
              </p:cNvSpPr>
              <p:nvPr/>
            </p:nvSpPr>
            <p:spPr bwMode="auto">
              <a:xfrm>
                <a:off x="1741488" y="3751263"/>
                <a:ext cx="20637" cy="49212"/>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46" name="Freeform 432"/>
              <p:cNvSpPr>
                <a:spLocks/>
              </p:cNvSpPr>
              <p:nvPr/>
            </p:nvSpPr>
            <p:spPr bwMode="auto">
              <a:xfrm>
                <a:off x="1690688" y="3784600"/>
                <a:ext cx="53975" cy="65087"/>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47" name="Freeform 433"/>
              <p:cNvSpPr>
                <a:spLocks/>
              </p:cNvSpPr>
              <p:nvPr/>
            </p:nvSpPr>
            <p:spPr bwMode="auto">
              <a:xfrm>
                <a:off x="1744663" y="3756025"/>
                <a:ext cx="33337"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48" name="Freeform 434"/>
              <p:cNvSpPr>
                <a:spLocks/>
              </p:cNvSpPr>
              <p:nvPr/>
            </p:nvSpPr>
            <p:spPr bwMode="auto">
              <a:xfrm>
                <a:off x="1744663" y="3800475"/>
                <a:ext cx="15875" cy="49212"/>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49" name="Freeform 435"/>
              <p:cNvSpPr>
                <a:spLocks/>
              </p:cNvSpPr>
              <p:nvPr/>
            </p:nvSpPr>
            <p:spPr bwMode="auto">
              <a:xfrm>
                <a:off x="1744663" y="3767138"/>
                <a:ext cx="52387" cy="80962"/>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50" name="Freeform 436"/>
              <p:cNvSpPr>
                <a:spLocks/>
              </p:cNvSpPr>
              <p:nvPr/>
            </p:nvSpPr>
            <p:spPr bwMode="auto">
              <a:xfrm>
                <a:off x="1250950" y="3751263"/>
                <a:ext cx="46037" cy="49212"/>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51" name="Freeform 437"/>
              <p:cNvSpPr>
                <a:spLocks/>
              </p:cNvSpPr>
              <p:nvPr/>
            </p:nvSpPr>
            <p:spPr bwMode="auto">
              <a:xfrm>
                <a:off x="1293813" y="3751263"/>
                <a:ext cx="22225" cy="49212"/>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52" name="Freeform 438"/>
              <p:cNvSpPr>
                <a:spLocks/>
              </p:cNvSpPr>
              <p:nvPr/>
            </p:nvSpPr>
            <p:spPr bwMode="auto">
              <a:xfrm>
                <a:off x="1244600" y="3784600"/>
                <a:ext cx="52387" cy="65087"/>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53" name="Freeform 439"/>
              <p:cNvSpPr>
                <a:spLocks/>
              </p:cNvSpPr>
              <p:nvPr/>
            </p:nvSpPr>
            <p:spPr bwMode="auto">
              <a:xfrm>
                <a:off x="1296988" y="3756025"/>
                <a:ext cx="33337"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54" name="Freeform 440"/>
              <p:cNvSpPr>
                <a:spLocks/>
              </p:cNvSpPr>
              <p:nvPr/>
            </p:nvSpPr>
            <p:spPr bwMode="auto">
              <a:xfrm>
                <a:off x="1295400" y="3800475"/>
                <a:ext cx="15875" cy="49212"/>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55" name="Freeform 441"/>
              <p:cNvSpPr>
                <a:spLocks/>
              </p:cNvSpPr>
              <p:nvPr/>
            </p:nvSpPr>
            <p:spPr bwMode="auto">
              <a:xfrm>
                <a:off x="1296988" y="3767138"/>
                <a:ext cx="53975" cy="80962"/>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56" name="Freeform 442"/>
              <p:cNvSpPr>
                <a:spLocks/>
              </p:cNvSpPr>
              <p:nvPr/>
            </p:nvSpPr>
            <p:spPr bwMode="auto">
              <a:xfrm>
                <a:off x="1082675" y="3484563"/>
                <a:ext cx="879475" cy="147637"/>
              </a:xfrm>
              <a:custGeom>
                <a:avLst/>
                <a:gdLst>
                  <a:gd name="T0" fmla="*/ 396 w 396"/>
                  <a:gd name="T1" fmla="*/ 59 h 66"/>
                  <a:gd name="T2" fmla="*/ 389 w 396"/>
                  <a:gd name="T3" fmla="*/ 66 h 66"/>
                  <a:gd name="T4" fmla="*/ 7 w 396"/>
                  <a:gd name="T5" fmla="*/ 66 h 66"/>
                  <a:gd name="T6" fmla="*/ 0 w 396"/>
                  <a:gd name="T7" fmla="*/ 59 h 66"/>
                  <a:gd name="T8" fmla="*/ 0 w 396"/>
                  <a:gd name="T9" fmla="*/ 7 h 66"/>
                  <a:gd name="T10" fmla="*/ 7 w 396"/>
                  <a:gd name="T11" fmla="*/ 0 h 66"/>
                  <a:gd name="T12" fmla="*/ 389 w 396"/>
                  <a:gd name="T13" fmla="*/ 0 h 66"/>
                  <a:gd name="T14" fmla="*/ 396 w 396"/>
                  <a:gd name="T15" fmla="*/ 7 h 66"/>
                  <a:gd name="T16" fmla="*/ 396 w 396"/>
                  <a:gd name="T1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66">
                    <a:moveTo>
                      <a:pt x="396" y="59"/>
                    </a:moveTo>
                    <a:cubicBezTo>
                      <a:pt x="396" y="63"/>
                      <a:pt x="393" y="66"/>
                      <a:pt x="389" y="66"/>
                    </a:cubicBezTo>
                    <a:cubicBezTo>
                      <a:pt x="7" y="66"/>
                      <a:pt x="7" y="66"/>
                      <a:pt x="7" y="66"/>
                    </a:cubicBezTo>
                    <a:cubicBezTo>
                      <a:pt x="4" y="66"/>
                      <a:pt x="0" y="63"/>
                      <a:pt x="0" y="59"/>
                    </a:cubicBezTo>
                    <a:cubicBezTo>
                      <a:pt x="0" y="7"/>
                      <a:pt x="0" y="7"/>
                      <a:pt x="0" y="7"/>
                    </a:cubicBezTo>
                    <a:cubicBezTo>
                      <a:pt x="0" y="3"/>
                      <a:pt x="4" y="0"/>
                      <a:pt x="7" y="0"/>
                    </a:cubicBezTo>
                    <a:cubicBezTo>
                      <a:pt x="389" y="0"/>
                      <a:pt x="389" y="0"/>
                      <a:pt x="389" y="0"/>
                    </a:cubicBezTo>
                    <a:cubicBezTo>
                      <a:pt x="393" y="0"/>
                      <a:pt x="396" y="3"/>
                      <a:pt x="396" y="7"/>
                    </a:cubicBezTo>
                    <a:lnTo>
                      <a:pt x="396" y="5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57" name="Rectangle 443"/>
              <p:cNvSpPr>
                <a:spLocks noChangeArrowheads="1"/>
              </p:cNvSpPr>
              <p:nvPr/>
            </p:nvSpPr>
            <p:spPr bwMode="auto">
              <a:xfrm>
                <a:off x="1101725" y="3505200"/>
                <a:ext cx="842962" cy="109537"/>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58" name="Freeform 444"/>
              <p:cNvSpPr>
                <a:spLocks noEditPoints="1"/>
              </p:cNvSpPr>
              <p:nvPr/>
            </p:nvSpPr>
            <p:spPr bwMode="auto">
              <a:xfrm>
                <a:off x="1271588" y="3525838"/>
                <a:ext cx="55562" cy="66675"/>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6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1 w 25"/>
                  <a:gd name="T25" fmla="*/ 23 h 30"/>
                  <a:gd name="T26" fmla="*/ 0 w 25"/>
                  <a:gd name="T27" fmla="*/ 27 h 30"/>
                  <a:gd name="T28" fmla="*/ 2 w 25"/>
                  <a:gd name="T29" fmla="*/ 25 h 30"/>
                  <a:gd name="T30" fmla="*/ 5 w 25"/>
                  <a:gd name="T31" fmla="*/ 27 h 30"/>
                  <a:gd name="T32" fmla="*/ 2 w 25"/>
                  <a:gd name="T33" fmla="*/ 30 h 30"/>
                  <a:gd name="T34" fmla="*/ 0 w 25"/>
                  <a:gd name="T35" fmla="*/ 27 h 30"/>
                  <a:gd name="T36" fmla="*/ 9 w 25"/>
                  <a:gd name="T37" fmla="*/ 1 h 30"/>
                  <a:gd name="T38" fmla="*/ 12 w 25"/>
                  <a:gd name="T39" fmla="*/ 1 h 30"/>
                  <a:gd name="T40" fmla="*/ 12 w 25"/>
                  <a:gd name="T41" fmla="*/ 4 h 30"/>
                  <a:gd name="T42" fmla="*/ 9 w 25"/>
                  <a:gd name="T43" fmla="*/ 4 h 30"/>
                  <a:gd name="T44" fmla="*/ 7 w 25"/>
                  <a:gd name="T45" fmla="*/ 15 h 30"/>
                  <a:gd name="T46" fmla="*/ 10 w 25"/>
                  <a:gd name="T47" fmla="*/ 13 h 30"/>
                  <a:gd name="T48" fmla="*/ 12 w 25"/>
                  <a:gd name="T49" fmla="*/ 15 h 30"/>
                  <a:gd name="T50" fmla="*/ 9 w 25"/>
                  <a:gd name="T51" fmla="*/ 17 h 30"/>
                  <a:gd name="T52" fmla="*/ 7 w 25"/>
                  <a:gd name="T53" fmla="*/ 15 h 30"/>
                  <a:gd name="T54" fmla="*/ 15 w 25"/>
                  <a:gd name="T55" fmla="*/ 1 h 30"/>
                  <a:gd name="T56" fmla="*/ 18 w 25"/>
                  <a:gd name="T57" fmla="*/ 1 h 30"/>
                  <a:gd name="T58" fmla="*/ 18 w 25"/>
                  <a:gd name="T59" fmla="*/ 4 h 30"/>
                  <a:gd name="T60" fmla="*/ 15 w 25"/>
                  <a:gd name="T61" fmla="*/ 4 h 30"/>
                  <a:gd name="T62" fmla="*/ 13 w 25"/>
                  <a:gd name="T63" fmla="*/ 15 h 30"/>
                  <a:gd name="T64" fmla="*/ 16 w 25"/>
                  <a:gd name="T65" fmla="*/ 13 h 30"/>
                  <a:gd name="T66" fmla="*/ 18 w 25"/>
                  <a:gd name="T67" fmla="*/ 15 h 30"/>
                  <a:gd name="T68" fmla="*/ 15 w 25"/>
                  <a:gd name="T69" fmla="*/ 17 h 30"/>
                  <a:gd name="T70" fmla="*/ 13 w 25"/>
                  <a:gd name="T71" fmla="*/ 15 h 30"/>
                  <a:gd name="T72" fmla="*/ 21 w 25"/>
                  <a:gd name="T73" fmla="*/ 7 h 30"/>
                  <a:gd name="T74" fmla="*/ 24 w 25"/>
                  <a:gd name="T75" fmla="*/ 7 h 30"/>
                  <a:gd name="T76" fmla="*/ 24 w 25"/>
                  <a:gd name="T77" fmla="*/ 11 h 30"/>
                  <a:gd name="T78" fmla="*/ 21 w 25"/>
                  <a:gd name="T79" fmla="*/ 11 h 30"/>
                  <a:gd name="T80" fmla="*/ 19 w 25"/>
                  <a:gd name="T81" fmla="*/ 15 h 30"/>
                  <a:gd name="T82" fmla="*/ 22 w 25"/>
                  <a:gd name="T83" fmla="*/ 13 h 30"/>
                  <a:gd name="T84" fmla="*/ 24 w 25"/>
                  <a:gd name="T85" fmla="*/ 15 h 30"/>
                  <a:gd name="T86" fmla="*/ 22 w 25"/>
                  <a:gd name="T87" fmla="*/ 17 h 30"/>
                  <a:gd name="T88" fmla="*/ 19 w 25"/>
                  <a:gd name="T89" fmla="*/ 15 h 30"/>
                  <a:gd name="T90" fmla="*/ 20 w 25"/>
                  <a:gd name="T91" fmla="*/ 20 h 30"/>
                  <a:gd name="T92" fmla="*/ 23 w 25"/>
                  <a:gd name="T93" fmla="*/ 20 h 30"/>
                  <a:gd name="T94" fmla="*/ 23 w 25"/>
                  <a:gd name="T95" fmla="*/ 23 h 30"/>
                  <a:gd name="T96" fmla="*/ 19 w 25"/>
                  <a:gd name="T97" fmla="*/ 23 h 30"/>
                  <a:gd name="T98" fmla="*/ 18 w 25"/>
                  <a:gd name="T99" fmla="*/ 27 h 30"/>
                  <a:gd name="T100" fmla="*/ 21 w 25"/>
                  <a:gd name="T101" fmla="*/ 25 h 30"/>
                  <a:gd name="T102" fmla="*/ 23 w 25"/>
                  <a:gd name="T103" fmla="*/ 27 h 30"/>
                  <a:gd name="T104" fmla="*/ 21 w 25"/>
                  <a:gd name="T105" fmla="*/ 30 h 30"/>
                  <a:gd name="T106" fmla="*/ 18 w 25"/>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4" y="11"/>
                    </a:cubicBezTo>
                    <a:cubicBezTo>
                      <a:pt x="3" y="11"/>
                      <a:pt x="2" y="11"/>
                      <a:pt x="2" y="11"/>
                    </a:cubicBezTo>
                    <a:cubicBezTo>
                      <a:pt x="1" y="10"/>
                      <a:pt x="1" y="9"/>
                      <a:pt x="1" y="9"/>
                    </a:cubicBezTo>
                    <a:close/>
                    <a:moveTo>
                      <a:pt x="1" y="15"/>
                    </a:moveTo>
                    <a:cubicBezTo>
                      <a:pt x="1" y="14"/>
                      <a:pt x="1" y="14"/>
                      <a:pt x="2" y="13"/>
                    </a:cubicBezTo>
                    <a:cubicBezTo>
                      <a:pt x="2" y="13"/>
                      <a:pt x="3" y="13"/>
                      <a:pt x="3"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0" y="26"/>
                    </a:cubicBezTo>
                    <a:cubicBezTo>
                      <a:pt x="1" y="25"/>
                      <a:pt x="2" y="25"/>
                      <a:pt x="2" y="25"/>
                    </a:cubicBezTo>
                    <a:cubicBezTo>
                      <a:pt x="3" y="25"/>
                      <a:pt x="3" y="25"/>
                      <a:pt x="4" y="26"/>
                    </a:cubicBezTo>
                    <a:cubicBezTo>
                      <a:pt x="4" y="26"/>
                      <a:pt x="5" y="27"/>
                      <a:pt x="5" y="27"/>
                    </a:cubicBezTo>
                    <a:cubicBezTo>
                      <a:pt x="5" y="28"/>
                      <a:pt x="4" y="29"/>
                      <a:pt x="4" y="29"/>
                    </a:cubicBezTo>
                    <a:cubicBezTo>
                      <a:pt x="3" y="30"/>
                      <a:pt x="3" y="30"/>
                      <a:pt x="2" y="30"/>
                    </a:cubicBezTo>
                    <a:cubicBezTo>
                      <a:pt x="1" y="30"/>
                      <a:pt x="1" y="30"/>
                      <a:pt x="0" y="29"/>
                    </a:cubicBezTo>
                    <a:cubicBezTo>
                      <a:pt x="0" y="29"/>
                      <a:pt x="0" y="28"/>
                      <a:pt x="0" y="27"/>
                    </a:cubicBezTo>
                    <a:close/>
                    <a:moveTo>
                      <a:pt x="8" y="3"/>
                    </a:moveTo>
                    <a:cubicBezTo>
                      <a:pt x="8" y="2"/>
                      <a:pt x="8" y="1"/>
                      <a:pt x="9" y="1"/>
                    </a:cubicBezTo>
                    <a:cubicBezTo>
                      <a:pt x="9" y="0"/>
                      <a:pt x="10" y="0"/>
                      <a:pt x="11" y="0"/>
                    </a:cubicBezTo>
                    <a:cubicBezTo>
                      <a:pt x="11" y="0"/>
                      <a:pt x="12" y="0"/>
                      <a:pt x="12" y="1"/>
                    </a:cubicBezTo>
                    <a:cubicBezTo>
                      <a:pt x="13" y="1"/>
                      <a:pt x="13" y="2"/>
                      <a:pt x="13" y="3"/>
                    </a:cubicBezTo>
                    <a:cubicBezTo>
                      <a:pt x="13" y="3"/>
                      <a:pt x="13" y="4"/>
                      <a:pt x="12" y="4"/>
                    </a:cubicBezTo>
                    <a:cubicBezTo>
                      <a:pt x="12" y="5"/>
                      <a:pt x="11" y="5"/>
                      <a:pt x="10" y="5"/>
                    </a:cubicBezTo>
                    <a:cubicBezTo>
                      <a:pt x="10" y="5"/>
                      <a:pt x="9" y="5"/>
                      <a:pt x="9" y="4"/>
                    </a:cubicBezTo>
                    <a:cubicBezTo>
                      <a:pt x="8" y="4"/>
                      <a:pt x="8" y="3"/>
                      <a:pt x="8" y="3"/>
                    </a:cubicBezTo>
                    <a:close/>
                    <a:moveTo>
                      <a:pt x="7" y="15"/>
                    </a:moveTo>
                    <a:cubicBezTo>
                      <a:pt x="7" y="14"/>
                      <a:pt x="7" y="14"/>
                      <a:pt x="8" y="13"/>
                    </a:cubicBezTo>
                    <a:cubicBezTo>
                      <a:pt x="8" y="13"/>
                      <a:pt x="9" y="13"/>
                      <a:pt x="10" y="13"/>
                    </a:cubicBezTo>
                    <a:cubicBezTo>
                      <a:pt x="10" y="13"/>
                      <a:pt x="11" y="13"/>
                      <a:pt x="11" y="13"/>
                    </a:cubicBezTo>
                    <a:cubicBezTo>
                      <a:pt x="12" y="14"/>
                      <a:pt x="12" y="14"/>
                      <a:pt x="12" y="15"/>
                    </a:cubicBezTo>
                    <a:cubicBezTo>
                      <a:pt x="12" y="16"/>
                      <a:pt x="11" y="16"/>
                      <a:pt x="11" y="17"/>
                    </a:cubicBezTo>
                    <a:cubicBezTo>
                      <a:pt x="10" y="17"/>
                      <a:pt x="10" y="17"/>
                      <a:pt x="9" y="17"/>
                    </a:cubicBezTo>
                    <a:cubicBezTo>
                      <a:pt x="8" y="17"/>
                      <a:pt x="8" y="17"/>
                      <a:pt x="7" y="17"/>
                    </a:cubicBezTo>
                    <a:cubicBezTo>
                      <a:pt x="7" y="16"/>
                      <a:pt x="7" y="16"/>
                      <a:pt x="7" y="15"/>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7" y="5"/>
                    </a:cubicBezTo>
                    <a:cubicBezTo>
                      <a:pt x="16" y="5"/>
                      <a:pt x="15" y="5"/>
                      <a:pt x="15" y="4"/>
                    </a:cubicBezTo>
                    <a:cubicBezTo>
                      <a:pt x="14" y="4"/>
                      <a:pt x="14" y="3"/>
                      <a:pt x="14" y="3"/>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5" y="10"/>
                      <a:pt x="24" y="11"/>
                    </a:cubicBezTo>
                    <a:cubicBezTo>
                      <a:pt x="24" y="11"/>
                      <a:pt x="23" y="11"/>
                      <a:pt x="22" y="11"/>
                    </a:cubicBezTo>
                    <a:cubicBezTo>
                      <a:pt x="22" y="11"/>
                      <a:pt x="21" y="11"/>
                      <a:pt x="21"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2"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18" y="27"/>
                    </a:moveTo>
                    <a:cubicBezTo>
                      <a:pt x="18" y="27"/>
                      <a:pt x="19" y="26"/>
                      <a:pt x="19" y="26"/>
                    </a:cubicBezTo>
                    <a:cubicBezTo>
                      <a:pt x="20" y="25"/>
                      <a:pt x="20" y="25"/>
                      <a:pt x="21" y="25"/>
                    </a:cubicBezTo>
                    <a:cubicBezTo>
                      <a:pt x="22" y="25"/>
                      <a:pt x="22" y="25"/>
                      <a:pt x="23" y="26"/>
                    </a:cubicBezTo>
                    <a:cubicBezTo>
                      <a:pt x="23" y="26"/>
                      <a:pt x="23" y="27"/>
                      <a:pt x="23" y="27"/>
                    </a:cubicBezTo>
                    <a:cubicBezTo>
                      <a:pt x="23" y="28"/>
                      <a:pt x="23" y="29"/>
                      <a:pt x="23" y="29"/>
                    </a:cubicBezTo>
                    <a:cubicBezTo>
                      <a:pt x="22" y="30"/>
                      <a:pt x="21" y="30"/>
                      <a:pt x="21" y="30"/>
                    </a:cubicBezTo>
                    <a:cubicBezTo>
                      <a:pt x="20" y="30"/>
                      <a:pt x="20" y="30"/>
                      <a:pt x="19" y="29"/>
                    </a:cubicBezTo>
                    <a:cubicBezTo>
                      <a:pt x="19" y="29"/>
                      <a:pt x="18" y="28"/>
                      <a:pt x="18"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59" name="Freeform 445"/>
              <p:cNvSpPr>
                <a:spLocks noEditPoints="1"/>
              </p:cNvSpPr>
              <p:nvPr/>
            </p:nvSpPr>
            <p:spPr bwMode="auto">
              <a:xfrm>
                <a:off x="1333500" y="3525838"/>
                <a:ext cx="55562" cy="66675"/>
              </a:xfrm>
              <a:custGeom>
                <a:avLst/>
                <a:gdLst>
                  <a:gd name="T0" fmla="*/ 2 w 25"/>
                  <a:gd name="T1" fmla="*/ 1 h 30"/>
                  <a:gd name="T2" fmla="*/ 6 w 25"/>
                  <a:gd name="T3" fmla="*/ 1 h 30"/>
                  <a:gd name="T4" fmla="*/ 6 w 25"/>
                  <a:gd name="T5" fmla="*/ 4 h 30"/>
                  <a:gd name="T6" fmla="*/ 2 w 25"/>
                  <a:gd name="T7" fmla="*/ 4 h 30"/>
                  <a:gd name="T8" fmla="*/ 1 w 25"/>
                  <a:gd name="T9" fmla="*/ 9 h 30"/>
                  <a:gd name="T10" fmla="*/ 4 w 25"/>
                  <a:gd name="T11" fmla="*/ 6 h 30"/>
                  <a:gd name="T12" fmla="*/ 6 w 25"/>
                  <a:gd name="T13" fmla="*/ 9 h 30"/>
                  <a:gd name="T14" fmla="*/ 3 w 25"/>
                  <a:gd name="T15" fmla="*/ 11 h 30"/>
                  <a:gd name="T16" fmla="*/ 1 w 25"/>
                  <a:gd name="T17" fmla="*/ 9 h 30"/>
                  <a:gd name="T18" fmla="*/ 1 w 25"/>
                  <a:gd name="T19" fmla="*/ 13 h 30"/>
                  <a:gd name="T20" fmla="*/ 5 w 25"/>
                  <a:gd name="T21" fmla="*/ 13 h 30"/>
                  <a:gd name="T22" fmla="*/ 5 w 25"/>
                  <a:gd name="T23" fmla="*/ 17 h 30"/>
                  <a:gd name="T24" fmla="*/ 1 w 25"/>
                  <a:gd name="T25" fmla="*/ 17 h 30"/>
                  <a:gd name="T26" fmla="*/ 0 w 25"/>
                  <a:gd name="T27" fmla="*/ 21 h 30"/>
                  <a:gd name="T28" fmla="*/ 3 w 25"/>
                  <a:gd name="T29" fmla="*/ 19 h 30"/>
                  <a:gd name="T30" fmla="*/ 5 w 25"/>
                  <a:gd name="T31" fmla="*/ 21 h 30"/>
                  <a:gd name="T32" fmla="*/ 2 w 25"/>
                  <a:gd name="T33" fmla="*/ 24 h 30"/>
                  <a:gd name="T34" fmla="*/ 0 w 25"/>
                  <a:gd name="T35" fmla="*/ 21 h 30"/>
                  <a:gd name="T36" fmla="*/ 7 w 25"/>
                  <a:gd name="T37" fmla="*/ 26 h 30"/>
                  <a:gd name="T38" fmla="*/ 10 w 25"/>
                  <a:gd name="T39" fmla="*/ 26 h 30"/>
                  <a:gd name="T40" fmla="*/ 10 w 25"/>
                  <a:gd name="T41" fmla="*/ 29 h 30"/>
                  <a:gd name="T42" fmla="*/ 6 w 25"/>
                  <a:gd name="T43" fmla="*/ 29 h 30"/>
                  <a:gd name="T44" fmla="*/ 12 w 25"/>
                  <a:gd name="T45" fmla="*/ 27 h 30"/>
                  <a:gd name="T46" fmla="*/ 15 w 25"/>
                  <a:gd name="T47" fmla="*/ 25 h 30"/>
                  <a:gd name="T48" fmla="*/ 17 w 25"/>
                  <a:gd name="T49" fmla="*/ 27 h 30"/>
                  <a:gd name="T50" fmla="*/ 14 w 25"/>
                  <a:gd name="T51" fmla="*/ 30 h 30"/>
                  <a:gd name="T52" fmla="*/ 12 w 25"/>
                  <a:gd name="T53" fmla="*/ 27 h 30"/>
                  <a:gd name="T54" fmla="*/ 21 w 25"/>
                  <a:gd name="T55" fmla="*/ 1 h 30"/>
                  <a:gd name="T56" fmla="*/ 25 w 25"/>
                  <a:gd name="T57" fmla="*/ 1 h 30"/>
                  <a:gd name="T58" fmla="*/ 24 w 25"/>
                  <a:gd name="T59" fmla="*/ 4 h 30"/>
                  <a:gd name="T60" fmla="*/ 21 w 25"/>
                  <a:gd name="T61" fmla="*/ 4 h 30"/>
                  <a:gd name="T62" fmla="*/ 20 w 25"/>
                  <a:gd name="T63" fmla="*/ 9 h 30"/>
                  <a:gd name="T64" fmla="*/ 23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3"/>
                    </a:moveTo>
                    <a:cubicBezTo>
                      <a:pt x="2" y="2"/>
                      <a:pt x="2" y="1"/>
                      <a:pt x="2" y="1"/>
                    </a:cubicBezTo>
                    <a:cubicBezTo>
                      <a:pt x="3" y="0"/>
                      <a:pt x="3" y="0"/>
                      <a:pt x="4" y="0"/>
                    </a:cubicBezTo>
                    <a:cubicBezTo>
                      <a:pt x="5" y="0"/>
                      <a:pt x="5" y="0"/>
                      <a:pt x="6" y="1"/>
                    </a:cubicBezTo>
                    <a:cubicBezTo>
                      <a:pt x="6" y="1"/>
                      <a:pt x="7" y="2"/>
                      <a:pt x="7" y="3"/>
                    </a:cubicBezTo>
                    <a:cubicBezTo>
                      <a:pt x="7" y="3"/>
                      <a:pt x="6" y="4"/>
                      <a:pt x="6" y="4"/>
                    </a:cubicBezTo>
                    <a:cubicBezTo>
                      <a:pt x="5" y="5"/>
                      <a:pt x="5" y="5"/>
                      <a:pt x="4" y="5"/>
                    </a:cubicBezTo>
                    <a:cubicBezTo>
                      <a:pt x="3" y="5"/>
                      <a:pt x="3" y="5"/>
                      <a:pt x="2" y="4"/>
                    </a:cubicBezTo>
                    <a:cubicBezTo>
                      <a:pt x="2" y="4"/>
                      <a:pt x="2" y="3"/>
                      <a:pt x="2" y="3"/>
                    </a:cubicBezTo>
                    <a:close/>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5" y="13"/>
                      <a:pt x="5" y="13"/>
                    </a:cubicBezTo>
                    <a:cubicBezTo>
                      <a:pt x="5" y="14"/>
                      <a:pt x="6" y="14"/>
                      <a:pt x="6" y="15"/>
                    </a:cubicBezTo>
                    <a:cubicBezTo>
                      <a:pt x="5" y="16"/>
                      <a:pt x="5" y="16"/>
                      <a:pt x="5" y="17"/>
                    </a:cubicBezTo>
                    <a:cubicBezTo>
                      <a:pt x="4" y="17"/>
                      <a:pt x="3"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3" y="23"/>
                      <a:pt x="3" y="24"/>
                      <a:pt x="2" y="24"/>
                    </a:cubicBezTo>
                    <a:cubicBezTo>
                      <a:pt x="2" y="24"/>
                      <a:pt x="1" y="23"/>
                      <a:pt x="1" y="23"/>
                    </a:cubicBezTo>
                    <a:cubicBezTo>
                      <a:pt x="0" y="23"/>
                      <a:pt x="0" y="22"/>
                      <a:pt x="0" y="21"/>
                    </a:cubicBezTo>
                    <a:close/>
                    <a:moveTo>
                      <a:pt x="6" y="27"/>
                    </a:moveTo>
                    <a:cubicBezTo>
                      <a:pt x="6" y="27"/>
                      <a:pt x="6" y="26"/>
                      <a:pt x="7"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8" y="30"/>
                      <a:pt x="7" y="30"/>
                      <a:pt x="6" y="29"/>
                    </a:cubicBezTo>
                    <a:cubicBezTo>
                      <a:pt x="6" y="29"/>
                      <a:pt x="6" y="28"/>
                      <a:pt x="6" y="27"/>
                    </a:cubicBezTo>
                    <a:close/>
                    <a:moveTo>
                      <a:pt x="12" y="27"/>
                    </a:moveTo>
                    <a:cubicBezTo>
                      <a:pt x="12" y="27"/>
                      <a:pt x="12" y="26"/>
                      <a:pt x="13" y="26"/>
                    </a:cubicBezTo>
                    <a:cubicBezTo>
                      <a:pt x="13" y="25"/>
                      <a:pt x="14" y="25"/>
                      <a:pt x="15"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3"/>
                    </a:moveTo>
                    <a:cubicBezTo>
                      <a:pt x="20" y="2"/>
                      <a:pt x="21" y="1"/>
                      <a:pt x="21" y="1"/>
                    </a:cubicBezTo>
                    <a:cubicBezTo>
                      <a:pt x="22" y="0"/>
                      <a:pt x="22" y="0"/>
                      <a:pt x="23" y="0"/>
                    </a:cubicBezTo>
                    <a:cubicBezTo>
                      <a:pt x="24" y="0"/>
                      <a:pt x="24" y="0"/>
                      <a:pt x="25" y="1"/>
                    </a:cubicBezTo>
                    <a:cubicBezTo>
                      <a:pt x="25" y="1"/>
                      <a:pt x="25" y="2"/>
                      <a:pt x="25" y="3"/>
                    </a:cubicBezTo>
                    <a:cubicBezTo>
                      <a:pt x="25" y="3"/>
                      <a:pt x="25" y="4"/>
                      <a:pt x="24" y="4"/>
                    </a:cubicBezTo>
                    <a:cubicBezTo>
                      <a:pt x="24" y="5"/>
                      <a:pt x="23" y="5"/>
                      <a:pt x="23" y="5"/>
                    </a:cubicBezTo>
                    <a:cubicBezTo>
                      <a:pt x="22" y="5"/>
                      <a:pt x="21" y="5"/>
                      <a:pt x="21" y="4"/>
                    </a:cubicBezTo>
                    <a:cubicBezTo>
                      <a:pt x="21" y="4"/>
                      <a:pt x="20" y="3"/>
                      <a:pt x="20" y="3"/>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3" y="20"/>
                      <a:pt x="24" y="21"/>
                      <a:pt x="24" y="21"/>
                    </a:cubicBezTo>
                    <a:cubicBezTo>
                      <a:pt x="23" y="22"/>
                      <a:pt x="23" y="23"/>
                      <a:pt x="23" y="23"/>
                    </a:cubicBezTo>
                    <a:cubicBezTo>
                      <a:pt x="22" y="23"/>
                      <a:pt x="22" y="24"/>
                      <a:pt x="21" y="24"/>
                    </a:cubicBezTo>
                    <a:cubicBezTo>
                      <a:pt x="20" y="24"/>
                      <a:pt x="20" y="23"/>
                      <a:pt x="19"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60" name="Freeform 446"/>
              <p:cNvSpPr>
                <a:spLocks noEditPoints="1"/>
              </p:cNvSpPr>
              <p:nvPr/>
            </p:nvSpPr>
            <p:spPr bwMode="auto">
              <a:xfrm>
                <a:off x="1397000" y="3525838"/>
                <a:ext cx="66675" cy="66675"/>
              </a:xfrm>
              <a:custGeom>
                <a:avLst/>
                <a:gdLst>
                  <a:gd name="T0" fmla="*/ 1 w 30"/>
                  <a:gd name="T1" fmla="*/ 1 h 30"/>
                  <a:gd name="T2" fmla="*/ 5 w 30"/>
                  <a:gd name="T3" fmla="*/ 1 h 30"/>
                  <a:gd name="T4" fmla="*/ 5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4 w 30"/>
                  <a:gd name="T25" fmla="*/ 4 h 30"/>
                  <a:gd name="T26" fmla="*/ 13 w 30"/>
                  <a:gd name="T27" fmla="*/ 9 h 30"/>
                  <a:gd name="T28" fmla="*/ 15 w 30"/>
                  <a:gd name="T29" fmla="*/ 6 h 30"/>
                  <a:gd name="T30" fmla="*/ 17 w 30"/>
                  <a:gd name="T31" fmla="*/ 9 h 30"/>
                  <a:gd name="T32" fmla="*/ 15 w 30"/>
                  <a:gd name="T33" fmla="*/ 11 h 30"/>
                  <a:gd name="T34" fmla="*/ 13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4 w 30"/>
                  <a:gd name="T51" fmla="*/ 24 h 30"/>
                  <a:gd name="T52" fmla="*/ 11 w 30"/>
                  <a:gd name="T53" fmla="*/ 21 h 30"/>
                  <a:gd name="T54" fmla="*/ 12 w 30"/>
                  <a:gd name="T55" fmla="*/ 26 h 30"/>
                  <a:gd name="T56" fmla="*/ 15 w 30"/>
                  <a:gd name="T57" fmla="*/ 26 h 30"/>
                  <a:gd name="T58" fmla="*/ 15 w 30"/>
                  <a:gd name="T59" fmla="*/ 29 h 30"/>
                  <a:gd name="T60" fmla="*/ 12 w 30"/>
                  <a:gd name="T61" fmla="*/ 29 h 30"/>
                  <a:gd name="T62" fmla="*/ 19 w 30"/>
                  <a:gd name="T63" fmla="*/ 3 h 30"/>
                  <a:gd name="T64" fmla="*/ 22 w 30"/>
                  <a:gd name="T65" fmla="*/ 0 h 30"/>
                  <a:gd name="T66" fmla="*/ 24 w 30"/>
                  <a:gd name="T67" fmla="*/ 3 h 30"/>
                  <a:gd name="T68" fmla="*/ 22 w 30"/>
                  <a:gd name="T69" fmla="*/ 5 h 30"/>
                  <a:gd name="T70" fmla="*/ 19 w 30"/>
                  <a:gd name="T71" fmla="*/ 3 h 30"/>
                  <a:gd name="T72" fmla="*/ 26 w 30"/>
                  <a:gd name="T73" fmla="*/ 1 h 30"/>
                  <a:gd name="T74" fmla="*/ 30 w 30"/>
                  <a:gd name="T75" fmla="*/ 1 h 30"/>
                  <a:gd name="T76" fmla="*/ 30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5" y="4"/>
                    </a:cubicBezTo>
                    <a:cubicBezTo>
                      <a:pt x="4" y="5"/>
                      <a:pt x="3" y="5"/>
                      <a:pt x="3" y="5"/>
                    </a:cubicBezTo>
                    <a:cubicBezTo>
                      <a:pt x="2" y="5"/>
                      <a:pt x="2" y="5"/>
                      <a:pt x="1" y="4"/>
                    </a:cubicBezTo>
                    <a:cubicBezTo>
                      <a:pt x="1" y="4"/>
                      <a:pt x="0" y="3"/>
                      <a:pt x="0" y="3"/>
                    </a:cubicBezTo>
                    <a:close/>
                    <a:moveTo>
                      <a:pt x="7" y="3"/>
                    </a:moveTo>
                    <a:cubicBezTo>
                      <a:pt x="7" y="2"/>
                      <a:pt x="7" y="1"/>
                      <a:pt x="7" y="1"/>
                    </a:cubicBezTo>
                    <a:cubicBezTo>
                      <a:pt x="8" y="0"/>
                      <a:pt x="9" y="0"/>
                      <a:pt x="9" y="0"/>
                    </a:cubicBezTo>
                    <a:cubicBezTo>
                      <a:pt x="10" y="0"/>
                      <a:pt x="10" y="0"/>
                      <a:pt x="11" y="1"/>
                    </a:cubicBezTo>
                    <a:cubicBezTo>
                      <a:pt x="11" y="1"/>
                      <a:pt x="12" y="2"/>
                      <a:pt x="12" y="3"/>
                    </a:cubicBezTo>
                    <a:cubicBezTo>
                      <a:pt x="12"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8" y="4"/>
                      <a:pt x="17" y="4"/>
                    </a:cubicBezTo>
                    <a:cubicBezTo>
                      <a:pt x="17" y="5"/>
                      <a:pt x="16" y="5"/>
                      <a:pt x="15" y="5"/>
                    </a:cubicBezTo>
                    <a:cubicBezTo>
                      <a:pt x="15" y="5"/>
                      <a:pt x="14" y="5"/>
                      <a:pt x="14" y="4"/>
                    </a:cubicBezTo>
                    <a:cubicBezTo>
                      <a:pt x="13" y="4"/>
                      <a:pt x="13" y="3"/>
                      <a:pt x="13" y="3"/>
                    </a:cubicBezTo>
                    <a:close/>
                    <a:moveTo>
                      <a:pt x="13" y="9"/>
                    </a:moveTo>
                    <a:cubicBezTo>
                      <a:pt x="13" y="8"/>
                      <a:pt x="13" y="8"/>
                      <a:pt x="13" y="7"/>
                    </a:cubicBezTo>
                    <a:cubicBezTo>
                      <a:pt x="14" y="7"/>
                      <a:pt x="15" y="6"/>
                      <a:pt x="15" y="6"/>
                    </a:cubicBezTo>
                    <a:cubicBezTo>
                      <a:pt x="16" y="6"/>
                      <a:pt x="16" y="7"/>
                      <a:pt x="17" y="7"/>
                    </a:cubicBezTo>
                    <a:cubicBezTo>
                      <a:pt x="17" y="8"/>
                      <a:pt x="18" y="8"/>
                      <a:pt x="17" y="9"/>
                    </a:cubicBezTo>
                    <a:cubicBezTo>
                      <a:pt x="17" y="9"/>
                      <a:pt x="17" y="10"/>
                      <a:pt x="17" y="11"/>
                    </a:cubicBezTo>
                    <a:cubicBezTo>
                      <a:pt x="16" y="11"/>
                      <a:pt x="15" y="11"/>
                      <a:pt x="15" y="11"/>
                    </a:cubicBezTo>
                    <a:cubicBezTo>
                      <a:pt x="14" y="11"/>
                      <a:pt x="14" y="11"/>
                      <a:pt x="13" y="11"/>
                    </a:cubicBezTo>
                    <a:cubicBezTo>
                      <a:pt x="13" y="10"/>
                      <a:pt x="12" y="9"/>
                      <a:pt x="13" y="9"/>
                    </a:cubicBezTo>
                    <a:close/>
                    <a:moveTo>
                      <a:pt x="12" y="15"/>
                    </a:moveTo>
                    <a:cubicBezTo>
                      <a:pt x="12" y="14"/>
                      <a:pt x="12" y="14"/>
                      <a:pt x="13" y="13"/>
                    </a:cubicBezTo>
                    <a:cubicBezTo>
                      <a:pt x="13" y="13"/>
                      <a:pt x="14" y="13"/>
                      <a:pt x="15"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2" y="20"/>
                      <a:pt x="12" y="20"/>
                    </a:cubicBezTo>
                    <a:cubicBezTo>
                      <a:pt x="13" y="19"/>
                      <a:pt x="13" y="19"/>
                      <a:pt x="14" y="19"/>
                    </a:cubicBezTo>
                    <a:cubicBezTo>
                      <a:pt x="15" y="19"/>
                      <a:pt x="15" y="19"/>
                      <a:pt x="16" y="20"/>
                    </a:cubicBezTo>
                    <a:cubicBezTo>
                      <a:pt x="16" y="20"/>
                      <a:pt x="16" y="21"/>
                      <a:pt x="16" y="21"/>
                    </a:cubicBezTo>
                    <a:cubicBezTo>
                      <a:pt x="16" y="22"/>
                      <a:pt x="16" y="23"/>
                      <a:pt x="15" y="23"/>
                    </a:cubicBezTo>
                    <a:cubicBezTo>
                      <a:pt x="15" y="23"/>
                      <a:pt x="14" y="24"/>
                      <a:pt x="14"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6" y="26"/>
                      <a:pt x="16" y="27"/>
                      <a:pt x="16" y="27"/>
                    </a:cubicBezTo>
                    <a:cubicBezTo>
                      <a:pt x="16" y="28"/>
                      <a:pt x="16" y="29"/>
                      <a:pt x="15" y="29"/>
                    </a:cubicBezTo>
                    <a:cubicBezTo>
                      <a:pt x="15" y="30"/>
                      <a:pt x="14" y="30"/>
                      <a:pt x="13" y="30"/>
                    </a:cubicBezTo>
                    <a:cubicBezTo>
                      <a:pt x="13" y="30"/>
                      <a:pt x="12" y="30"/>
                      <a:pt x="12"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2"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9" y="0"/>
                      <a:pt x="29" y="0"/>
                      <a:pt x="30" y="1"/>
                    </a:cubicBezTo>
                    <a:cubicBezTo>
                      <a:pt x="30" y="1"/>
                      <a:pt x="30" y="2"/>
                      <a:pt x="30" y="3"/>
                    </a:cubicBezTo>
                    <a:cubicBezTo>
                      <a:pt x="30" y="3"/>
                      <a:pt x="30" y="4"/>
                      <a:pt x="30" y="4"/>
                    </a:cubicBezTo>
                    <a:cubicBezTo>
                      <a:pt x="29" y="5"/>
                      <a:pt x="28" y="5"/>
                      <a:pt x="28" y="5"/>
                    </a:cubicBezTo>
                    <a:cubicBezTo>
                      <a:pt x="27" y="5"/>
                      <a:pt x="27" y="5"/>
                      <a:pt x="26" y="4"/>
                    </a:cubicBezTo>
                    <a:cubicBezTo>
                      <a:pt x="26"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61" name="Freeform 447"/>
              <p:cNvSpPr>
                <a:spLocks noEditPoints="1"/>
              </p:cNvSpPr>
              <p:nvPr/>
            </p:nvSpPr>
            <p:spPr bwMode="auto">
              <a:xfrm>
                <a:off x="1471613" y="3525838"/>
                <a:ext cx="55562" cy="66675"/>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5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0 w 25"/>
                  <a:gd name="T25" fmla="*/ 23 h 30"/>
                  <a:gd name="T26" fmla="*/ 8 w 25"/>
                  <a:gd name="T27" fmla="*/ 3 h 30"/>
                  <a:gd name="T28" fmla="*/ 10 w 25"/>
                  <a:gd name="T29" fmla="*/ 0 h 30"/>
                  <a:gd name="T30" fmla="*/ 13 w 25"/>
                  <a:gd name="T31" fmla="*/ 3 h 30"/>
                  <a:gd name="T32" fmla="*/ 10 w 25"/>
                  <a:gd name="T33" fmla="*/ 5 h 30"/>
                  <a:gd name="T34" fmla="*/ 8 w 25"/>
                  <a:gd name="T35" fmla="*/ 3 h 30"/>
                  <a:gd name="T36" fmla="*/ 6 w 25"/>
                  <a:gd name="T37" fmla="*/ 26 h 30"/>
                  <a:gd name="T38" fmla="*/ 10 w 25"/>
                  <a:gd name="T39" fmla="*/ 26 h 30"/>
                  <a:gd name="T40" fmla="*/ 10 w 25"/>
                  <a:gd name="T41" fmla="*/ 29 h 30"/>
                  <a:gd name="T42" fmla="*/ 6 w 25"/>
                  <a:gd name="T43" fmla="*/ 29 h 30"/>
                  <a:gd name="T44" fmla="*/ 14 w 25"/>
                  <a:gd name="T45" fmla="*/ 3 h 30"/>
                  <a:gd name="T46" fmla="*/ 17 w 25"/>
                  <a:gd name="T47" fmla="*/ 0 h 30"/>
                  <a:gd name="T48" fmla="*/ 19 w 25"/>
                  <a:gd name="T49" fmla="*/ 3 h 30"/>
                  <a:gd name="T50" fmla="*/ 16 w 25"/>
                  <a:gd name="T51" fmla="*/ 5 h 30"/>
                  <a:gd name="T52" fmla="*/ 14 w 25"/>
                  <a:gd name="T53" fmla="*/ 3 h 30"/>
                  <a:gd name="T54" fmla="*/ 13 w 25"/>
                  <a:gd name="T55" fmla="*/ 26 h 30"/>
                  <a:gd name="T56" fmla="*/ 16 w 25"/>
                  <a:gd name="T57" fmla="*/ 26 h 30"/>
                  <a:gd name="T58" fmla="*/ 16 w 25"/>
                  <a:gd name="T59" fmla="*/ 29 h 30"/>
                  <a:gd name="T60" fmla="*/ 13 w 25"/>
                  <a:gd name="T61" fmla="*/ 29 h 30"/>
                  <a:gd name="T62" fmla="*/ 20 w 25"/>
                  <a:gd name="T63" fmla="*/ 9 h 30"/>
                  <a:gd name="T64" fmla="*/ 22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3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4" y="13"/>
                      <a:pt x="5" y="13"/>
                    </a:cubicBezTo>
                    <a:cubicBezTo>
                      <a:pt x="5" y="14"/>
                      <a:pt x="6" y="14"/>
                      <a:pt x="5" y="15"/>
                    </a:cubicBezTo>
                    <a:cubicBezTo>
                      <a:pt x="5" y="16"/>
                      <a:pt x="5" y="16"/>
                      <a:pt x="5" y="17"/>
                    </a:cubicBezTo>
                    <a:cubicBezTo>
                      <a:pt x="4" y="17"/>
                      <a:pt x="3" y="17"/>
                      <a:pt x="3" y="17"/>
                    </a:cubicBezTo>
                    <a:cubicBezTo>
                      <a:pt x="2" y="17"/>
                      <a:pt x="1" y="17"/>
                      <a:pt x="1" y="17"/>
                    </a:cubicBezTo>
                    <a:cubicBezTo>
                      <a:pt x="1" y="16"/>
                      <a:pt x="0"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4" y="23"/>
                      <a:pt x="4" y="23"/>
                    </a:cubicBezTo>
                    <a:cubicBezTo>
                      <a:pt x="3" y="23"/>
                      <a:pt x="3" y="24"/>
                      <a:pt x="2" y="24"/>
                    </a:cubicBezTo>
                    <a:cubicBezTo>
                      <a:pt x="1" y="24"/>
                      <a:pt x="1" y="23"/>
                      <a:pt x="0" y="23"/>
                    </a:cubicBezTo>
                    <a:cubicBezTo>
                      <a:pt x="0" y="23"/>
                      <a:pt x="0" y="22"/>
                      <a:pt x="0" y="21"/>
                    </a:cubicBezTo>
                    <a:close/>
                    <a:moveTo>
                      <a:pt x="8" y="3"/>
                    </a:moveTo>
                    <a:cubicBezTo>
                      <a:pt x="8" y="2"/>
                      <a:pt x="8" y="1"/>
                      <a:pt x="9" y="1"/>
                    </a:cubicBezTo>
                    <a:cubicBezTo>
                      <a:pt x="9" y="0"/>
                      <a:pt x="10" y="0"/>
                      <a:pt x="10" y="0"/>
                    </a:cubicBezTo>
                    <a:cubicBezTo>
                      <a:pt x="11" y="0"/>
                      <a:pt x="12" y="0"/>
                      <a:pt x="12" y="1"/>
                    </a:cubicBezTo>
                    <a:cubicBezTo>
                      <a:pt x="13" y="1"/>
                      <a:pt x="13" y="2"/>
                      <a:pt x="13" y="3"/>
                    </a:cubicBezTo>
                    <a:cubicBezTo>
                      <a:pt x="13" y="3"/>
                      <a:pt x="12" y="4"/>
                      <a:pt x="12" y="4"/>
                    </a:cubicBezTo>
                    <a:cubicBezTo>
                      <a:pt x="11" y="5"/>
                      <a:pt x="11" y="5"/>
                      <a:pt x="10" y="5"/>
                    </a:cubicBezTo>
                    <a:cubicBezTo>
                      <a:pt x="9" y="5"/>
                      <a:pt x="9" y="5"/>
                      <a:pt x="8" y="4"/>
                    </a:cubicBezTo>
                    <a:cubicBezTo>
                      <a:pt x="8" y="4"/>
                      <a:pt x="8" y="3"/>
                      <a:pt x="8" y="3"/>
                    </a:cubicBezTo>
                    <a:close/>
                    <a:moveTo>
                      <a:pt x="6" y="27"/>
                    </a:moveTo>
                    <a:cubicBezTo>
                      <a:pt x="6" y="27"/>
                      <a:pt x="6" y="26"/>
                      <a:pt x="6"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7" y="30"/>
                      <a:pt x="7" y="30"/>
                      <a:pt x="6" y="29"/>
                    </a:cubicBezTo>
                    <a:cubicBezTo>
                      <a:pt x="6" y="29"/>
                      <a:pt x="6" y="28"/>
                      <a:pt x="6" y="27"/>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6" y="5"/>
                    </a:cubicBezTo>
                    <a:cubicBezTo>
                      <a:pt x="16" y="5"/>
                      <a:pt x="15" y="5"/>
                      <a:pt x="15" y="4"/>
                    </a:cubicBezTo>
                    <a:cubicBezTo>
                      <a:pt x="14" y="4"/>
                      <a:pt x="14" y="3"/>
                      <a:pt x="14" y="3"/>
                    </a:cubicBezTo>
                    <a:close/>
                    <a:moveTo>
                      <a:pt x="12" y="27"/>
                    </a:moveTo>
                    <a:cubicBezTo>
                      <a:pt x="12" y="27"/>
                      <a:pt x="12" y="26"/>
                      <a:pt x="13" y="26"/>
                    </a:cubicBezTo>
                    <a:cubicBezTo>
                      <a:pt x="13" y="25"/>
                      <a:pt x="14" y="25"/>
                      <a:pt x="14"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9"/>
                    </a:moveTo>
                    <a:cubicBezTo>
                      <a:pt x="20" y="8"/>
                      <a:pt x="20" y="8"/>
                      <a:pt x="21" y="7"/>
                    </a:cubicBezTo>
                    <a:cubicBezTo>
                      <a:pt x="21" y="7"/>
                      <a:pt x="22" y="6"/>
                      <a:pt x="22"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19" y="20"/>
                    </a:cubicBezTo>
                    <a:cubicBezTo>
                      <a:pt x="20" y="19"/>
                      <a:pt x="21" y="19"/>
                      <a:pt x="21" y="19"/>
                    </a:cubicBezTo>
                    <a:cubicBezTo>
                      <a:pt x="22" y="19"/>
                      <a:pt x="22" y="19"/>
                      <a:pt x="23" y="20"/>
                    </a:cubicBezTo>
                    <a:cubicBezTo>
                      <a:pt x="23" y="20"/>
                      <a:pt x="24" y="21"/>
                      <a:pt x="23" y="21"/>
                    </a:cubicBezTo>
                    <a:cubicBezTo>
                      <a:pt x="23" y="22"/>
                      <a:pt x="23" y="23"/>
                      <a:pt x="23" y="23"/>
                    </a:cubicBezTo>
                    <a:cubicBezTo>
                      <a:pt x="22" y="23"/>
                      <a:pt x="21" y="24"/>
                      <a:pt x="21" y="24"/>
                    </a:cubicBezTo>
                    <a:cubicBezTo>
                      <a:pt x="20" y="24"/>
                      <a:pt x="20" y="23"/>
                      <a:pt x="19" y="23"/>
                    </a:cubicBezTo>
                    <a:cubicBezTo>
                      <a:pt x="19" y="23"/>
                      <a:pt x="18"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62" name="Freeform 448"/>
              <p:cNvSpPr>
                <a:spLocks noEditPoints="1"/>
              </p:cNvSpPr>
              <p:nvPr/>
            </p:nvSpPr>
            <p:spPr bwMode="auto">
              <a:xfrm>
                <a:off x="1530350" y="3525838"/>
                <a:ext cx="71437" cy="66675"/>
              </a:xfrm>
              <a:custGeom>
                <a:avLst/>
                <a:gdLst>
                  <a:gd name="T0" fmla="*/ 3 w 32"/>
                  <a:gd name="T1" fmla="*/ 1 h 30"/>
                  <a:gd name="T2" fmla="*/ 7 w 32"/>
                  <a:gd name="T3" fmla="*/ 1 h 30"/>
                  <a:gd name="T4" fmla="*/ 7 w 32"/>
                  <a:gd name="T5" fmla="*/ 4 h 30"/>
                  <a:gd name="T6" fmla="*/ 3 w 32"/>
                  <a:gd name="T7" fmla="*/ 4 h 30"/>
                  <a:gd name="T8" fmla="*/ 2 w 32"/>
                  <a:gd name="T9" fmla="*/ 9 h 30"/>
                  <a:gd name="T10" fmla="*/ 5 w 32"/>
                  <a:gd name="T11" fmla="*/ 6 h 30"/>
                  <a:gd name="T12" fmla="*/ 7 w 32"/>
                  <a:gd name="T13" fmla="*/ 9 h 30"/>
                  <a:gd name="T14" fmla="*/ 4 w 32"/>
                  <a:gd name="T15" fmla="*/ 11 h 30"/>
                  <a:gd name="T16" fmla="*/ 2 w 32"/>
                  <a:gd name="T17" fmla="*/ 9 h 30"/>
                  <a:gd name="T18" fmla="*/ 2 w 32"/>
                  <a:gd name="T19" fmla="*/ 13 h 30"/>
                  <a:gd name="T20" fmla="*/ 6 w 32"/>
                  <a:gd name="T21" fmla="*/ 13 h 30"/>
                  <a:gd name="T22" fmla="*/ 5 w 32"/>
                  <a:gd name="T23" fmla="*/ 17 h 30"/>
                  <a:gd name="T24" fmla="*/ 2 w 32"/>
                  <a:gd name="T25" fmla="*/ 17 h 30"/>
                  <a:gd name="T26" fmla="*/ 1 w 32"/>
                  <a:gd name="T27" fmla="*/ 21 h 30"/>
                  <a:gd name="T28" fmla="*/ 3 w 32"/>
                  <a:gd name="T29" fmla="*/ 19 h 30"/>
                  <a:gd name="T30" fmla="*/ 6 w 32"/>
                  <a:gd name="T31" fmla="*/ 21 h 30"/>
                  <a:gd name="T32" fmla="*/ 3 w 32"/>
                  <a:gd name="T33" fmla="*/ 24 h 30"/>
                  <a:gd name="T34" fmla="*/ 1 w 32"/>
                  <a:gd name="T35" fmla="*/ 21 h 30"/>
                  <a:gd name="T36" fmla="*/ 1 w 32"/>
                  <a:gd name="T37" fmla="*/ 26 h 30"/>
                  <a:gd name="T38" fmla="*/ 5 w 32"/>
                  <a:gd name="T39" fmla="*/ 26 h 30"/>
                  <a:gd name="T40" fmla="*/ 4 w 32"/>
                  <a:gd name="T41" fmla="*/ 29 h 30"/>
                  <a:gd name="T42" fmla="*/ 1 w 32"/>
                  <a:gd name="T43" fmla="*/ 29 h 30"/>
                  <a:gd name="T44" fmla="*/ 8 w 32"/>
                  <a:gd name="T45" fmla="*/ 9 h 30"/>
                  <a:gd name="T46" fmla="*/ 11 w 32"/>
                  <a:gd name="T47" fmla="*/ 6 h 30"/>
                  <a:gd name="T48" fmla="*/ 13 w 32"/>
                  <a:gd name="T49" fmla="*/ 9 h 30"/>
                  <a:gd name="T50" fmla="*/ 10 w 32"/>
                  <a:gd name="T51" fmla="*/ 11 h 30"/>
                  <a:gd name="T52" fmla="*/ 8 w 32"/>
                  <a:gd name="T53" fmla="*/ 9 h 30"/>
                  <a:gd name="T54" fmla="*/ 15 w 32"/>
                  <a:gd name="T55" fmla="*/ 13 h 30"/>
                  <a:gd name="T56" fmla="*/ 18 w 32"/>
                  <a:gd name="T57" fmla="*/ 13 h 30"/>
                  <a:gd name="T58" fmla="*/ 18 w 32"/>
                  <a:gd name="T59" fmla="*/ 17 h 30"/>
                  <a:gd name="T60" fmla="*/ 14 w 32"/>
                  <a:gd name="T61" fmla="*/ 17 h 30"/>
                  <a:gd name="T62" fmla="*/ 21 w 32"/>
                  <a:gd name="T63" fmla="*/ 9 h 30"/>
                  <a:gd name="T64" fmla="*/ 23 w 32"/>
                  <a:gd name="T65" fmla="*/ 6 h 30"/>
                  <a:gd name="T66" fmla="*/ 26 w 32"/>
                  <a:gd name="T67" fmla="*/ 9 h 30"/>
                  <a:gd name="T68" fmla="*/ 23 w 32"/>
                  <a:gd name="T69" fmla="*/ 11 h 30"/>
                  <a:gd name="T70" fmla="*/ 21 w 32"/>
                  <a:gd name="T71" fmla="*/ 9 h 30"/>
                  <a:gd name="T72" fmla="*/ 28 w 32"/>
                  <a:gd name="T73" fmla="*/ 1 h 30"/>
                  <a:gd name="T74" fmla="*/ 32 w 32"/>
                  <a:gd name="T75" fmla="*/ 1 h 30"/>
                  <a:gd name="T76" fmla="*/ 31 w 32"/>
                  <a:gd name="T77" fmla="*/ 4 h 30"/>
                  <a:gd name="T78" fmla="*/ 28 w 32"/>
                  <a:gd name="T79" fmla="*/ 4 h 30"/>
                  <a:gd name="T80" fmla="*/ 27 w 32"/>
                  <a:gd name="T81" fmla="*/ 9 h 30"/>
                  <a:gd name="T82" fmla="*/ 30 w 32"/>
                  <a:gd name="T83" fmla="*/ 6 h 30"/>
                  <a:gd name="T84" fmla="*/ 32 w 32"/>
                  <a:gd name="T85" fmla="*/ 9 h 30"/>
                  <a:gd name="T86" fmla="*/ 29 w 32"/>
                  <a:gd name="T87" fmla="*/ 11 h 30"/>
                  <a:gd name="T88" fmla="*/ 27 w 32"/>
                  <a:gd name="T89" fmla="*/ 9 h 30"/>
                  <a:gd name="T90" fmla="*/ 27 w 32"/>
                  <a:gd name="T91" fmla="*/ 13 h 30"/>
                  <a:gd name="T92" fmla="*/ 31 w 32"/>
                  <a:gd name="T93" fmla="*/ 13 h 30"/>
                  <a:gd name="T94" fmla="*/ 30 w 32"/>
                  <a:gd name="T95" fmla="*/ 17 h 30"/>
                  <a:gd name="T96" fmla="*/ 27 w 32"/>
                  <a:gd name="T97" fmla="*/ 17 h 30"/>
                  <a:gd name="T98" fmla="*/ 26 w 32"/>
                  <a:gd name="T99" fmla="*/ 21 h 30"/>
                  <a:gd name="T100" fmla="*/ 28 w 32"/>
                  <a:gd name="T101" fmla="*/ 19 h 30"/>
                  <a:gd name="T102" fmla="*/ 31 w 32"/>
                  <a:gd name="T103" fmla="*/ 21 h 30"/>
                  <a:gd name="T104" fmla="*/ 28 w 32"/>
                  <a:gd name="T105" fmla="*/ 24 h 30"/>
                  <a:gd name="T106" fmla="*/ 26 w 32"/>
                  <a:gd name="T107" fmla="*/ 21 h 30"/>
                  <a:gd name="T108" fmla="*/ 26 w 32"/>
                  <a:gd name="T109" fmla="*/ 26 h 30"/>
                  <a:gd name="T110" fmla="*/ 30 w 32"/>
                  <a:gd name="T111" fmla="*/ 26 h 30"/>
                  <a:gd name="T112" fmla="*/ 29 w 32"/>
                  <a:gd name="T113" fmla="*/ 29 h 30"/>
                  <a:gd name="T114" fmla="*/ 26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1" y="14"/>
                      <a:pt x="2" y="14"/>
                      <a:pt x="2" y="13"/>
                    </a:cubicBezTo>
                    <a:cubicBezTo>
                      <a:pt x="3" y="13"/>
                      <a:pt x="3"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1" y="16"/>
                      <a:pt x="1" y="16"/>
                      <a:pt x="1" y="15"/>
                    </a:cubicBezTo>
                    <a:close/>
                    <a:moveTo>
                      <a:pt x="1" y="21"/>
                    </a:moveTo>
                    <a:cubicBezTo>
                      <a:pt x="1" y="21"/>
                      <a:pt x="1" y="20"/>
                      <a:pt x="2" y="20"/>
                    </a:cubicBezTo>
                    <a:cubicBezTo>
                      <a:pt x="2" y="19"/>
                      <a:pt x="3" y="19"/>
                      <a:pt x="3"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1" y="29"/>
                      <a:pt x="0" y="28"/>
                      <a:pt x="0" y="27"/>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7" y="3"/>
                    </a:moveTo>
                    <a:cubicBezTo>
                      <a:pt x="27" y="2"/>
                      <a:pt x="28" y="1"/>
                      <a:pt x="28" y="1"/>
                    </a:cubicBezTo>
                    <a:cubicBezTo>
                      <a:pt x="29" y="0"/>
                      <a:pt x="29" y="0"/>
                      <a:pt x="30" y="0"/>
                    </a:cubicBezTo>
                    <a:cubicBezTo>
                      <a:pt x="31" y="0"/>
                      <a:pt x="31" y="0"/>
                      <a:pt x="32" y="1"/>
                    </a:cubicBezTo>
                    <a:cubicBezTo>
                      <a:pt x="32" y="1"/>
                      <a:pt x="32" y="2"/>
                      <a:pt x="32" y="3"/>
                    </a:cubicBezTo>
                    <a:cubicBezTo>
                      <a:pt x="32" y="3"/>
                      <a:pt x="32" y="4"/>
                      <a:pt x="31" y="4"/>
                    </a:cubicBezTo>
                    <a:cubicBezTo>
                      <a:pt x="31" y="5"/>
                      <a:pt x="30" y="5"/>
                      <a:pt x="30" y="5"/>
                    </a:cubicBezTo>
                    <a:cubicBezTo>
                      <a:pt x="29" y="5"/>
                      <a:pt x="28" y="5"/>
                      <a:pt x="28" y="4"/>
                    </a:cubicBezTo>
                    <a:cubicBezTo>
                      <a:pt x="28" y="4"/>
                      <a:pt x="27" y="3"/>
                      <a:pt x="27" y="3"/>
                    </a:cubicBezTo>
                    <a:close/>
                    <a:moveTo>
                      <a:pt x="27" y="9"/>
                    </a:moveTo>
                    <a:cubicBezTo>
                      <a:pt x="27" y="8"/>
                      <a:pt x="27" y="8"/>
                      <a:pt x="28" y="7"/>
                    </a:cubicBezTo>
                    <a:cubicBezTo>
                      <a:pt x="28" y="7"/>
                      <a:pt x="29" y="6"/>
                      <a:pt x="30" y="6"/>
                    </a:cubicBezTo>
                    <a:cubicBezTo>
                      <a:pt x="30" y="6"/>
                      <a:pt x="31" y="7"/>
                      <a:pt x="31" y="7"/>
                    </a:cubicBezTo>
                    <a:cubicBezTo>
                      <a:pt x="32" y="8"/>
                      <a:pt x="32" y="8"/>
                      <a:pt x="32" y="9"/>
                    </a:cubicBezTo>
                    <a:cubicBezTo>
                      <a:pt x="32" y="9"/>
                      <a:pt x="32" y="10"/>
                      <a:pt x="31" y="11"/>
                    </a:cubicBezTo>
                    <a:cubicBezTo>
                      <a:pt x="30" y="11"/>
                      <a:pt x="30" y="11"/>
                      <a:pt x="29" y="11"/>
                    </a:cubicBezTo>
                    <a:cubicBezTo>
                      <a:pt x="28" y="11"/>
                      <a:pt x="28" y="11"/>
                      <a:pt x="27" y="11"/>
                    </a:cubicBezTo>
                    <a:cubicBezTo>
                      <a:pt x="27" y="10"/>
                      <a:pt x="27" y="9"/>
                      <a:pt x="27" y="9"/>
                    </a:cubicBezTo>
                    <a:close/>
                    <a:moveTo>
                      <a:pt x="26" y="15"/>
                    </a:moveTo>
                    <a:cubicBezTo>
                      <a:pt x="26" y="14"/>
                      <a:pt x="27" y="14"/>
                      <a:pt x="27" y="13"/>
                    </a:cubicBezTo>
                    <a:cubicBezTo>
                      <a:pt x="28" y="13"/>
                      <a:pt x="28" y="13"/>
                      <a:pt x="29" y="13"/>
                    </a:cubicBezTo>
                    <a:cubicBezTo>
                      <a:pt x="30" y="13"/>
                      <a:pt x="30" y="13"/>
                      <a:pt x="31" y="13"/>
                    </a:cubicBezTo>
                    <a:cubicBezTo>
                      <a:pt x="31" y="14"/>
                      <a:pt x="31" y="14"/>
                      <a:pt x="31" y="15"/>
                    </a:cubicBezTo>
                    <a:cubicBezTo>
                      <a:pt x="31" y="16"/>
                      <a:pt x="31" y="16"/>
                      <a:pt x="30" y="17"/>
                    </a:cubicBezTo>
                    <a:cubicBezTo>
                      <a:pt x="30" y="17"/>
                      <a:pt x="29" y="17"/>
                      <a:pt x="28" y="17"/>
                    </a:cubicBezTo>
                    <a:cubicBezTo>
                      <a:pt x="28" y="17"/>
                      <a:pt x="27" y="17"/>
                      <a:pt x="27" y="17"/>
                    </a:cubicBezTo>
                    <a:cubicBezTo>
                      <a:pt x="26" y="16"/>
                      <a:pt x="26" y="16"/>
                      <a:pt x="26" y="15"/>
                    </a:cubicBezTo>
                    <a:close/>
                    <a:moveTo>
                      <a:pt x="26" y="21"/>
                    </a:moveTo>
                    <a:cubicBezTo>
                      <a:pt x="26" y="21"/>
                      <a:pt x="26" y="20"/>
                      <a:pt x="27" y="20"/>
                    </a:cubicBezTo>
                    <a:cubicBezTo>
                      <a:pt x="27" y="19"/>
                      <a:pt x="28" y="19"/>
                      <a:pt x="28" y="19"/>
                    </a:cubicBezTo>
                    <a:cubicBezTo>
                      <a:pt x="29" y="19"/>
                      <a:pt x="30" y="19"/>
                      <a:pt x="30" y="20"/>
                    </a:cubicBezTo>
                    <a:cubicBezTo>
                      <a:pt x="30" y="20"/>
                      <a:pt x="31" y="21"/>
                      <a:pt x="31" y="21"/>
                    </a:cubicBezTo>
                    <a:cubicBezTo>
                      <a:pt x="31" y="22"/>
                      <a:pt x="30" y="23"/>
                      <a:pt x="30" y="23"/>
                    </a:cubicBezTo>
                    <a:cubicBezTo>
                      <a:pt x="29" y="23"/>
                      <a:pt x="29" y="24"/>
                      <a:pt x="28" y="24"/>
                    </a:cubicBezTo>
                    <a:cubicBezTo>
                      <a:pt x="27" y="24"/>
                      <a:pt x="27" y="23"/>
                      <a:pt x="26" y="23"/>
                    </a:cubicBezTo>
                    <a:cubicBezTo>
                      <a:pt x="26" y="23"/>
                      <a:pt x="26" y="22"/>
                      <a:pt x="26" y="21"/>
                    </a:cubicBezTo>
                    <a:close/>
                    <a:moveTo>
                      <a:pt x="25" y="27"/>
                    </a:moveTo>
                    <a:cubicBezTo>
                      <a:pt x="25" y="27"/>
                      <a:pt x="26" y="26"/>
                      <a:pt x="26" y="26"/>
                    </a:cubicBezTo>
                    <a:cubicBezTo>
                      <a:pt x="27" y="25"/>
                      <a:pt x="27" y="25"/>
                      <a:pt x="28" y="25"/>
                    </a:cubicBezTo>
                    <a:cubicBezTo>
                      <a:pt x="28" y="25"/>
                      <a:pt x="29" y="25"/>
                      <a:pt x="30" y="26"/>
                    </a:cubicBezTo>
                    <a:cubicBezTo>
                      <a:pt x="30" y="26"/>
                      <a:pt x="30" y="27"/>
                      <a:pt x="30" y="27"/>
                    </a:cubicBezTo>
                    <a:cubicBezTo>
                      <a:pt x="30" y="28"/>
                      <a:pt x="30" y="29"/>
                      <a:pt x="29" y="29"/>
                    </a:cubicBezTo>
                    <a:cubicBezTo>
                      <a:pt x="29" y="30"/>
                      <a:pt x="28" y="30"/>
                      <a:pt x="28" y="30"/>
                    </a:cubicBezTo>
                    <a:cubicBezTo>
                      <a:pt x="27" y="30"/>
                      <a:pt x="26" y="30"/>
                      <a:pt x="26"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63" name="Freeform 449"/>
              <p:cNvSpPr>
                <a:spLocks noEditPoints="1"/>
              </p:cNvSpPr>
              <p:nvPr/>
            </p:nvSpPr>
            <p:spPr bwMode="auto">
              <a:xfrm>
                <a:off x="1606550" y="3525838"/>
                <a:ext cx="57150" cy="66675"/>
              </a:xfrm>
              <a:custGeom>
                <a:avLst/>
                <a:gdLst>
                  <a:gd name="T0" fmla="*/ 3 w 26"/>
                  <a:gd name="T1" fmla="*/ 7 h 30"/>
                  <a:gd name="T2" fmla="*/ 6 w 26"/>
                  <a:gd name="T3" fmla="*/ 7 h 30"/>
                  <a:gd name="T4" fmla="*/ 6 w 26"/>
                  <a:gd name="T5" fmla="*/ 11 h 30"/>
                  <a:gd name="T6" fmla="*/ 3 w 26"/>
                  <a:gd name="T7" fmla="*/ 11 h 30"/>
                  <a:gd name="T8" fmla="*/ 1 w 26"/>
                  <a:gd name="T9" fmla="*/ 15 h 30"/>
                  <a:gd name="T10" fmla="*/ 4 w 26"/>
                  <a:gd name="T11" fmla="*/ 13 h 30"/>
                  <a:gd name="T12" fmla="*/ 6 w 26"/>
                  <a:gd name="T13" fmla="*/ 15 h 30"/>
                  <a:gd name="T14" fmla="*/ 4 w 26"/>
                  <a:gd name="T15" fmla="*/ 17 h 30"/>
                  <a:gd name="T16" fmla="*/ 1 w 26"/>
                  <a:gd name="T17" fmla="*/ 15 h 30"/>
                  <a:gd name="T18" fmla="*/ 2 w 26"/>
                  <a:gd name="T19" fmla="*/ 20 h 30"/>
                  <a:gd name="T20" fmla="*/ 5 w 26"/>
                  <a:gd name="T21" fmla="*/ 20 h 30"/>
                  <a:gd name="T22" fmla="*/ 5 w 26"/>
                  <a:gd name="T23" fmla="*/ 23 h 30"/>
                  <a:gd name="T24" fmla="*/ 1 w 26"/>
                  <a:gd name="T25" fmla="*/ 23 h 30"/>
                  <a:gd name="T26" fmla="*/ 0 w 26"/>
                  <a:gd name="T27" fmla="*/ 27 h 30"/>
                  <a:gd name="T28" fmla="*/ 3 w 26"/>
                  <a:gd name="T29" fmla="*/ 25 h 30"/>
                  <a:gd name="T30" fmla="*/ 5 w 26"/>
                  <a:gd name="T31" fmla="*/ 27 h 30"/>
                  <a:gd name="T32" fmla="*/ 3 w 26"/>
                  <a:gd name="T33" fmla="*/ 30 h 30"/>
                  <a:gd name="T34" fmla="*/ 0 w 26"/>
                  <a:gd name="T35" fmla="*/ 27 h 30"/>
                  <a:gd name="T36" fmla="*/ 9 w 26"/>
                  <a:gd name="T37" fmla="*/ 1 h 30"/>
                  <a:gd name="T38" fmla="*/ 13 w 26"/>
                  <a:gd name="T39" fmla="*/ 1 h 30"/>
                  <a:gd name="T40" fmla="*/ 13 w 26"/>
                  <a:gd name="T41" fmla="*/ 4 h 30"/>
                  <a:gd name="T42" fmla="*/ 9 w 26"/>
                  <a:gd name="T43" fmla="*/ 4 h 30"/>
                  <a:gd name="T44" fmla="*/ 8 w 26"/>
                  <a:gd name="T45" fmla="*/ 15 h 30"/>
                  <a:gd name="T46" fmla="*/ 10 w 26"/>
                  <a:gd name="T47" fmla="*/ 13 h 30"/>
                  <a:gd name="T48" fmla="*/ 13 w 26"/>
                  <a:gd name="T49" fmla="*/ 15 h 30"/>
                  <a:gd name="T50" fmla="*/ 10 w 26"/>
                  <a:gd name="T51" fmla="*/ 17 h 30"/>
                  <a:gd name="T52" fmla="*/ 8 w 26"/>
                  <a:gd name="T53" fmla="*/ 15 h 30"/>
                  <a:gd name="T54" fmla="*/ 16 w 26"/>
                  <a:gd name="T55" fmla="*/ 1 h 30"/>
                  <a:gd name="T56" fmla="*/ 19 w 26"/>
                  <a:gd name="T57" fmla="*/ 1 h 30"/>
                  <a:gd name="T58" fmla="*/ 19 w 26"/>
                  <a:gd name="T59" fmla="*/ 4 h 30"/>
                  <a:gd name="T60" fmla="*/ 16 w 26"/>
                  <a:gd name="T61" fmla="*/ 4 h 30"/>
                  <a:gd name="T62" fmla="*/ 14 w 26"/>
                  <a:gd name="T63" fmla="*/ 15 h 30"/>
                  <a:gd name="T64" fmla="*/ 17 w 26"/>
                  <a:gd name="T65" fmla="*/ 13 h 30"/>
                  <a:gd name="T66" fmla="*/ 19 w 26"/>
                  <a:gd name="T67" fmla="*/ 15 h 30"/>
                  <a:gd name="T68" fmla="*/ 16 w 26"/>
                  <a:gd name="T69" fmla="*/ 17 h 30"/>
                  <a:gd name="T70" fmla="*/ 14 w 26"/>
                  <a:gd name="T71" fmla="*/ 15 h 30"/>
                  <a:gd name="T72" fmla="*/ 22 w 26"/>
                  <a:gd name="T73" fmla="*/ 7 h 30"/>
                  <a:gd name="T74" fmla="*/ 25 w 26"/>
                  <a:gd name="T75" fmla="*/ 7 h 30"/>
                  <a:gd name="T76" fmla="*/ 25 w 26"/>
                  <a:gd name="T77" fmla="*/ 11 h 30"/>
                  <a:gd name="T78" fmla="*/ 21 w 26"/>
                  <a:gd name="T79" fmla="*/ 11 h 30"/>
                  <a:gd name="T80" fmla="*/ 20 w 26"/>
                  <a:gd name="T81" fmla="*/ 15 h 30"/>
                  <a:gd name="T82" fmla="*/ 23 w 26"/>
                  <a:gd name="T83" fmla="*/ 13 h 30"/>
                  <a:gd name="T84" fmla="*/ 25 w 26"/>
                  <a:gd name="T85" fmla="*/ 15 h 30"/>
                  <a:gd name="T86" fmla="*/ 22 w 26"/>
                  <a:gd name="T87" fmla="*/ 17 h 30"/>
                  <a:gd name="T88" fmla="*/ 20 w 26"/>
                  <a:gd name="T89" fmla="*/ 15 h 30"/>
                  <a:gd name="T90" fmla="*/ 20 w 26"/>
                  <a:gd name="T91" fmla="*/ 20 h 30"/>
                  <a:gd name="T92" fmla="*/ 24 w 26"/>
                  <a:gd name="T93" fmla="*/ 20 h 30"/>
                  <a:gd name="T94" fmla="*/ 24 w 26"/>
                  <a:gd name="T95" fmla="*/ 23 h 30"/>
                  <a:gd name="T96" fmla="*/ 20 w 26"/>
                  <a:gd name="T97" fmla="*/ 23 h 30"/>
                  <a:gd name="T98" fmla="*/ 19 w 26"/>
                  <a:gd name="T99" fmla="*/ 27 h 30"/>
                  <a:gd name="T100" fmla="*/ 22 w 26"/>
                  <a:gd name="T101" fmla="*/ 25 h 30"/>
                  <a:gd name="T102" fmla="*/ 24 w 26"/>
                  <a:gd name="T103" fmla="*/ 27 h 30"/>
                  <a:gd name="T104" fmla="*/ 21 w 26"/>
                  <a:gd name="T105" fmla="*/ 30 h 30"/>
                  <a:gd name="T106" fmla="*/ 19 w 26"/>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 h="30">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2" y="14"/>
                      <a:pt x="2" y="14"/>
                      <a:pt x="2" y="13"/>
                    </a:cubicBezTo>
                    <a:cubicBezTo>
                      <a:pt x="3" y="13"/>
                      <a:pt x="4"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2" y="16"/>
                      <a:pt x="1" y="16"/>
                      <a:pt x="1" y="15"/>
                    </a:cubicBezTo>
                    <a:close/>
                    <a:moveTo>
                      <a:pt x="1" y="21"/>
                    </a:moveTo>
                    <a:cubicBezTo>
                      <a:pt x="1" y="21"/>
                      <a:pt x="1" y="20"/>
                      <a:pt x="2" y="20"/>
                    </a:cubicBezTo>
                    <a:cubicBezTo>
                      <a:pt x="2" y="19"/>
                      <a:pt x="3" y="19"/>
                      <a:pt x="4"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5" y="29"/>
                    </a:cubicBezTo>
                    <a:cubicBezTo>
                      <a:pt x="4" y="30"/>
                      <a:pt x="4" y="30"/>
                      <a:pt x="3" y="30"/>
                    </a:cubicBezTo>
                    <a:cubicBezTo>
                      <a:pt x="2" y="30"/>
                      <a:pt x="2" y="30"/>
                      <a:pt x="1" y="29"/>
                    </a:cubicBezTo>
                    <a:cubicBezTo>
                      <a:pt x="1" y="29"/>
                      <a:pt x="0" y="28"/>
                      <a:pt x="0" y="27"/>
                    </a:cubicBezTo>
                    <a:close/>
                    <a:moveTo>
                      <a:pt x="9" y="3"/>
                    </a:moveTo>
                    <a:cubicBezTo>
                      <a:pt x="9" y="2"/>
                      <a:pt x="9" y="1"/>
                      <a:pt x="9" y="1"/>
                    </a:cubicBezTo>
                    <a:cubicBezTo>
                      <a:pt x="10" y="0"/>
                      <a:pt x="11"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15"/>
                    </a:moveTo>
                    <a:cubicBezTo>
                      <a:pt x="8" y="14"/>
                      <a:pt x="8" y="14"/>
                      <a:pt x="9" y="13"/>
                    </a:cubicBezTo>
                    <a:cubicBezTo>
                      <a:pt x="9" y="13"/>
                      <a:pt x="10" y="13"/>
                      <a:pt x="10" y="13"/>
                    </a:cubicBezTo>
                    <a:cubicBezTo>
                      <a:pt x="11" y="13"/>
                      <a:pt x="12" y="13"/>
                      <a:pt x="12" y="13"/>
                    </a:cubicBezTo>
                    <a:cubicBezTo>
                      <a:pt x="13" y="14"/>
                      <a:pt x="13" y="14"/>
                      <a:pt x="13" y="15"/>
                    </a:cubicBezTo>
                    <a:cubicBezTo>
                      <a:pt x="13" y="16"/>
                      <a:pt x="12" y="16"/>
                      <a:pt x="12" y="17"/>
                    </a:cubicBezTo>
                    <a:cubicBezTo>
                      <a:pt x="11" y="17"/>
                      <a:pt x="11" y="17"/>
                      <a:pt x="10" y="17"/>
                    </a:cubicBezTo>
                    <a:cubicBezTo>
                      <a:pt x="9" y="17"/>
                      <a:pt x="9" y="17"/>
                      <a:pt x="8" y="17"/>
                    </a:cubicBezTo>
                    <a:cubicBezTo>
                      <a:pt x="8" y="16"/>
                      <a:pt x="8" y="16"/>
                      <a:pt x="8" y="15"/>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9" y="5"/>
                      <a:pt x="18" y="5"/>
                      <a:pt x="17" y="5"/>
                    </a:cubicBezTo>
                    <a:cubicBezTo>
                      <a:pt x="17" y="5"/>
                      <a:pt x="16" y="5"/>
                      <a:pt x="16" y="4"/>
                    </a:cubicBezTo>
                    <a:cubicBezTo>
                      <a:pt x="15" y="4"/>
                      <a:pt x="15" y="3"/>
                      <a:pt x="15" y="3"/>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0" y="15"/>
                    </a:moveTo>
                    <a:cubicBezTo>
                      <a:pt x="20" y="14"/>
                      <a:pt x="21" y="14"/>
                      <a:pt x="21" y="13"/>
                    </a:cubicBezTo>
                    <a:cubicBezTo>
                      <a:pt x="22" y="13"/>
                      <a:pt x="22" y="13"/>
                      <a:pt x="23" y="13"/>
                    </a:cubicBezTo>
                    <a:cubicBezTo>
                      <a:pt x="24" y="13"/>
                      <a:pt x="24" y="13"/>
                      <a:pt x="25" y="13"/>
                    </a:cubicBezTo>
                    <a:cubicBezTo>
                      <a:pt x="25" y="14"/>
                      <a:pt x="25" y="14"/>
                      <a:pt x="25" y="15"/>
                    </a:cubicBezTo>
                    <a:cubicBezTo>
                      <a:pt x="25" y="16"/>
                      <a:pt x="25" y="16"/>
                      <a:pt x="24" y="17"/>
                    </a:cubicBezTo>
                    <a:cubicBezTo>
                      <a:pt x="24" y="17"/>
                      <a:pt x="23" y="17"/>
                      <a:pt x="22" y="17"/>
                    </a:cubicBezTo>
                    <a:cubicBezTo>
                      <a:pt x="22" y="17"/>
                      <a:pt x="21" y="17"/>
                      <a:pt x="21" y="17"/>
                    </a:cubicBezTo>
                    <a:cubicBezTo>
                      <a:pt x="20" y="16"/>
                      <a:pt x="20" y="16"/>
                      <a:pt x="20" y="15"/>
                    </a:cubicBezTo>
                    <a:close/>
                    <a:moveTo>
                      <a:pt x="19" y="21"/>
                    </a:moveTo>
                    <a:cubicBezTo>
                      <a:pt x="20" y="21"/>
                      <a:pt x="20" y="20"/>
                      <a:pt x="20" y="20"/>
                    </a:cubicBezTo>
                    <a:cubicBezTo>
                      <a:pt x="21" y="19"/>
                      <a:pt x="21" y="19"/>
                      <a:pt x="22" y="19"/>
                    </a:cubicBezTo>
                    <a:cubicBezTo>
                      <a:pt x="23" y="19"/>
                      <a:pt x="23" y="19"/>
                      <a:pt x="24" y="20"/>
                    </a:cubicBezTo>
                    <a:cubicBezTo>
                      <a:pt x="24" y="20"/>
                      <a:pt x="24" y="21"/>
                      <a:pt x="24" y="21"/>
                    </a:cubicBezTo>
                    <a:cubicBezTo>
                      <a:pt x="24" y="22"/>
                      <a:pt x="24" y="23"/>
                      <a:pt x="24" y="23"/>
                    </a:cubicBezTo>
                    <a:cubicBezTo>
                      <a:pt x="23" y="23"/>
                      <a:pt x="22" y="24"/>
                      <a:pt x="22" y="24"/>
                    </a:cubicBezTo>
                    <a:cubicBezTo>
                      <a:pt x="21" y="24"/>
                      <a:pt x="20" y="23"/>
                      <a:pt x="20" y="23"/>
                    </a:cubicBezTo>
                    <a:cubicBezTo>
                      <a:pt x="20" y="23"/>
                      <a:pt x="19" y="22"/>
                      <a:pt x="19" y="21"/>
                    </a:cubicBezTo>
                    <a:close/>
                    <a:moveTo>
                      <a:pt x="19" y="27"/>
                    </a:moveTo>
                    <a:cubicBezTo>
                      <a:pt x="19" y="27"/>
                      <a:pt x="19" y="26"/>
                      <a:pt x="20" y="26"/>
                    </a:cubicBezTo>
                    <a:cubicBezTo>
                      <a:pt x="20" y="25"/>
                      <a:pt x="21" y="25"/>
                      <a:pt x="22" y="25"/>
                    </a:cubicBezTo>
                    <a:cubicBezTo>
                      <a:pt x="22" y="25"/>
                      <a:pt x="23" y="25"/>
                      <a:pt x="23" y="26"/>
                    </a:cubicBezTo>
                    <a:cubicBezTo>
                      <a:pt x="24" y="26"/>
                      <a:pt x="24" y="27"/>
                      <a:pt x="24" y="27"/>
                    </a:cubicBezTo>
                    <a:cubicBezTo>
                      <a:pt x="24" y="28"/>
                      <a:pt x="24" y="29"/>
                      <a:pt x="23" y="29"/>
                    </a:cubicBezTo>
                    <a:cubicBezTo>
                      <a:pt x="23" y="30"/>
                      <a:pt x="22" y="30"/>
                      <a:pt x="21" y="30"/>
                    </a:cubicBezTo>
                    <a:cubicBezTo>
                      <a:pt x="21" y="30"/>
                      <a:pt x="20" y="30"/>
                      <a:pt x="20" y="29"/>
                    </a:cubicBezTo>
                    <a:cubicBezTo>
                      <a:pt x="19" y="29"/>
                      <a:pt x="19" y="28"/>
                      <a:pt x="19"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64" name="Freeform 450"/>
              <p:cNvSpPr>
                <a:spLocks noEditPoints="1"/>
              </p:cNvSpPr>
              <p:nvPr/>
            </p:nvSpPr>
            <p:spPr bwMode="auto">
              <a:xfrm>
                <a:off x="1673225" y="3525838"/>
                <a:ext cx="66675" cy="66675"/>
              </a:xfrm>
              <a:custGeom>
                <a:avLst/>
                <a:gdLst>
                  <a:gd name="T0" fmla="*/ 1 w 30"/>
                  <a:gd name="T1" fmla="*/ 1 h 30"/>
                  <a:gd name="T2" fmla="*/ 5 w 30"/>
                  <a:gd name="T3" fmla="*/ 1 h 30"/>
                  <a:gd name="T4" fmla="*/ 4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3 w 30"/>
                  <a:gd name="T25" fmla="*/ 4 h 30"/>
                  <a:gd name="T26" fmla="*/ 12 w 30"/>
                  <a:gd name="T27" fmla="*/ 9 h 30"/>
                  <a:gd name="T28" fmla="*/ 15 w 30"/>
                  <a:gd name="T29" fmla="*/ 6 h 30"/>
                  <a:gd name="T30" fmla="*/ 17 w 30"/>
                  <a:gd name="T31" fmla="*/ 9 h 30"/>
                  <a:gd name="T32" fmla="*/ 15 w 30"/>
                  <a:gd name="T33" fmla="*/ 11 h 30"/>
                  <a:gd name="T34" fmla="*/ 12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3 w 30"/>
                  <a:gd name="T51" fmla="*/ 24 h 30"/>
                  <a:gd name="T52" fmla="*/ 11 w 30"/>
                  <a:gd name="T53" fmla="*/ 21 h 30"/>
                  <a:gd name="T54" fmla="*/ 12 w 30"/>
                  <a:gd name="T55" fmla="*/ 26 h 30"/>
                  <a:gd name="T56" fmla="*/ 15 w 30"/>
                  <a:gd name="T57" fmla="*/ 26 h 30"/>
                  <a:gd name="T58" fmla="*/ 15 w 30"/>
                  <a:gd name="T59" fmla="*/ 29 h 30"/>
                  <a:gd name="T60" fmla="*/ 11 w 30"/>
                  <a:gd name="T61" fmla="*/ 29 h 30"/>
                  <a:gd name="T62" fmla="*/ 19 w 30"/>
                  <a:gd name="T63" fmla="*/ 3 h 30"/>
                  <a:gd name="T64" fmla="*/ 22 w 30"/>
                  <a:gd name="T65" fmla="*/ 0 h 30"/>
                  <a:gd name="T66" fmla="*/ 24 w 30"/>
                  <a:gd name="T67" fmla="*/ 3 h 30"/>
                  <a:gd name="T68" fmla="*/ 21 w 30"/>
                  <a:gd name="T69" fmla="*/ 5 h 30"/>
                  <a:gd name="T70" fmla="*/ 19 w 30"/>
                  <a:gd name="T71" fmla="*/ 3 h 30"/>
                  <a:gd name="T72" fmla="*/ 26 w 30"/>
                  <a:gd name="T73" fmla="*/ 1 h 30"/>
                  <a:gd name="T74" fmla="*/ 30 w 30"/>
                  <a:gd name="T75" fmla="*/ 1 h 30"/>
                  <a:gd name="T76" fmla="*/ 29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4" y="4"/>
                    </a:cubicBezTo>
                    <a:cubicBezTo>
                      <a:pt x="4" y="5"/>
                      <a:pt x="3" y="5"/>
                      <a:pt x="3" y="5"/>
                    </a:cubicBezTo>
                    <a:cubicBezTo>
                      <a:pt x="2" y="5"/>
                      <a:pt x="1" y="5"/>
                      <a:pt x="1" y="4"/>
                    </a:cubicBezTo>
                    <a:cubicBezTo>
                      <a:pt x="1" y="4"/>
                      <a:pt x="0" y="3"/>
                      <a:pt x="0" y="3"/>
                    </a:cubicBezTo>
                    <a:close/>
                    <a:moveTo>
                      <a:pt x="7" y="3"/>
                    </a:moveTo>
                    <a:cubicBezTo>
                      <a:pt x="7" y="2"/>
                      <a:pt x="7" y="1"/>
                      <a:pt x="7" y="1"/>
                    </a:cubicBezTo>
                    <a:cubicBezTo>
                      <a:pt x="8" y="0"/>
                      <a:pt x="8" y="0"/>
                      <a:pt x="9" y="0"/>
                    </a:cubicBezTo>
                    <a:cubicBezTo>
                      <a:pt x="10" y="0"/>
                      <a:pt x="10" y="0"/>
                      <a:pt x="11" y="1"/>
                    </a:cubicBezTo>
                    <a:cubicBezTo>
                      <a:pt x="11" y="1"/>
                      <a:pt x="12" y="2"/>
                      <a:pt x="12" y="3"/>
                    </a:cubicBezTo>
                    <a:cubicBezTo>
                      <a:pt x="11"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7" y="4"/>
                      <a:pt x="17" y="4"/>
                    </a:cubicBezTo>
                    <a:cubicBezTo>
                      <a:pt x="16" y="5"/>
                      <a:pt x="16" y="5"/>
                      <a:pt x="15" y="5"/>
                    </a:cubicBezTo>
                    <a:cubicBezTo>
                      <a:pt x="14" y="5"/>
                      <a:pt x="14" y="5"/>
                      <a:pt x="13" y="4"/>
                    </a:cubicBezTo>
                    <a:cubicBezTo>
                      <a:pt x="13" y="4"/>
                      <a:pt x="13" y="3"/>
                      <a:pt x="13" y="3"/>
                    </a:cubicBezTo>
                    <a:close/>
                    <a:moveTo>
                      <a:pt x="12" y="9"/>
                    </a:moveTo>
                    <a:cubicBezTo>
                      <a:pt x="12" y="8"/>
                      <a:pt x="13" y="8"/>
                      <a:pt x="13" y="7"/>
                    </a:cubicBezTo>
                    <a:cubicBezTo>
                      <a:pt x="14" y="7"/>
                      <a:pt x="14" y="6"/>
                      <a:pt x="15" y="6"/>
                    </a:cubicBezTo>
                    <a:cubicBezTo>
                      <a:pt x="16" y="6"/>
                      <a:pt x="16" y="7"/>
                      <a:pt x="17" y="7"/>
                    </a:cubicBezTo>
                    <a:cubicBezTo>
                      <a:pt x="17" y="8"/>
                      <a:pt x="17" y="8"/>
                      <a:pt x="17" y="9"/>
                    </a:cubicBezTo>
                    <a:cubicBezTo>
                      <a:pt x="17" y="9"/>
                      <a:pt x="17" y="10"/>
                      <a:pt x="16" y="11"/>
                    </a:cubicBezTo>
                    <a:cubicBezTo>
                      <a:pt x="16" y="11"/>
                      <a:pt x="15" y="11"/>
                      <a:pt x="15" y="11"/>
                    </a:cubicBezTo>
                    <a:cubicBezTo>
                      <a:pt x="14" y="11"/>
                      <a:pt x="13" y="11"/>
                      <a:pt x="13" y="11"/>
                    </a:cubicBezTo>
                    <a:cubicBezTo>
                      <a:pt x="13" y="10"/>
                      <a:pt x="12" y="9"/>
                      <a:pt x="12" y="9"/>
                    </a:cubicBezTo>
                    <a:close/>
                    <a:moveTo>
                      <a:pt x="12" y="15"/>
                    </a:moveTo>
                    <a:cubicBezTo>
                      <a:pt x="12" y="14"/>
                      <a:pt x="12" y="14"/>
                      <a:pt x="13" y="13"/>
                    </a:cubicBezTo>
                    <a:cubicBezTo>
                      <a:pt x="13" y="13"/>
                      <a:pt x="14" y="13"/>
                      <a:pt x="14"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1" y="20"/>
                      <a:pt x="12" y="20"/>
                    </a:cubicBezTo>
                    <a:cubicBezTo>
                      <a:pt x="13" y="19"/>
                      <a:pt x="13" y="19"/>
                      <a:pt x="14" y="19"/>
                    </a:cubicBezTo>
                    <a:cubicBezTo>
                      <a:pt x="14" y="19"/>
                      <a:pt x="15" y="19"/>
                      <a:pt x="15" y="20"/>
                    </a:cubicBezTo>
                    <a:cubicBezTo>
                      <a:pt x="16" y="20"/>
                      <a:pt x="16" y="21"/>
                      <a:pt x="16" y="21"/>
                    </a:cubicBezTo>
                    <a:cubicBezTo>
                      <a:pt x="16" y="22"/>
                      <a:pt x="16" y="23"/>
                      <a:pt x="15" y="23"/>
                    </a:cubicBezTo>
                    <a:cubicBezTo>
                      <a:pt x="15" y="23"/>
                      <a:pt x="14" y="24"/>
                      <a:pt x="13"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5" y="26"/>
                      <a:pt x="16" y="27"/>
                      <a:pt x="16" y="27"/>
                    </a:cubicBezTo>
                    <a:cubicBezTo>
                      <a:pt x="16" y="28"/>
                      <a:pt x="15" y="29"/>
                      <a:pt x="15" y="29"/>
                    </a:cubicBezTo>
                    <a:cubicBezTo>
                      <a:pt x="14" y="30"/>
                      <a:pt x="14" y="30"/>
                      <a:pt x="13" y="30"/>
                    </a:cubicBezTo>
                    <a:cubicBezTo>
                      <a:pt x="12" y="30"/>
                      <a:pt x="12" y="30"/>
                      <a:pt x="11"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1"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8" y="0"/>
                      <a:pt x="29" y="0"/>
                      <a:pt x="30" y="1"/>
                    </a:cubicBezTo>
                    <a:cubicBezTo>
                      <a:pt x="30" y="1"/>
                      <a:pt x="30" y="2"/>
                      <a:pt x="30" y="3"/>
                    </a:cubicBezTo>
                    <a:cubicBezTo>
                      <a:pt x="30" y="3"/>
                      <a:pt x="30" y="4"/>
                      <a:pt x="29" y="4"/>
                    </a:cubicBezTo>
                    <a:cubicBezTo>
                      <a:pt x="29" y="5"/>
                      <a:pt x="28" y="5"/>
                      <a:pt x="28" y="5"/>
                    </a:cubicBezTo>
                    <a:cubicBezTo>
                      <a:pt x="27" y="5"/>
                      <a:pt x="26" y="5"/>
                      <a:pt x="26" y="4"/>
                    </a:cubicBezTo>
                    <a:cubicBezTo>
                      <a:pt x="25"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65" name="Freeform 451"/>
              <p:cNvSpPr>
                <a:spLocks noEditPoints="1"/>
              </p:cNvSpPr>
              <p:nvPr/>
            </p:nvSpPr>
            <p:spPr bwMode="auto">
              <a:xfrm>
                <a:off x="1744663" y="3525838"/>
                <a:ext cx="44450" cy="66675"/>
              </a:xfrm>
              <a:custGeom>
                <a:avLst/>
                <a:gdLst>
                  <a:gd name="T0" fmla="*/ 3 w 20"/>
                  <a:gd name="T1" fmla="*/ 1 h 30"/>
                  <a:gd name="T2" fmla="*/ 7 w 20"/>
                  <a:gd name="T3" fmla="*/ 1 h 30"/>
                  <a:gd name="T4" fmla="*/ 7 w 20"/>
                  <a:gd name="T5" fmla="*/ 4 h 30"/>
                  <a:gd name="T6" fmla="*/ 3 w 20"/>
                  <a:gd name="T7" fmla="*/ 4 h 30"/>
                  <a:gd name="T8" fmla="*/ 2 w 20"/>
                  <a:gd name="T9" fmla="*/ 3 h 30"/>
                  <a:gd name="T10" fmla="*/ 5 w 20"/>
                  <a:gd name="T11" fmla="*/ 0 h 30"/>
                  <a:gd name="T12" fmla="*/ 7 w 20"/>
                  <a:gd name="T13" fmla="*/ 3 h 30"/>
                  <a:gd name="T14" fmla="*/ 5 w 20"/>
                  <a:gd name="T15" fmla="*/ 5 h 30"/>
                  <a:gd name="T16" fmla="*/ 2 w 20"/>
                  <a:gd name="T17" fmla="*/ 3 h 30"/>
                  <a:gd name="T18" fmla="*/ 1 w 20"/>
                  <a:gd name="T19" fmla="*/ 26 h 30"/>
                  <a:gd name="T20" fmla="*/ 5 w 20"/>
                  <a:gd name="T21" fmla="*/ 26 h 30"/>
                  <a:gd name="T22" fmla="*/ 4 w 20"/>
                  <a:gd name="T23" fmla="*/ 29 h 30"/>
                  <a:gd name="T24" fmla="*/ 1 w 20"/>
                  <a:gd name="T25" fmla="*/ 29 h 30"/>
                  <a:gd name="T26" fmla="*/ 0 w 20"/>
                  <a:gd name="T27" fmla="*/ 27 h 30"/>
                  <a:gd name="T28" fmla="*/ 3 w 20"/>
                  <a:gd name="T29" fmla="*/ 25 h 30"/>
                  <a:gd name="T30" fmla="*/ 5 w 20"/>
                  <a:gd name="T31" fmla="*/ 27 h 30"/>
                  <a:gd name="T32" fmla="*/ 3 w 20"/>
                  <a:gd name="T33" fmla="*/ 30 h 30"/>
                  <a:gd name="T34" fmla="*/ 0 w 20"/>
                  <a:gd name="T35" fmla="*/ 27 h 30"/>
                  <a:gd name="T36" fmla="*/ 9 w 20"/>
                  <a:gd name="T37" fmla="*/ 1 h 30"/>
                  <a:gd name="T38" fmla="*/ 13 w 20"/>
                  <a:gd name="T39" fmla="*/ 1 h 30"/>
                  <a:gd name="T40" fmla="*/ 13 w 20"/>
                  <a:gd name="T41" fmla="*/ 4 h 30"/>
                  <a:gd name="T42" fmla="*/ 9 w 20"/>
                  <a:gd name="T43" fmla="*/ 4 h 30"/>
                  <a:gd name="T44" fmla="*/ 8 w 20"/>
                  <a:gd name="T45" fmla="*/ 9 h 30"/>
                  <a:gd name="T46" fmla="*/ 11 w 20"/>
                  <a:gd name="T47" fmla="*/ 6 h 30"/>
                  <a:gd name="T48" fmla="*/ 13 w 20"/>
                  <a:gd name="T49" fmla="*/ 9 h 30"/>
                  <a:gd name="T50" fmla="*/ 10 w 20"/>
                  <a:gd name="T51" fmla="*/ 11 h 30"/>
                  <a:gd name="T52" fmla="*/ 8 w 20"/>
                  <a:gd name="T53" fmla="*/ 9 h 30"/>
                  <a:gd name="T54" fmla="*/ 8 w 20"/>
                  <a:gd name="T55" fmla="*/ 13 h 30"/>
                  <a:gd name="T56" fmla="*/ 12 w 20"/>
                  <a:gd name="T57" fmla="*/ 13 h 30"/>
                  <a:gd name="T58" fmla="*/ 12 w 20"/>
                  <a:gd name="T59" fmla="*/ 17 h 30"/>
                  <a:gd name="T60" fmla="*/ 8 w 20"/>
                  <a:gd name="T61" fmla="*/ 17 h 30"/>
                  <a:gd name="T62" fmla="*/ 7 w 20"/>
                  <a:gd name="T63" fmla="*/ 21 h 30"/>
                  <a:gd name="T64" fmla="*/ 10 w 20"/>
                  <a:gd name="T65" fmla="*/ 19 h 30"/>
                  <a:gd name="T66" fmla="*/ 12 w 20"/>
                  <a:gd name="T67" fmla="*/ 21 h 30"/>
                  <a:gd name="T68" fmla="*/ 9 w 20"/>
                  <a:gd name="T69" fmla="*/ 24 h 30"/>
                  <a:gd name="T70" fmla="*/ 7 w 20"/>
                  <a:gd name="T71" fmla="*/ 21 h 30"/>
                  <a:gd name="T72" fmla="*/ 7 w 20"/>
                  <a:gd name="T73" fmla="*/ 26 h 30"/>
                  <a:gd name="T74" fmla="*/ 11 w 20"/>
                  <a:gd name="T75" fmla="*/ 26 h 30"/>
                  <a:gd name="T76" fmla="*/ 11 w 20"/>
                  <a:gd name="T77" fmla="*/ 29 h 30"/>
                  <a:gd name="T78" fmla="*/ 7 w 20"/>
                  <a:gd name="T79" fmla="*/ 29 h 30"/>
                  <a:gd name="T80" fmla="*/ 15 w 20"/>
                  <a:gd name="T81" fmla="*/ 3 h 30"/>
                  <a:gd name="T82" fmla="*/ 17 w 20"/>
                  <a:gd name="T83" fmla="*/ 0 h 30"/>
                  <a:gd name="T84" fmla="*/ 20 w 20"/>
                  <a:gd name="T85" fmla="*/ 3 h 30"/>
                  <a:gd name="T86" fmla="*/ 17 w 20"/>
                  <a:gd name="T87" fmla="*/ 5 h 30"/>
                  <a:gd name="T88" fmla="*/ 15 w 20"/>
                  <a:gd name="T89" fmla="*/ 3 h 30"/>
                  <a:gd name="T90" fmla="*/ 14 w 20"/>
                  <a:gd name="T91" fmla="*/ 26 h 30"/>
                  <a:gd name="T92" fmla="*/ 17 w 20"/>
                  <a:gd name="T93" fmla="*/ 26 h 30"/>
                  <a:gd name="T94" fmla="*/ 17 w 20"/>
                  <a:gd name="T95" fmla="*/ 29 h 30"/>
                  <a:gd name="T96" fmla="*/ 13 w 20"/>
                  <a:gd name="T9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9" y="3"/>
                    </a:moveTo>
                    <a:cubicBezTo>
                      <a:pt x="9" y="2"/>
                      <a:pt x="9" y="1"/>
                      <a:pt x="9" y="1"/>
                    </a:cubicBezTo>
                    <a:cubicBezTo>
                      <a:pt x="10" y="0"/>
                      <a:pt x="10"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8" y="15"/>
                    </a:moveTo>
                    <a:cubicBezTo>
                      <a:pt x="8" y="14"/>
                      <a:pt x="8" y="14"/>
                      <a:pt x="8" y="13"/>
                    </a:cubicBezTo>
                    <a:cubicBezTo>
                      <a:pt x="9" y="13"/>
                      <a:pt x="10" y="13"/>
                      <a:pt x="10" y="13"/>
                    </a:cubicBezTo>
                    <a:cubicBezTo>
                      <a:pt x="11" y="13"/>
                      <a:pt x="12" y="13"/>
                      <a:pt x="12" y="13"/>
                    </a:cubicBezTo>
                    <a:cubicBezTo>
                      <a:pt x="12" y="14"/>
                      <a:pt x="13" y="14"/>
                      <a:pt x="13" y="15"/>
                    </a:cubicBezTo>
                    <a:cubicBezTo>
                      <a:pt x="12" y="16"/>
                      <a:pt x="12" y="16"/>
                      <a:pt x="12" y="17"/>
                    </a:cubicBezTo>
                    <a:cubicBezTo>
                      <a:pt x="11" y="17"/>
                      <a:pt x="10" y="17"/>
                      <a:pt x="10" y="17"/>
                    </a:cubicBezTo>
                    <a:cubicBezTo>
                      <a:pt x="9" y="17"/>
                      <a:pt x="9" y="17"/>
                      <a:pt x="8" y="17"/>
                    </a:cubicBezTo>
                    <a:cubicBezTo>
                      <a:pt x="8" y="16"/>
                      <a:pt x="7" y="16"/>
                      <a:pt x="8" y="15"/>
                    </a:cubicBezTo>
                    <a:close/>
                    <a:moveTo>
                      <a:pt x="7" y="21"/>
                    </a:moveTo>
                    <a:cubicBezTo>
                      <a:pt x="7" y="21"/>
                      <a:pt x="7" y="20"/>
                      <a:pt x="8" y="20"/>
                    </a:cubicBezTo>
                    <a:cubicBezTo>
                      <a:pt x="8" y="19"/>
                      <a:pt x="9" y="19"/>
                      <a:pt x="10" y="19"/>
                    </a:cubicBezTo>
                    <a:cubicBezTo>
                      <a:pt x="10" y="19"/>
                      <a:pt x="11" y="19"/>
                      <a:pt x="11" y="20"/>
                    </a:cubicBezTo>
                    <a:cubicBezTo>
                      <a:pt x="12" y="20"/>
                      <a:pt x="12" y="21"/>
                      <a:pt x="12" y="21"/>
                    </a:cubicBezTo>
                    <a:cubicBezTo>
                      <a:pt x="12" y="22"/>
                      <a:pt x="12" y="23"/>
                      <a:pt x="11" y="23"/>
                    </a:cubicBezTo>
                    <a:cubicBezTo>
                      <a:pt x="10" y="23"/>
                      <a:pt x="10" y="24"/>
                      <a:pt x="9" y="24"/>
                    </a:cubicBezTo>
                    <a:cubicBezTo>
                      <a:pt x="9" y="24"/>
                      <a:pt x="8" y="23"/>
                      <a:pt x="8" y="23"/>
                    </a:cubicBezTo>
                    <a:cubicBezTo>
                      <a:pt x="7" y="23"/>
                      <a:pt x="7" y="22"/>
                      <a:pt x="7" y="21"/>
                    </a:cubicBezTo>
                    <a:close/>
                    <a:moveTo>
                      <a:pt x="7" y="27"/>
                    </a:moveTo>
                    <a:cubicBezTo>
                      <a:pt x="7" y="27"/>
                      <a:pt x="7" y="26"/>
                      <a:pt x="7" y="26"/>
                    </a:cubicBezTo>
                    <a:cubicBezTo>
                      <a:pt x="8" y="25"/>
                      <a:pt x="8" y="25"/>
                      <a:pt x="9" y="25"/>
                    </a:cubicBezTo>
                    <a:cubicBezTo>
                      <a:pt x="10" y="25"/>
                      <a:pt x="10" y="25"/>
                      <a:pt x="11" y="26"/>
                    </a:cubicBezTo>
                    <a:cubicBezTo>
                      <a:pt x="11" y="26"/>
                      <a:pt x="11" y="27"/>
                      <a:pt x="11" y="27"/>
                    </a:cubicBezTo>
                    <a:cubicBezTo>
                      <a:pt x="11" y="28"/>
                      <a:pt x="11" y="29"/>
                      <a:pt x="11" y="29"/>
                    </a:cubicBezTo>
                    <a:cubicBezTo>
                      <a:pt x="10" y="30"/>
                      <a:pt x="10" y="30"/>
                      <a:pt x="9" y="30"/>
                    </a:cubicBezTo>
                    <a:cubicBezTo>
                      <a:pt x="8" y="30"/>
                      <a:pt x="8" y="30"/>
                      <a:pt x="7" y="29"/>
                    </a:cubicBezTo>
                    <a:cubicBezTo>
                      <a:pt x="7" y="29"/>
                      <a:pt x="6" y="28"/>
                      <a:pt x="7" y="27"/>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8" y="5"/>
                      <a:pt x="18" y="5"/>
                      <a:pt x="17" y="5"/>
                    </a:cubicBezTo>
                    <a:cubicBezTo>
                      <a:pt x="17" y="5"/>
                      <a:pt x="16" y="5"/>
                      <a:pt x="16" y="4"/>
                    </a:cubicBezTo>
                    <a:cubicBezTo>
                      <a:pt x="15" y="4"/>
                      <a:pt x="15" y="3"/>
                      <a:pt x="15" y="3"/>
                    </a:cubicBezTo>
                    <a:close/>
                    <a:moveTo>
                      <a:pt x="13" y="27"/>
                    </a:moveTo>
                    <a:cubicBezTo>
                      <a:pt x="13" y="27"/>
                      <a:pt x="13" y="26"/>
                      <a:pt x="14" y="26"/>
                    </a:cubicBezTo>
                    <a:cubicBezTo>
                      <a:pt x="14" y="25"/>
                      <a:pt x="15" y="25"/>
                      <a:pt x="15" y="25"/>
                    </a:cubicBezTo>
                    <a:cubicBezTo>
                      <a:pt x="16" y="25"/>
                      <a:pt x="17" y="25"/>
                      <a:pt x="17" y="26"/>
                    </a:cubicBezTo>
                    <a:cubicBezTo>
                      <a:pt x="18" y="26"/>
                      <a:pt x="18" y="27"/>
                      <a:pt x="18" y="27"/>
                    </a:cubicBezTo>
                    <a:cubicBezTo>
                      <a:pt x="18" y="28"/>
                      <a:pt x="17" y="29"/>
                      <a:pt x="17" y="29"/>
                    </a:cubicBezTo>
                    <a:cubicBezTo>
                      <a:pt x="16" y="30"/>
                      <a:pt x="16" y="30"/>
                      <a:pt x="15" y="30"/>
                    </a:cubicBezTo>
                    <a:cubicBezTo>
                      <a:pt x="15" y="30"/>
                      <a:pt x="14" y="30"/>
                      <a:pt x="13" y="29"/>
                    </a:cubicBezTo>
                    <a:cubicBezTo>
                      <a:pt x="13" y="29"/>
                      <a:pt x="13" y="28"/>
                      <a:pt x="13"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66" name="Freeform 452"/>
              <p:cNvSpPr>
                <a:spLocks noEditPoints="1"/>
              </p:cNvSpPr>
              <p:nvPr/>
            </p:nvSpPr>
            <p:spPr bwMode="auto">
              <a:xfrm>
                <a:off x="1793875" y="3525838"/>
                <a:ext cx="55562" cy="66675"/>
              </a:xfrm>
              <a:custGeom>
                <a:avLst/>
                <a:gdLst>
                  <a:gd name="T0" fmla="*/ 2 w 25"/>
                  <a:gd name="T1" fmla="*/ 7 h 30"/>
                  <a:gd name="T2" fmla="*/ 6 w 25"/>
                  <a:gd name="T3" fmla="*/ 7 h 30"/>
                  <a:gd name="T4" fmla="*/ 6 w 25"/>
                  <a:gd name="T5" fmla="*/ 11 h 30"/>
                  <a:gd name="T6" fmla="*/ 2 w 25"/>
                  <a:gd name="T7" fmla="*/ 11 h 30"/>
                  <a:gd name="T8" fmla="*/ 1 w 25"/>
                  <a:gd name="T9" fmla="*/ 15 h 30"/>
                  <a:gd name="T10" fmla="*/ 4 w 25"/>
                  <a:gd name="T11" fmla="*/ 13 h 30"/>
                  <a:gd name="T12" fmla="*/ 6 w 25"/>
                  <a:gd name="T13" fmla="*/ 15 h 30"/>
                  <a:gd name="T14" fmla="*/ 3 w 25"/>
                  <a:gd name="T15" fmla="*/ 17 h 30"/>
                  <a:gd name="T16" fmla="*/ 1 w 25"/>
                  <a:gd name="T17" fmla="*/ 15 h 30"/>
                  <a:gd name="T18" fmla="*/ 1 w 25"/>
                  <a:gd name="T19" fmla="*/ 20 h 30"/>
                  <a:gd name="T20" fmla="*/ 5 w 25"/>
                  <a:gd name="T21" fmla="*/ 20 h 30"/>
                  <a:gd name="T22" fmla="*/ 4 w 25"/>
                  <a:gd name="T23" fmla="*/ 23 h 30"/>
                  <a:gd name="T24" fmla="*/ 1 w 25"/>
                  <a:gd name="T25" fmla="*/ 23 h 30"/>
                  <a:gd name="T26" fmla="*/ 8 w 25"/>
                  <a:gd name="T27" fmla="*/ 3 h 30"/>
                  <a:gd name="T28" fmla="*/ 11 w 25"/>
                  <a:gd name="T29" fmla="*/ 0 h 30"/>
                  <a:gd name="T30" fmla="*/ 13 w 25"/>
                  <a:gd name="T31" fmla="*/ 3 h 30"/>
                  <a:gd name="T32" fmla="*/ 11 w 25"/>
                  <a:gd name="T33" fmla="*/ 5 h 30"/>
                  <a:gd name="T34" fmla="*/ 8 w 25"/>
                  <a:gd name="T35" fmla="*/ 3 h 30"/>
                  <a:gd name="T36" fmla="*/ 7 w 25"/>
                  <a:gd name="T37" fmla="*/ 26 h 30"/>
                  <a:gd name="T38" fmla="*/ 10 w 25"/>
                  <a:gd name="T39" fmla="*/ 26 h 30"/>
                  <a:gd name="T40" fmla="*/ 10 w 25"/>
                  <a:gd name="T41" fmla="*/ 29 h 30"/>
                  <a:gd name="T42" fmla="*/ 7 w 25"/>
                  <a:gd name="T43" fmla="*/ 29 h 30"/>
                  <a:gd name="T44" fmla="*/ 14 w 25"/>
                  <a:gd name="T45" fmla="*/ 3 h 30"/>
                  <a:gd name="T46" fmla="*/ 17 w 25"/>
                  <a:gd name="T47" fmla="*/ 0 h 30"/>
                  <a:gd name="T48" fmla="*/ 19 w 25"/>
                  <a:gd name="T49" fmla="*/ 3 h 30"/>
                  <a:gd name="T50" fmla="*/ 17 w 25"/>
                  <a:gd name="T51" fmla="*/ 5 h 30"/>
                  <a:gd name="T52" fmla="*/ 14 w 25"/>
                  <a:gd name="T53" fmla="*/ 3 h 30"/>
                  <a:gd name="T54" fmla="*/ 13 w 25"/>
                  <a:gd name="T55" fmla="*/ 26 h 30"/>
                  <a:gd name="T56" fmla="*/ 17 w 25"/>
                  <a:gd name="T57" fmla="*/ 26 h 30"/>
                  <a:gd name="T58" fmla="*/ 17 w 25"/>
                  <a:gd name="T59" fmla="*/ 29 h 30"/>
                  <a:gd name="T60" fmla="*/ 13 w 25"/>
                  <a:gd name="T61" fmla="*/ 29 h 30"/>
                  <a:gd name="T62" fmla="*/ 20 w 25"/>
                  <a:gd name="T63" fmla="*/ 9 h 30"/>
                  <a:gd name="T64" fmla="*/ 23 w 25"/>
                  <a:gd name="T65" fmla="*/ 6 h 30"/>
                  <a:gd name="T66" fmla="*/ 25 w 25"/>
                  <a:gd name="T67" fmla="*/ 9 h 30"/>
                  <a:gd name="T68" fmla="*/ 23 w 25"/>
                  <a:gd name="T69" fmla="*/ 11 h 30"/>
                  <a:gd name="T70" fmla="*/ 20 w 25"/>
                  <a:gd name="T71" fmla="*/ 9 h 30"/>
                  <a:gd name="T72" fmla="*/ 21 w 25"/>
                  <a:gd name="T73" fmla="*/ 13 h 30"/>
                  <a:gd name="T74" fmla="*/ 24 w 25"/>
                  <a:gd name="T75" fmla="*/ 13 h 30"/>
                  <a:gd name="T76" fmla="*/ 24 w 25"/>
                  <a:gd name="T77" fmla="*/ 17 h 30"/>
                  <a:gd name="T78" fmla="*/ 20 w 25"/>
                  <a:gd name="T79" fmla="*/ 17 h 30"/>
                  <a:gd name="T80" fmla="*/ 19 w 25"/>
                  <a:gd name="T81" fmla="*/ 21 h 30"/>
                  <a:gd name="T82" fmla="*/ 22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9"/>
                    </a:moveTo>
                    <a:cubicBezTo>
                      <a:pt x="2" y="8"/>
                      <a:pt x="2" y="8"/>
                      <a:pt x="2" y="7"/>
                    </a:cubicBezTo>
                    <a:cubicBezTo>
                      <a:pt x="3" y="7"/>
                      <a:pt x="4" y="6"/>
                      <a:pt x="4" y="6"/>
                    </a:cubicBezTo>
                    <a:cubicBezTo>
                      <a:pt x="5" y="6"/>
                      <a:pt x="6" y="7"/>
                      <a:pt x="6" y="7"/>
                    </a:cubicBezTo>
                    <a:cubicBezTo>
                      <a:pt x="6" y="8"/>
                      <a:pt x="7" y="8"/>
                      <a:pt x="7" y="9"/>
                    </a:cubicBezTo>
                    <a:cubicBezTo>
                      <a:pt x="6" y="9"/>
                      <a:pt x="6" y="10"/>
                      <a:pt x="6" y="11"/>
                    </a:cubicBezTo>
                    <a:cubicBezTo>
                      <a:pt x="5" y="11"/>
                      <a:pt x="5" y="11"/>
                      <a:pt x="4" y="11"/>
                    </a:cubicBezTo>
                    <a:cubicBezTo>
                      <a:pt x="3" y="11"/>
                      <a:pt x="3" y="11"/>
                      <a:pt x="2" y="11"/>
                    </a:cubicBezTo>
                    <a:cubicBezTo>
                      <a:pt x="2" y="10"/>
                      <a:pt x="2" y="9"/>
                      <a:pt x="2"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6" y="16"/>
                      <a:pt x="5" y="17"/>
                    </a:cubicBezTo>
                    <a:cubicBezTo>
                      <a:pt x="4" y="17"/>
                      <a:pt x="4" y="17"/>
                      <a:pt x="3" y="17"/>
                    </a:cubicBezTo>
                    <a:cubicBezTo>
                      <a:pt x="2" y="17"/>
                      <a:pt x="2" y="17"/>
                      <a:pt x="2"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3" y="24"/>
                    </a:cubicBezTo>
                    <a:cubicBezTo>
                      <a:pt x="2" y="24"/>
                      <a:pt x="1" y="23"/>
                      <a:pt x="1" y="23"/>
                    </a:cubicBezTo>
                    <a:cubicBezTo>
                      <a:pt x="0" y="23"/>
                      <a:pt x="0" y="22"/>
                      <a:pt x="0" y="21"/>
                    </a:cubicBezTo>
                    <a:close/>
                    <a:moveTo>
                      <a:pt x="8" y="3"/>
                    </a:moveTo>
                    <a:cubicBezTo>
                      <a:pt x="8" y="2"/>
                      <a:pt x="9" y="1"/>
                      <a:pt x="9" y="1"/>
                    </a:cubicBezTo>
                    <a:cubicBezTo>
                      <a:pt x="10" y="0"/>
                      <a:pt x="10" y="0"/>
                      <a:pt x="11" y="0"/>
                    </a:cubicBezTo>
                    <a:cubicBezTo>
                      <a:pt x="11" y="0"/>
                      <a:pt x="12" y="0"/>
                      <a:pt x="13" y="1"/>
                    </a:cubicBezTo>
                    <a:cubicBezTo>
                      <a:pt x="13" y="1"/>
                      <a:pt x="13" y="2"/>
                      <a:pt x="13" y="3"/>
                    </a:cubicBezTo>
                    <a:cubicBezTo>
                      <a:pt x="13" y="3"/>
                      <a:pt x="13" y="4"/>
                      <a:pt x="12" y="4"/>
                    </a:cubicBezTo>
                    <a:cubicBezTo>
                      <a:pt x="12" y="5"/>
                      <a:pt x="11" y="5"/>
                      <a:pt x="11" y="5"/>
                    </a:cubicBezTo>
                    <a:cubicBezTo>
                      <a:pt x="10" y="5"/>
                      <a:pt x="9" y="5"/>
                      <a:pt x="9" y="4"/>
                    </a:cubicBezTo>
                    <a:cubicBezTo>
                      <a:pt x="8" y="4"/>
                      <a:pt x="8" y="3"/>
                      <a:pt x="8" y="3"/>
                    </a:cubicBezTo>
                    <a:close/>
                    <a:moveTo>
                      <a:pt x="6" y="27"/>
                    </a:moveTo>
                    <a:cubicBezTo>
                      <a:pt x="6" y="27"/>
                      <a:pt x="6" y="26"/>
                      <a:pt x="7" y="26"/>
                    </a:cubicBezTo>
                    <a:cubicBezTo>
                      <a:pt x="7" y="25"/>
                      <a:pt x="8" y="25"/>
                      <a:pt x="9" y="25"/>
                    </a:cubicBezTo>
                    <a:cubicBezTo>
                      <a:pt x="9" y="25"/>
                      <a:pt x="10" y="25"/>
                      <a:pt x="10" y="26"/>
                    </a:cubicBezTo>
                    <a:cubicBezTo>
                      <a:pt x="11" y="26"/>
                      <a:pt x="11" y="27"/>
                      <a:pt x="11" y="27"/>
                    </a:cubicBezTo>
                    <a:cubicBezTo>
                      <a:pt x="11" y="28"/>
                      <a:pt x="11" y="29"/>
                      <a:pt x="10" y="29"/>
                    </a:cubicBezTo>
                    <a:cubicBezTo>
                      <a:pt x="10" y="30"/>
                      <a:pt x="9" y="30"/>
                      <a:pt x="9" y="30"/>
                    </a:cubicBezTo>
                    <a:cubicBezTo>
                      <a:pt x="8" y="30"/>
                      <a:pt x="7" y="30"/>
                      <a:pt x="7" y="29"/>
                    </a:cubicBezTo>
                    <a:cubicBezTo>
                      <a:pt x="6" y="29"/>
                      <a:pt x="6" y="28"/>
                      <a:pt x="6" y="27"/>
                    </a:cubicBezTo>
                    <a:close/>
                    <a:moveTo>
                      <a:pt x="14" y="3"/>
                    </a:moveTo>
                    <a:cubicBezTo>
                      <a:pt x="15" y="2"/>
                      <a:pt x="15" y="1"/>
                      <a:pt x="15" y="1"/>
                    </a:cubicBezTo>
                    <a:cubicBezTo>
                      <a:pt x="16" y="0"/>
                      <a:pt x="16" y="0"/>
                      <a:pt x="17" y="0"/>
                    </a:cubicBezTo>
                    <a:cubicBezTo>
                      <a:pt x="18" y="0"/>
                      <a:pt x="18" y="0"/>
                      <a:pt x="19" y="1"/>
                    </a:cubicBezTo>
                    <a:cubicBezTo>
                      <a:pt x="19" y="1"/>
                      <a:pt x="19" y="2"/>
                      <a:pt x="19" y="3"/>
                    </a:cubicBezTo>
                    <a:cubicBezTo>
                      <a:pt x="19" y="3"/>
                      <a:pt x="19" y="4"/>
                      <a:pt x="19" y="4"/>
                    </a:cubicBezTo>
                    <a:cubicBezTo>
                      <a:pt x="18" y="5"/>
                      <a:pt x="18" y="5"/>
                      <a:pt x="17" y="5"/>
                    </a:cubicBezTo>
                    <a:cubicBezTo>
                      <a:pt x="16" y="5"/>
                      <a:pt x="16" y="5"/>
                      <a:pt x="15" y="4"/>
                    </a:cubicBezTo>
                    <a:cubicBezTo>
                      <a:pt x="15" y="4"/>
                      <a:pt x="14" y="3"/>
                      <a:pt x="14" y="3"/>
                    </a:cubicBezTo>
                    <a:close/>
                    <a:moveTo>
                      <a:pt x="12" y="27"/>
                    </a:moveTo>
                    <a:cubicBezTo>
                      <a:pt x="12" y="27"/>
                      <a:pt x="13" y="26"/>
                      <a:pt x="13" y="26"/>
                    </a:cubicBezTo>
                    <a:cubicBezTo>
                      <a:pt x="14" y="25"/>
                      <a:pt x="14" y="25"/>
                      <a:pt x="15" y="25"/>
                    </a:cubicBezTo>
                    <a:cubicBezTo>
                      <a:pt x="16" y="25"/>
                      <a:pt x="16" y="25"/>
                      <a:pt x="17" y="26"/>
                    </a:cubicBezTo>
                    <a:cubicBezTo>
                      <a:pt x="17" y="26"/>
                      <a:pt x="17" y="27"/>
                      <a:pt x="17" y="27"/>
                    </a:cubicBezTo>
                    <a:cubicBezTo>
                      <a:pt x="17" y="28"/>
                      <a:pt x="17" y="29"/>
                      <a:pt x="17" y="29"/>
                    </a:cubicBezTo>
                    <a:cubicBezTo>
                      <a:pt x="16" y="30"/>
                      <a:pt x="15" y="30"/>
                      <a:pt x="15" y="30"/>
                    </a:cubicBezTo>
                    <a:cubicBezTo>
                      <a:pt x="14" y="30"/>
                      <a:pt x="14" y="30"/>
                      <a:pt x="13" y="29"/>
                    </a:cubicBezTo>
                    <a:cubicBezTo>
                      <a:pt x="13" y="29"/>
                      <a:pt x="12" y="28"/>
                      <a:pt x="12" y="27"/>
                    </a:cubicBezTo>
                    <a:close/>
                    <a:moveTo>
                      <a:pt x="20" y="9"/>
                    </a:moveTo>
                    <a:cubicBezTo>
                      <a:pt x="20" y="8"/>
                      <a:pt x="21" y="8"/>
                      <a:pt x="21" y="7"/>
                    </a:cubicBezTo>
                    <a:cubicBezTo>
                      <a:pt x="22" y="7"/>
                      <a:pt x="22" y="6"/>
                      <a:pt x="23" y="6"/>
                    </a:cubicBezTo>
                    <a:cubicBezTo>
                      <a:pt x="24" y="6"/>
                      <a:pt x="24" y="7"/>
                      <a:pt x="25" y="7"/>
                    </a:cubicBezTo>
                    <a:cubicBezTo>
                      <a:pt x="25" y="8"/>
                      <a:pt x="25" y="8"/>
                      <a:pt x="25" y="9"/>
                    </a:cubicBezTo>
                    <a:cubicBezTo>
                      <a:pt x="25" y="9"/>
                      <a:pt x="25" y="10"/>
                      <a:pt x="24" y="11"/>
                    </a:cubicBezTo>
                    <a:cubicBezTo>
                      <a:pt x="24" y="11"/>
                      <a:pt x="23" y="11"/>
                      <a:pt x="23" y="11"/>
                    </a:cubicBezTo>
                    <a:cubicBezTo>
                      <a:pt x="22" y="11"/>
                      <a:pt x="21" y="11"/>
                      <a:pt x="21" y="11"/>
                    </a:cubicBezTo>
                    <a:cubicBezTo>
                      <a:pt x="20" y="10"/>
                      <a:pt x="20" y="9"/>
                      <a:pt x="20" y="9"/>
                    </a:cubicBezTo>
                    <a:close/>
                    <a:moveTo>
                      <a:pt x="20" y="15"/>
                    </a:moveTo>
                    <a:cubicBezTo>
                      <a:pt x="20" y="14"/>
                      <a:pt x="20" y="14"/>
                      <a:pt x="21" y="13"/>
                    </a:cubicBezTo>
                    <a:cubicBezTo>
                      <a:pt x="21" y="13"/>
                      <a:pt x="22" y="13"/>
                      <a:pt x="22" y="13"/>
                    </a:cubicBezTo>
                    <a:cubicBezTo>
                      <a:pt x="23" y="13"/>
                      <a:pt x="24" y="13"/>
                      <a:pt x="24" y="13"/>
                    </a:cubicBezTo>
                    <a:cubicBezTo>
                      <a:pt x="24" y="14"/>
                      <a:pt x="25" y="14"/>
                      <a:pt x="25" y="15"/>
                    </a:cubicBezTo>
                    <a:cubicBezTo>
                      <a:pt x="25" y="16"/>
                      <a:pt x="24" y="16"/>
                      <a:pt x="24" y="17"/>
                    </a:cubicBezTo>
                    <a:cubicBezTo>
                      <a:pt x="23" y="17"/>
                      <a:pt x="23" y="17"/>
                      <a:pt x="22" y="17"/>
                    </a:cubicBezTo>
                    <a:cubicBezTo>
                      <a:pt x="21" y="17"/>
                      <a:pt x="21" y="17"/>
                      <a:pt x="20" y="17"/>
                    </a:cubicBezTo>
                    <a:cubicBezTo>
                      <a:pt x="20" y="16"/>
                      <a:pt x="20" y="16"/>
                      <a:pt x="20"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4" y="23"/>
                      <a:pt x="23" y="23"/>
                    </a:cubicBezTo>
                    <a:cubicBezTo>
                      <a:pt x="23" y="23"/>
                      <a:pt x="22" y="24"/>
                      <a:pt x="21" y="24"/>
                    </a:cubicBezTo>
                    <a:cubicBezTo>
                      <a:pt x="21" y="24"/>
                      <a:pt x="20" y="23"/>
                      <a:pt x="20"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67" name="Freeform 453"/>
              <p:cNvSpPr>
                <a:spLocks noEditPoints="1"/>
              </p:cNvSpPr>
              <p:nvPr/>
            </p:nvSpPr>
            <p:spPr bwMode="auto">
              <a:xfrm>
                <a:off x="1855788" y="3525838"/>
                <a:ext cx="71437" cy="66675"/>
              </a:xfrm>
              <a:custGeom>
                <a:avLst/>
                <a:gdLst>
                  <a:gd name="T0" fmla="*/ 3 w 32"/>
                  <a:gd name="T1" fmla="*/ 1 h 30"/>
                  <a:gd name="T2" fmla="*/ 6 w 32"/>
                  <a:gd name="T3" fmla="*/ 1 h 30"/>
                  <a:gd name="T4" fmla="*/ 6 w 32"/>
                  <a:gd name="T5" fmla="*/ 4 h 30"/>
                  <a:gd name="T6" fmla="*/ 3 w 32"/>
                  <a:gd name="T7" fmla="*/ 4 h 30"/>
                  <a:gd name="T8" fmla="*/ 1 w 32"/>
                  <a:gd name="T9" fmla="*/ 9 h 30"/>
                  <a:gd name="T10" fmla="*/ 4 w 32"/>
                  <a:gd name="T11" fmla="*/ 6 h 30"/>
                  <a:gd name="T12" fmla="*/ 6 w 32"/>
                  <a:gd name="T13" fmla="*/ 9 h 30"/>
                  <a:gd name="T14" fmla="*/ 4 w 32"/>
                  <a:gd name="T15" fmla="*/ 11 h 30"/>
                  <a:gd name="T16" fmla="*/ 1 w 32"/>
                  <a:gd name="T17" fmla="*/ 9 h 30"/>
                  <a:gd name="T18" fmla="*/ 2 w 32"/>
                  <a:gd name="T19" fmla="*/ 13 h 30"/>
                  <a:gd name="T20" fmla="*/ 5 w 32"/>
                  <a:gd name="T21" fmla="*/ 13 h 30"/>
                  <a:gd name="T22" fmla="*/ 5 w 32"/>
                  <a:gd name="T23" fmla="*/ 17 h 30"/>
                  <a:gd name="T24" fmla="*/ 1 w 32"/>
                  <a:gd name="T25" fmla="*/ 17 h 30"/>
                  <a:gd name="T26" fmla="*/ 0 w 32"/>
                  <a:gd name="T27" fmla="*/ 21 h 30"/>
                  <a:gd name="T28" fmla="*/ 3 w 32"/>
                  <a:gd name="T29" fmla="*/ 19 h 30"/>
                  <a:gd name="T30" fmla="*/ 5 w 32"/>
                  <a:gd name="T31" fmla="*/ 21 h 30"/>
                  <a:gd name="T32" fmla="*/ 2 w 32"/>
                  <a:gd name="T33" fmla="*/ 24 h 30"/>
                  <a:gd name="T34" fmla="*/ 0 w 32"/>
                  <a:gd name="T35" fmla="*/ 21 h 30"/>
                  <a:gd name="T36" fmla="*/ 1 w 32"/>
                  <a:gd name="T37" fmla="*/ 26 h 30"/>
                  <a:gd name="T38" fmla="*/ 4 w 32"/>
                  <a:gd name="T39" fmla="*/ 26 h 30"/>
                  <a:gd name="T40" fmla="*/ 4 w 32"/>
                  <a:gd name="T41" fmla="*/ 29 h 30"/>
                  <a:gd name="T42" fmla="*/ 0 w 32"/>
                  <a:gd name="T43" fmla="*/ 29 h 30"/>
                  <a:gd name="T44" fmla="*/ 8 w 32"/>
                  <a:gd name="T45" fmla="*/ 9 h 30"/>
                  <a:gd name="T46" fmla="*/ 10 w 32"/>
                  <a:gd name="T47" fmla="*/ 6 h 30"/>
                  <a:gd name="T48" fmla="*/ 13 w 32"/>
                  <a:gd name="T49" fmla="*/ 9 h 30"/>
                  <a:gd name="T50" fmla="*/ 10 w 32"/>
                  <a:gd name="T51" fmla="*/ 11 h 30"/>
                  <a:gd name="T52" fmla="*/ 8 w 32"/>
                  <a:gd name="T53" fmla="*/ 9 h 30"/>
                  <a:gd name="T54" fmla="*/ 14 w 32"/>
                  <a:gd name="T55" fmla="*/ 13 h 30"/>
                  <a:gd name="T56" fmla="*/ 18 w 32"/>
                  <a:gd name="T57" fmla="*/ 13 h 30"/>
                  <a:gd name="T58" fmla="*/ 17 w 32"/>
                  <a:gd name="T59" fmla="*/ 17 h 30"/>
                  <a:gd name="T60" fmla="*/ 14 w 32"/>
                  <a:gd name="T61" fmla="*/ 17 h 30"/>
                  <a:gd name="T62" fmla="*/ 19 w 32"/>
                  <a:gd name="T63" fmla="*/ 21 h 30"/>
                  <a:gd name="T64" fmla="*/ 22 w 32"/>
                  <a:gd name="T65" fmla="*/ 19 h 30"/>
                  <a:gd name="T66" fmla="*/ 24 w 32"/>
                  <a:gd name="T67" fmla="*/ 21 h 30"/>
                  <a:gd name="T68" fmla="*/ 21 w 32"/>
                  <a:gd name="T69" fmla="*/ 24 h 30"/>
                  <a:gd name="T70" fmla="*/ 19 w 32"/>
                  <a:gd name="T71" fmla="*/ 21 h 30"/>
                  <a:gd name="T72" fmla="*/ 28 w 32"/>
                  <a:gd name="T73" fmla="*/ 1 h 30"/>
                  <a:gd name="T74" fmla="*/ 31 w 32"/>
                  <a:gd name="T75" fmla="*/ 1 h 30"/>
                  <a:gd name="T76" fmla="*/ 31 w 32"/>
                  <a:gd name="T77" fmla="*/ 4 h 30"/>
                  <a:gd name="T78" fmla="*/ 27 w 32"/>
                  <a:gd name="T79" fmla="*/ 4 h 30"/>
                  <a:gd name="T80" fmla="*/ 26 w 32"/>
                  <a:gd name="T81" fmla="*/ 9 h 30"/>
                  <a:gd name="T82" fmla="*/ 29 w 32"/>
                  <a:gd name="T83" fmla="*/ 6 h 30"/>
                  <a:gd name="T84" fmla="*/ 31 w 32"/>
                  <a:gd name="T85" fmla="*/ 9 h 30"/>
                  <a:gd name="T86" fmla="*/ 29 w 32"/>
                  <a:gd name="T87" fmla="*/ 11 h 30"/>
                  <a:gd name="T88" fmla="*/ 26 w 32"/>
                  <a:gd name="T89" fmla="*/ 9 h 30"/>
                  <a:gd name="T90" fmla="*/ 27 w 32"/>
                  <a:gd name="T91" fmla="*/ 13 h 30"/>
                  <a:gd name="T92" fmla="*/ 30 w 32"/>
                  <a:gd name="T93" fmla="*/ 13 h 30"/>
                  <a:gd name="T94" fmla="*/ 30 w 32"/>
                  <a:gd name="T95" fmla="*/ 17 h 30"/>
                  <a:gd name="T96" fmla="*/ 26 w 32"/>
                  <a:gd name="T97" fmla="*/ 17 h 30"/>
                  <a:gd name="T98" fmla="*/ 25 w 32"/>
                  <a:gd name="T99" fmla="*/ 21 h 30"/>
                  <a:gd name="T100" fmla="*/ 28 w 32"/>
                  <a:gd name="T101" fmla="*/ 19 h 30"/>
                  <a:gd name="T102" fmla="*/ 30 w 32"/>
                  <a:gd name="T103" fmla="*/ 21 h 30"/>
                  <a:gd name="T104" fmla="*/ 27 w 32"/>
                  <a:gd name="T105" fmla="*/ 24 h 30"/>
                  <a:gd name="T106" fmla="*/ 25 w 32"/>
                  <a:gd name="T107" fmla="*/ 21 h 30"/>
                  <a:gd name="T108" fmla="*/ 25 w 32"/>
                  <a:gd name="T109" fmla="*/ 26 h 30"/>
                  <a:gd name="T110" fmla="*/ 29 w 32"/>
                  <a:gd name="T111" fmla="*/ 26 h 30"/>
                  <a:gd name="T112" fmla="*/ 29 w 32"/>
                  <a:gd name="T113" fmla="*/ 29 h 30"/>
                  <a:gd name="T114" fmla="*/ 25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2" y="1"/>
                      <a:pt x="3" y="1"/>
                    </a:cubicBezTo>
                    <a:cubicBezTo>
                      <a:pt x="3" y="0"/>
                      <a:pt x="4" y="0"/>
                      <a:pt x="4" y="0"/>
                    </a:cubicBezTo>
                    <a:cubicBezTo>
                      <a:pt x="5" y="0"/>
                      <a:pt x="6" y="0"/>
                      <a:pt x="6" y="1"/>
                    </a:cubicBezTo>
                    <a:cubicBezTo>
                      <a:pt x="7" y="1"/>
                      <a:pt x="7" y="2"/>
                      <a:pt x="7" y="3"/>
                    </a:cubicBezTo>
                    <a:cubicBezTo>
                      <a:pt x="7" y="3"/>
                      <a:pt x="7" y="4"/>
                      <a:pt x="6" y="4"/>
                    </a:cubicBezTo>
                    <a:cubicBezTo>
                      <a:pt x="5" y="5"/>
                      <a:pt x="5" y="5"/>
                      <a:pt x="4" y="5"/>
                    </a:cubicBezTo>
                    <a:cubicBezTo>
                      <a:pt x="4" y="5"/>
                      <a:pt x="3" y="5"/>
                      <a:pt x="3" y="4"/>
                    </a:cubicBezTo>
                    <a:cubicBezTo>
                      <a:pt x="2" y="4"/>
                      <a:pt x="2" y="3"/>
                      <a:pt x="2" y="3"/>
                    </a:cubicBezTo>
                    <a:close/>
                    <a:moveTo>
                      <a:pt x="1" y="9"/>
                    </a:moveTo>
                    <a:cubicBezTo>
                      <a:pt x="2" y="8"/>
                      <a:pt x="2" y="8"/>
                      <a:pt x="2" y="7"/>
                    </a:cubicBezTo>
                    <a:cubicBezTo>
                      <a:pt x="3" y="7"/>
                      <a:pt x="3" y="6"/>
                      <a:pt x="4" y="6"/>
                    </a:cubicBezTo>
                    <a:cubicBezTo>
                      <a:pt x="5" y="6"/>
                      <a:pt x="5" y="7"/>
                      <a:pt x="6" y="7"/>
                    </a:cubicBezTo>
                    <a:cubicBezTo>
                      <a:pt x="6" y="8"/>
                      <a:pt x="6" y="8"/>
                      <a:pt x="6" y="9"/>
                    </a:cubicBezTo>
                    <a:cubicBezTo>
                      <a:pt x="6" y="9"/>
                      <a:pt x="6" y="10"/>
                      <a:pt x="6" y="11"/>
                    </a:cubicBezTo>
                    <a:cubicBezTo>
                      <a:pt x="5" y="11"/>
                      <a:pt x="4" y="11"/>
                      <a:pt x="4" y="11"/>
                    </a:cubicBezTo>
                    <a:cubicBezTo>
                      <a:pt x="3" y="11"/>
                      <a:pt x="2" y="11"/>
                      <a:pt x="2" y="11"/>
                    </a:cubicBezTo>
                    <a:cubicBezTo>
                      <a:pt x="2" y="10"/>
                      <a:pt x="1" y="9"/>
                      <a:pt x="1"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1" y="26"/>
                    </a:cubicBezTo>
                    <a:cubicBezTo>
                      <a:pt x="1" y="25"/>
                      <a:pt x="2" y="25"/>
                      <a:pt x="2" y="25"/>
                    </a:cubicBezTo>
                    <a:cubicBezTo>
                      <a:pt x="3" y="25"/>
                      <a:pt x="4" y="25"/>
                      <a:pt x="4" y="26"/>
                    </a:cubicBezTo>
                    <a:cubicBezTo>
                      <a:pt x="5" y="26"/>
                      <a:pt x="5" y="27"/>
                      <a:pt x="5" y="27"/>
                    </a:cubicBezTo>
                    <a:cubicBezTo>
                      <a:pt x="5" y="28"/>
                      <a:pt x="4" y="29"/>
                      <a:pt x="4" y="29"/>
                    </a:cubicBezTo>
                    <a:cubicBezTo>
                      <a:pt x="3" y="30"/>
                      <a:pt x="3" y="30"/>
                      <a:pt x="2" y="30"/>
                    </a:cubicBezTo>
                    <a:cubicBezTo>
                      <a:pt x="2" y="30"/>
                      <a:pt x="1" y="30"/>
                      <a:pt x="0" y="29"/>
                    </a:cubicBezTo>
                    <a:cubicBezTo>
                      <a:pt x="0" y="29"/>
                      <a:pt x="0" y="28"/>
                      <a:pt x="0" y="27"/>
                    </a:cubicBezTo>
                    <a:close/>
                    <a:moveTo>
                      <a:pt x="8" y="9"/>
                    </a:moveTo>
                    <a:cubicBezTo>
                      <a:pt x="8" y="8"/>
                      <a:pt x="8" y="8"/>
                      <a:pt x="9" y="7"/>
                    </a:cubicBezTo>
                    <a:cubicBezTo>
                      <a:pt x="9" y="7"/>
                      <a:pt x="10" y="6"/>
                      <a:pt x="10" y="6"/>
                    </a:cubicBezTo>
                    <a:cubicBezTo>
                      <a:pt x="11" y="6"/>
                      <a:pt x="12" y="7"/>
                      <a:pt x="12" y="7"/>
                    </a:cubicBezTo>
                    <a:cubicBezTo>
                      <a:pt x="13" y="8"/>
                      <a:pt x="13" y="8"/>
                      <a:pt x="13" y="9"/>
                    </a:cubicBezTo>
                    <a:cubicBezTo>
                      <a:pt x="13" y="9"/>
                      <a:pt x="12" y="10"/>
                      <a:pt x="12" y="11"/>
                    </a:cubicBezTo>
                    <a:cubicBezTo>
                      <a:pt x="11" y="11"/>
                      <a:pt x="11" y="11"/>
                      <a:pt x="10" y="11"/>
                    </a:cubicBezTo>
                    <a:cubicBezTo>
                      <a:pt x="9" y="11"/>
                      <a:pt x="9" y="11"/>
                      <a:pt x="8" y="11"/>
                    </a:cubicBezTo>
                    <a:cubicBezTo>
                      <a:pt x="8" y="10"/>
                      <a:pt x="8" y="9"/>
                      <a:pt x="8" y="9"/>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27" y="3"/>
                    </a:moveTo>
                    <a:cubicBezTo>
                      <a:pt x="27" y="2"/>
                      <a:pt x="27" y="1"/>
                      <a:pt x="28" y="1"/>
                    </a:cubicBezTo>
                    <a:cubicBezTo>
                      <a:pt x="28" y="0"/>
                      <a:pt x="29" y="0"/>
                      <a:pt x="29" y="0"/>
                    </a:cubicBezTo>
                    <a:cubicBezTo>
                      <a:pt x="30" y="0"/>
                      <a:pt x="31" y="0"/>
                      <a:pt x="31" y="1"/>
                    </a:cubicBezTo>
                    <a:cubicBezTo>
                      <a:pt x="32" y="1"/>
                      <a:pt x="32" y="2"/>
                      <a:pt x="32" y="3"/>
                    </a:cubicBezTo>
                    <a:cubicBezTo>
                      <a:pt x="32" y="3"/>
                      <a:pt x="31" y="4"/>
                      <a:pt x="31" y="4"/>
                    </a:cubicBezTo>
                    <a:cubicBezTo>
                      <a:pt x="30" y="5"/>
                      <a:pt x="30" y="5"/>
                      <a:pt x="29" y="5"/>
                    </a:cubicBezTo>
                    <a:cubicBezTo>
                      <a:pt x="28" y="5"/>
                      <a:pt x="28" y="5"/>
                      <a:pt x="27" y="4"/>
                    </a:cubicBezTo>
                    <a:cubicBezTo>
                      <a:pt x="27" y="4"/>
                      <a:pt x="27" y="3"/>
                      <a:pt x="27" y="3"/>
                    </a:cubicBezTo>
                    <a:close/>
                    <a:moveTo>
                      <a:pt x="26" y="9"/>
                    </a:moveTo>
                    <a:cubicBezTo>
                      <a:pt x="26" y="8"/>
                      <a:pt x="27" y="8"/>
                      <a:pt x="27" y="7"/>
                    </a:cubicBezTo>
                    <a:cubicBezTo>
                      <a:pt x="28" y="7"/>
                      <a:pt x="28" y="6"/>
                      <a:pt x="29" y="6"/>
                    </a:cubicBezTo>
                    <a:cubicBezTo>
                      <a:pt x="30" y="6"/>
                      <a:pt x="30" y="7"/>
                      <a:pt x="31" y="7"/>
                    </a:cubicBezTo>
                    <a:cubicBezTo>
                      <a:pt x="31" y="8"/>
                      <a:pt x="31" y="8"/>
                      <a:pt x="31" y="9"/>
                    </a:cubicBezTo>
                    <a:cubicBezTo>
                      <a:pt x="31" y="9"/>
                      <a:pt x="31" y="10"/>
                      <a:pt x="30" y="11"/>
                    </a:cubicBezTo>
                    <a:cubicBezTo>
                      <a:pt x="30" y="11"/>
                      <a:pt x="29" y="11"/>
                      <a:pt x="29" y="11"/>
                    </a:cubicBezTo>
                    <a:cubicBezTo>
                      <a:pt x="28" y="11"/>
                      <a:pt x="27" y="11"/>
                      <a:pt x="27" y="11"/>
                    </a:cubicBezTo>
                    <a:cubicBezTo>
                      <a:pt x="26" y="10"/>
                      <a:pt x="26" y="9"/>
                      <a:pt x="26" y="9"/>
                    </a:cubicBezTo>
                    <a:close/>
                    <a:moveTo>
                      <a:pt x="26" y="15"/>
                    </a:moveTo>
                    <a:cubicBezTo>
                      <a:pt x="26" y="14"/>
                      <a:pt x="26" y="14"/>
                      <a:pt x="27" y="13"/>
                    </a:cubicBezTo>
                    <a:cubicBezTo>
                      <a:pt x="27" y="13"/>
                      <a:pt x="28" y="13"/>
                      <a:pt x="28" y="13"/>
                    </a:cubicBezTo>
                    <a:cubicBezTo>
                      <a:pt x="29" y="13"/>
                      <a:pt x="30" y="13"/>
                      <a:pt x="30" y="13"/>
                    </a:cubicBezTo>
                    <a:cubicBezTo>
                      <a:pt x="31" y="14"/>
                      <a:pt x="31" y="14"/>
                      <a:pt x="31" y="15"/>
                    </a:cubicBezTo>
                    <a:cubicBezTo>
                      <a:pt x="31" y="16"/>
                      <a:pt x="30" y="16"/>
                      <a:pt x="30" y="17"/>
                    </a:cubicBezTo>
                    <a:cubicBezTo>
                      <a:pt x="29" y="17"/>
                      <a:pt x="29" y="17"/>
                      <a:pt x="28" y="17"/>
                    </a:cubicBezTo>
                    <a:cubicBezTo>
                      <a:pt x="27" y="17"/>
                      <a:pt x="27" y="17"/>
                      <a:pt x="26" y="17"/>
                    </a:cubicBezTo>
                    <a:cubicBezTo>
                      <a:pt x="26" y="16"/>
                      <a:pt x="26" y="16"/>
                      <a:pt x="26" y="15"/>
                    </a:cubicBezTo>
                    <a:close/>
                    <a:moveTo>
                      <a:pt x="25" y="21"/>
                    </a:moveTo>
                    <a:cubicBezTo>
                      <a:pt x="25" y="21"/>
                      <a:pt x="25" y="20"/>
                      <a:pt x="26" y="20"/>
                    </a:cubicBezTo>
                    <a:cubicBezTo>
                      <a:pt x="27" y="19"/>
                      <a:pt x="27" y="19"/>
                      <a:pt x="28" y="19"/>
                    </a:cubicBezTo>
                    <a:cubicBezTo>
                      <a:pt x="28" y="19"/>
                      <a:pt x="29" y="19"/>
                      <a:pt x="29" y="20"/>
                    </a:cubicBezTo>
                    <a:cubicBezTo>
                      <a:pt x="30" y="20"/>
                      <a:pt x="30" y="21"/>
                      <a:pt x="30" y="21"/>
                    </a:cubicBezTo>
                    <a:cubicBezTo>
                      <a:pt x="30" y="22"/>
                      <a:pt x="30" y="23"/>
                      <a:pt x="29" y="23"/>
                    </a:cubicBezTo>
                    <a:cubicBezTo>
                      <a:pt x="29" y="23"/>
                      <a:pt x="28" y="24"/>
                      <a:pt x="27" y="24"/>
                    </a:cubicBezTo>
                    <a:cubicBezTo>
                      <a:pt x="27" y="24"/>
                      <a:pt x="26" y="23"/>
                      <a:pt x="26" y="23"/>
                    </a:cubicBezTo>
                    <a:cubicBezTo>
                      <a:pt x="25" y="23"/>
                      <a:pt x="25" y="22"/>
                      <a:pt x="25" y="21"/>
                    </a:cubicBezTo>
                    <a:close/>
                    <a:moveTo>
                      <a:pt x="25" y="27"/>
                    </a:moveTo>
                    <a:cubicBezTo>
                      <a:pt x="25" y="27"/>
                      <a:pt x="25" y="26"/>
                      <a:pt x="25" y="26"/>
                    </a:cubicBezTo>
                    <a:cubicBezTo>
                      <a:pt x="26" y="25"/>
                      <a:pt x="27" y="25"/>
                      <a:pt x="27" y="25"/>
                    </a:cubicBezTo>
                    <a:cubicBezTo>
                      <a:pt x="28" y="25"/>
                      <a:pt x="29" y="25"/>
                      <a:pt x="29" y="26"/>
                    </a:cubicBezTo>
                    <a:cubicBezTo>
                      <a:pt x="29" y="26"/>
                      <a:pt x="30" y="27"/>
                      <a:pt x="30" y="27"/>
                    </a:cubicBezTo>
                    <a:cubicBezTo>
                      <a:pt x="30" y="28"/>
                      <a:pt x="29" y="29"/>
                      <a:pt x="29" y="29"/>
                    </a:cubicBezTo>
                    <a:cubicBezTo>
                      <a:pt x="28" y="30"/>
                      <a:pt x="28" y="30"/>
                      <a:pt x="27" y="30"/>
                    </a:cubicBezTo>
                    <a:cubicBezTo>
                      <a:pt x="26" y="30"/>
                      <a:pt x="26" y="30"/>
                      <a:pt x="25"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668" name="Group 667"/>
          <p:cNvGrpSpPr/>
          <p:nvPr/>
        </p:nvGrpSpPr>
        <p:grpSpPr>
          <a:xfrm>
            <a:off x="6144386" y="2080454"/>
            <a:ext cx="2880360" cy="3657600"/>
            <a:chOff x="6248675" y="2125663"/>
            <a:chExt cx="2880360" cy="3657600"/>
          </a:xfrm>
        </p:grpSpPr>
        <p:sp>
          <p:nvSpPr>
            <p:cNvPr id="669" name="Rectangle 668"/>
            <p:cNvSpPr/>
            <p:nvPr/>
          </p:nvSpPr>
          <p:spPr bwMode="auto">
            <a:xfrm>
              <a:off x="6248675" y="2125663"/>
              <a:ext cx="2880360" cy="36576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200" b="1" dirty="0">
                  <a:gradFill>
                    <a:gsLst>
                      <a:gs pos="25000">
                        <a:schemeClr val="bg1"/>
                      </a:gs>
                      <a:gs pos="56000">
                        <a:schemeClr val="bg1"/>
                      </a:gs>
                    </a:gsLst>
                    <a:lin ang="5400000" scaled="0"/>
                  </a:gradFill>
                  <a:ea typeface="Segoe UI" pitchFamily="34" charset="0"/>
                  <a:cs typeface="Segoe UI" pitchFamily="34" charset="0"/>
                </a:rPr>
                <a:t>Predictive analytics</a:t>
              </a:r>
            </a:p>
          </p:txBody>
        </p:sp>
        <p:grpSp>
          <p:nvGrpSpPr>
            <p:cNvPr id="670" name="Group 669"/>
            <p:cNvGrpSpPr/>
            <p:nvPr/>
          </p:nvGrpSpPr>
          <p:grpSpPr>
            <a:xfrm>
              <a:off x="6432401" y="3369334"/>
              <a:ext cx="2552452" cy="2120631"/>
              <a:chOff x="2671092" y="-3358137"/>
              <a:chExt cx="4101184" cy="3407350"/>
            </a:xfrm>
          </p:grpSpPr>
          <p:sp>
            <p:nvSpPr>
              <p:cNvPr id="671" name="Oval 670"/>
              <p:cNvSpPr/>
              <p:nvPr/>
            </p:nvSpPr>
            <p:spPr bwMode="auto">
              <a:xfrm>
                <a:off x="3425684" y="-2368606"/>
                <a:ext cx="875004" cy="86982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672" name="Freeform 7"/>
              <p:cNvSpPr>
                <a:spLocks noEditPoints="1"/>
              </p:cNvSpPr>
              <p:nvPr/>
            </p:nvSpPr>
            <p:spPr bwMode="auto">
              <a:xfrm>
                <a:off x="3425825" y="-2368018"/>
                <a:ext cx="875507" cy="871911"/>
              </a:xfrm>
              <a:custGeom>
                <a:avLst/>
                <a:gdLst>
                  <a:gd name="T0" fmla="*/ 2326 w 2922"/>
                  <a:gd name="T1" fmla="*/ 1933 h 2908"/>
                  <a:gd name="T2" fmla="*/ 2284 w 2922"/>
                  <a:gd name="T3" fmla="*/ 2016 h 2908"/>
                  <a:gd name="T4" fmla="*/ 2315 w 2922"/>
                  <a:gd name="T5" fmla="*/ 2096 h 2908"/>
                  <a:gd name="T6" fmla="*/ 2396 w 2922"/>
                  <a:gd name="T7" fmla="*/ 2129 h 2908"/>
                  <a:gd name="T8" fmla="*/ 2479 w 2922"/>
                  <a:gd name="T9" fmla="*/ 2088 h 2908"/>
                  <a:gd name="T10" fmla="*/ 2497 w 2922"/>
                  <a:gd name="T11" fmla="*/ 1991 h 2908"/>
                  <a:gd name="T12" fmla="*/ 2447 w 2922"/>
                  <a:gd name="T13" fmla="*/ 1922 h 2908"/>
                  <a:gd name="T14" fmla="*/ 2417 w 2922"/>
                  <a:gd name="T15" fmla="*/ 1309 h 2908"/>
                  <a:gd name="T16" fmla="*/ 2289 w 2922"/>
                  <a:gd name="T17" fmla="*/ 1381 h 2908"/>
                  <a:gd name="T18" fmla="*/ 2234 w 2922"/>
                  <a:gd name="T19" fmla="*/ 1521 h 2908"/>
                  <a:gd name="T20" fmla="*/ 2282 w 2922"/>
                  <a:gd name="T21" fmla="*/ 1655 h 2908"/>
                  <a:gd name="T22" fmla="*/ 2405 w 2922"/>
                  <a:gd name="T23" fmla="*/ 1729 h 2908"/>
                  <a:gd name="T24" fmla="*/ 2548 w 2922"/>
                  <a:gd name="T25" fmla="*/ 1706 h 2908"/>
                  <a:gd name="T26" fmla="*/ 2643 w 2922"/>
                  <a:gd name="T27" fmla="*/ 1599 h 2908"/>
                  <a:gd name="T28" fmla="*/ 2647 w 2922"/>
                  <a:gd name="T29" fmla="*/ 1454 h 2908"/>
                  <a:gd name="T30" fmla="*/ 2558 w 2922"/>
                  <a:gd name="T31" fmla="*/ 1341 h 2908"/>
                  <a:gd name="T32" fmla="*/ 1841 w 2922"/>
                  <a:gd name="T33" fmla="*/ 379 h 2908"/>
                  <a:gd name="T34" fmla="*/ 1691 w 2922"/>
                  <a:gd name="T35" fmla="*/ 426 h 2908"/>
                  <a:gd name="T36" fmla="*/ 1598 w 2922"/>
                  <a:gd name="T37" fmla="*/ 544 h 2908"/>
                  <a:gd name="T38" fmla="*/ 1579 w 2922"/>
                  <a:gd name="T39" fmla="*/ 722 h 2908"/>
                  <a:gd name="T40" fmla="*/ 1658 w 2922"/>
                  <a:gd name="T41" fmla="*/ 930 h 2908"/>
                  <a:gd name="T42" fmla="*/ 1815 w 2922"/>
                  <a:gd name="T43" fmla="*/ 1102 h 2908"/>
                  <a:gd name="T44" fmla="*/ 2016 w 2922"/>
                  <a:gd name="T45" fmla="*/ 1201 h 2908"/>
                  <a:gd name="T46" fmla="*/ 2208 w 2922"/>
                  <a:gd name="T47" fmla="*/ 1200 h 2908"/>
                  <a:gd name="T48" fmla="*/ 2342 w 2922"/>
                  <a:gd name="T49" fmla="*/ 1112 h 2908"/>
                  <a:gd name="T50" fmla="*/ 2399 w 2922"/>
                  <a:gd name="T51" fmla="*/ 958 h 2908"/>
                  <a:gd name="T52" fmla="*/ 2359 w 2922"/>
                  <a:gd name="T53" fmla="*/ 743 h 2908"/>
                  <a:gd name="T54" fmla="*/ 2208 w 2922"/>
                  <a:gd name="T55" fmla="*/ 533 h 2908"/>
                  <a:gd name="T56" fmla="*/ 1991 w 2922"/>
                  <a:gd name="T57" fmla="*/ 401 h 2908"/>
                  <a:gd name="T58" fmla="*/ 1453 w 2922"/>
                  <a:gd name="T59" fmla="*/ 0 h 2908"/>
                  <a:gd name="T60" fmla="*/ 1846 w 2922"/>
                  <a:gd name="T61" fmla="*/ 52 h 2908"/>
                  <a:gd name="T62" fmla="*/ 2198 w 2922"/>
                  <a:gd name="T63" fmla="*/ 199 h 2908"/>
                  <a:gd name="T64" fmla="*/ 2495 w 2922"/>
                  <a:gd name="T65" fmla="*/ 426 h 2908"/>
                  <a:gd name="T66" fmla="*/ 2724 w 2922"/>
                  <a:gd name="T67" fmla="*/ 722 h 2908"/>
                  <a:gd name="T68" fmla="*/ 2871 w 2922"/>
                  <a:gd name="T69" fmla="*/ 1071 h 2908"/>
                  <a:gd name="T70" fmla="*/ 2922 w 2922"/>
                  <a:gd name="T71" fmla="*/ 1461 h 2908"/>
                  <a:gd name="T72" fmla="*/ 2871 w 2922"/>
                  <a:gd name="T73" fmla="*/ 1839 h 2908"/>
                  <a:gd name="T74" fmla="*/ 2734 w 2922"/>
                  <a:gd name="T75" fmla="*/ 2174 h 2908"/>
                  <a:gd name="T76" fmla="*/ 2526 w 2922"/>
                  <a:gd name="T77" fmla="*/ 2456 h 2908"/>
                  <a:gd name="T78" fmla="*/ 2261 w 2922"/>
                  <a:gd name="T79" fmla="*/ 2677 h 2908"/>
                  <a:gd name="T80" fmla="*/ 1959 w 2922"/>
                  <a:gd name="T81" fmla="*/ 2828 h 2908"/>
                  <a:gd name="T82" fmla="*/ 1630 w 2922"/>
                  <a:gd name="T83" fmla="*/ 2902 h 2908"/>
                  <a:gd name="T84" fmla="*/ 1297 w 2922"/>
                  <a:gd name="T85" fmla="*/ 2902 h 2908"/>
                  <a:gd name="T86" fmla="*/ 972 w 2922"/>
                  <a:gd name="T87" fmla="*/ 2830 h 2908"/>
                  <a:gd name="T88" fmla="*/ 669 w 2922"/>
                  <a:gd name="T89" fmla="*/ 2681 h 2908"/>
                  <a:gd name="T90" fmla="*/ 404 w 2922"/>
                  <a:gd name="T91" fmla="*/ 2462 h 2908"/>
                  <a:gd name="T92" fmla="*/ 194 w 2922"/>
                  <a:gd name="T93" fmla="*/ 2180 h 2908"/>
                  <a:gd name="T94" fmla="*/ 54 w 2922"/>
                  <a:gd name="T95" fmla="*/ 1844 h 2908"/>
                  <a:gd name="T96" fmla="*/ 0 w 2922"/>
                  <a:gd name="T97" fmla="*/ 1461 h 2908"/>
                  <a:gd name="T98" fmla="*/ 50 w 2922"/>
                  <a:gd name="T99" fmla="*/ 1074 h 2908"/>
                  <a:gd name="T100" fmla="*/ 196 w 2922"/>
                  <a:gd name="T101" fmla="*/ 727 h 2908"/>
                  <a:gd name="T102" fmla="*/ 424 w 2922"/>
                  <a:gd name="T103" fmla="*/ 431 h 2908"/>
                  <a:gd name="T104" fmla="*/ 720 w 2922"/>
                  <a:gd name="T105" fmla="*/ 201 h 2908"/>
                  <a:gd name="T106" fmla="*/ 1067 w 2922"/>
                  <a:gd name="T107" fmla="*/ 53 h 2908"/>
                  <a:gd name="T108" fmla="*/ 1453 w 2922"/>
                  <a:gd name="T109" fmla="*/ 0 h 2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22" h="2908">
                    <a:moveTo>
                      <a:pt x="2398" y="1910"/>
                    </a:moveTo>
                    <a:lnTo>
                      <a:pt x="2369" y="1913"/>
                    </a:lnTo>
                    <a:lnTo>
                      <a:pt x="2345" y="1921"/>
                    </a:lnTo>
                    <a:lnTo>
                      <a:pt x="2326" y="1933"/>
                    </a:lnTo>
                    <a:lnTo>
                      <a:pt x="2310" y="1949"/>
                    </a:lnTo>
                    <a:lnTo>
                      <a:pt x="2298" y="1967"/>
                    </a:lnTo>
                    <a:lnTo>
                      <a:pt x="2289" y="1990"/>
                    </a:lnTo>
                    <a:lnTo>
                      <a:pt x="2284" y="2016"/>
                    </a:lnTo>
                    <a:lnTo>
                      <a:pt x="2284" y="2036"/>
                    </a:lnTo>
                    <a:lnTo>
                      <a:pt x="2290" y="2058"/>
                    </a:lnTo>
                    <a:lnTo>
                      <a:pt x="2300" y="2078"/>
                    </a:lnTo>
                    <a:lnTo>
                      <a:pt x="2315" y="2096"/>
                    </a:lnTo>
                    <a:lnTo>
                      <a:pt x="2334" y="2111"/>
                    </a:lnTo>
                    <a:lnTo>
                      <a:pt x="2353" y="2121"/>
                    </a:lnTo>
                    <a:lnTo>
                      <a:pt x="2374" y="2128"/>
                    </a:lnTo>
                    <a:lnTo>
                      <a:pt x="2396" y="2129"/>
                    </a:lnTo>
                    <a:lnTo>
                      <a:pt x="2421" y="2125"/>
                    </a:lnTo>
                    <a:lnTo>
                      <a:pt x="2444" y="2116"/>
                    </a:lnTo>
                    <a:lnTo>
                      <a:pt x="2464" y="2104"/>
                    </a:lnTo>
                    <a:lnTo>
                      <a:pt x="2479" y="2088"/>
                    </a:lnTo>
                    <a:lnTo>
                      <a:pt x="2490" y="2068"/>
                    </a:lnTo>
                    <a:lnTo>
                      <a:pt x="2497" y="2045"/>
                    </a:lnTo>
                    <a:lnTo>
                      <a:pt x="2500" y="2018"/>
                    </a:lnTo>
                    <a:lnTo>
                      <a:pt x="2497" y="1991"/>
                    </a:lnTo>
                    <a:lnTo>
                      <a:pt x="2490" y="1968"/>
                    </a:lnTo>
                    <a:lnTo>
                      <a:pt x="2480" y="1949"/>
                    </a:lnTo>
                    <a:lnTo>
                      <a:pt x="2465" y="1934"/>
                    </a:lnTo>
                    <a:lnTo>
                      <a:pt x="2447" y="1922"/>
                    </a:lnTo>
                    <a:lnTo>
                      <a:pt x="2424" y="1914"/>
                    </a:lnTo>
                    <a:lnTo>
                      <a:pt x="2398" y="1910"/>
                    </a:lnTo>
                    <a:close/>
                    <a:moveTo>
                      <a:pt x="2454" y="1308"/>
                    </a:moveTo>
                    <a:lnTo>
                      <a:pt x="2417" y="1309"/>
                    </a:lnTo>
                    <a:lnTo>
                      <a:pt x="2381" y="1318"/>
                    </a:lnTo>
                    <a:lnTo>
                      <a:pt x="2346" y="1334"/>
                    </a:lnTo>
                    <a:lnTo>
                      <a:pt x="2317" y="1355"/>
                    </a:lnTo>
                    <a:lnTo>
                      <a:pt x="2289" y="1381"/>
                    </a:lnTo>
                    <a:lnTo>
                      <a:pt x="2267" y="1411"/>
                    </a:lnTo>
                    <a:lnTo>
                      <a:pt x="2250" y="1446"/>
                    </a:lnTo>
                    <a:lnTo>
                      <a:pt x="2238" y="1483"/>
                    </a:lnTo>
                    <a:lnTo>
                      <a:pt x="2234" y="1521"/>
                    </a:lnTo>
                    <a:lnTo>
                      <a:pt x="2236" y="1557"/>
                    </a:lnTo>
                    <a:lnTo>
                      <a:pt x="2245" y="1593"/>
                    </a:lnTo>
                    <a:lnTo>
                      <a:pt x="2261" y="1625"/>
                    </a:lnTo>
                    <a:lnTo>
                      <a:pt x="2282" y="1655"/>
                    </a:lnTo>
                    <a:lnTo>
                      <a:pt x="2307" y="1681"/>
                    </a:lnTo>
                    <a:lnTo>
                      <a:pt x="2336" y="1703"/>
                    </a:lnTo>
                    <a:lnTo>
                      <a:pt x="2369" y="1719"/>
                    </a:lnTo>
                    <a:lnTo>
                      <a:pt x="2405" y="1729"/>
                    </a:lnTo>
                    <a:lnTo>
                      <a:pt x="2442" y="1734"/>
                    </a:lnTo>
                    <a:lnTo>
                      <a:pt x="2480" y="1731"/>
                    </a:lnTo>
                    <a:lnTo>
                      <a:pt x="2516" y="1722"/>
                    </a:lnTo>
                    <a:lnTo>
                      <a:pt x="2548" y="1706"/>
                    </a:lnTo>
                    <a:lnTo>
                      <a:pt x="2579" y="1686"/>
                    </a:lnTo>
                    <a:lnTo>
                      <a:pt x="2604" y="1661"/>
                    </a:lnTo>
                    <a:lnTo>
                      <a:pt x="2626" y="1632"/>
                    </a:lnTo>
                    <a:lnTo>
                      <a:pt x="2643" y="1599"/>
                    </a:lnTo>
                    <a:lnTo>
                      <a:pt x="2654" y="1564"/>
                    </a:lnTo>
                    <a:lnTo>
                      <a:pt x="2658" y="1528"/>
                    </a:lnTo>
                    <a:lnTo>
                      <a:pt x="2656" y="1490"/>
                    </a:lnTo>
                    <a:lnTo>
                      <a:pt x="2647" y="1454"/>
                    </a:lnTo>
                    <a:lnTo>
                      <a:pt x="2632" y="1421"/>
                    </a:lnTo>
                    <a:lnTo>
                      <a:pt x="2612" y="1391"/>
                    </a:lnTo>
                    <a:lnTo>
                      <a:pt x="2587" y="1364"/>
                    </a:lnTo>
                    <a:lnTo>
                      <a:pt x="2558" y="1341"/>
                    </a:lnTo>
                    <a:lnTo>
                      <a:pt x="2526" y="1324"/>
                    </a:lnTo>
                    <a:lnTo>
                      <a:pt x="2492" y="1312"/>
                    </a:lnTo>
                    <a:lnTo>
                      <a:pt x="2454" y="1308"/>
                    </a:lnTo>
                    <a:close/>
                    <a:moveTo>
                      <a:pt x="1841" y="379"/>
                    </a:moveTo>
                    <a:lnTo>
                      <a:pt x="1799" y="384"/>
                    </a:lnTo>
                    <a:lnTo>
                      <a:pt x="1759" y="393"/>
                    </a:lnTo>
                    <a:lnTo>
                      <a:pt x="1724" y="408"/>
                    </a:lnTo>
                    <a:lnTo>
                      <a:pt x="1691" y="426"/>
                    </a:lnTo>
                    <a:lnTo>
                      <a:pt x="1662" y="449"/>
                    </a:lnTo>
                    <a:lnTo>
                      <a:pt x="1636" y="477"/>
                    </a:lnTo>
                    <a:lnTo>
                      <a:pt x="1615" y="508"/>
                    </a:lnTo>
                    <a:lnTo>
                      <a:pt x="1598" y="544"/>
                    </a:lnTo>
                    <a:lnTo>
                      <a:pt x="1586" y="582"/>
                    </a:lnTo>
                    <a:lnTo>
                      <a:pt x="1577" y="624"/>
                    </a:lnTo>
                    <a:lnTo>
                      <a:pt x="1575" y="669"/>
                    </a:lnTo>
                    <a:lnTo>
                      <a:pt x="1579" y="722"/>
                    </a:lnTo>
                    <a:lnTo>
                      <a:pt x="1590" y="776"/>
                    </a:lnTo>
                    <a:lnTo>
                      <a:pt x="1607" y="829"/>
                    </a:lnTo>
                    <a:lnTo>
                      <a:pt x="1630" y="881"/>
                    </a:lnTo>
                    <a:lnTo>
                      <a:pt x="1658" y="930"/>
                    </a:lnTo>
                    <a:lnTo>
                      <a:pt x="1691" y="979"/>
                    </a:lnTo>
                    <a:lnTo>
                      <a:pt x="1729" y="1023"/>
                    </a:lnTo>
                    <a:lnTo>
                      <a:pt x="1771" y="1065"/>
                    </a:lnTo>
                    <a:lnTo>
                      <a:pt x="1815" y="1102"/>
                    </a:lnTo>
                    <a:lnTo>
                      <a:pt x="1862" y="1135"/>
                    </a:lnTo>
                    <a:lnTo>
                      <a:pt x="1911" y="1163"/>
                    </a:lnTo>
                    <a:lnTo>
                      <a:pt x="1963" y="1185"/>
                    </a:lnTo>
                    <a:lnTo>
                      <a:pt x="2016" y="1201"/>
                    </a:lnTo>
                    <a:lnTo>
                      <a:pt x="2069" y="1210"/>
                    </a:lnTo>
                    <a:lnTo>
                      <a:pt x="2119" y="1212"/>
                    </a:lnTo>
                    <a:lnTo>
                      <a:pt x="2165" y="1209"/>
                    </a:lnTo>
                    <a:lnTo>
                      <a:pt x="2208" y="1200"/>
                    </a:lnTo>
                    <a:lnTo>
                      <a:pt x="2247" y="1185"/>
                    </a:lnTo>
                    <a:lnTo>
                      <a:pt x="2283" y="1165"/>
                    </a:lnTo>
                    <a:lnTo>
                      <a:pt x="2314" y="1141"/>
                    </a:lnTo>
                    <a:lnTo>
                      <a:pt x="2342" y="1112"/>
                    </a:lnTo>
                    <a:lnTo>
                      <a:pt x="2364" y="1079"/>
                    </a:lnTo>
                    <a:lnTo>
                      <a:pt x="2381" y="1042"/>
                    </a:lnTo>
                    <a:lnTo>
                      <a:pt x="2393" y="1002"/>
                    </a:lnTo>
                    <a:lnTo>
                      <a:pt x="2399" y="958"/>
                    </a:lnTo>
                    <a:lnTo>
                      <a:pt x="2401" y="911"/>
                    </a:lnTo>
                    <a:lnTo>
                      <a:pt x="2395" y="861"/>
                    </a:lnTo>
                    <a:lnTo>
                      <a:pt x="2381" y="801"/>
                    </a:lnTo>
                    <a:lnTo>
                      <a:pt x="2359" y="743"/>
                    </a:lnTo>
                    <a:lnTo>
                      <a:pt x="2330" y="685"/>
                    </a:lnTo>
                    <a:lnTo>
                      <a:pt x="2296" y="631"/>
                    </a:lnTo>
                    <a:lnTo>
                      <a:pt x="2254" y="580"/>
                    </a:lnTo>
                    <a:lnTo>
                      <a:pt x="2208" y="533"/>
                    </a:lnTo>
                    <a:lnTo>
                      <a:pt x="2159" y="491"/>
                    </a:lnTo>
                    <a:lnTo>
                      <a:pt x="2105" y="454"/>
                    </a:lnTo>
                    <a:lnTo>
                      <a:pt x="2049" y="424"/>
                    </a:lnTo>
                    <a:lnTo>
                      <a:pt x="1991" y="401"/>
                    </a:lnTo>
                    <a:lnTo>
                      <a:pt x="1932" y="386"/>
                    </a:lnTo>
                    <a:lnTo>
                      <a:pt x="1885" y="379"/>
                    </a:lnTo>
                    <a:lnTo>
                      <a:pt x="1841" y="379"/>
                    </a:lnTo>
                    <a:close/>
                    <a:moveTo>
                      <a:pt x="1453" y="0"/>
                    </a:moveTo>
                    <a:lnTo>
                      <a:pt x="1554" y="4"/>
                    </a:lnTo>
                    <a:lnTo>
                      <a:pt x="1653" y="14"/>
                    </a:lnTo>
                    <a:lnTo>
                      <a:pt x="1751" y="30"/>
                    </a:lnTo>
                    <a:lnTo>
                      <a:pt x="1846" y="52"/>
                    </a:lnTo>
                    <a:lnTo>
                      <a:pt x="1938" y="81"/>
                    </a:lnTo>
                    <a:lnTo>
                      <a:pt x="2028" y="114"/>
                    </a:lnTo>
                    <a:lnTo>
                      <a:pt x="2114" y="155"/>
                    </a:lnTo>
                    <a:lnTo>
                      <a:pt x="2198" y="199"/>
                    </a:lnTo>
                    <a:lnTo>
                      <a:pt x="2277" y="249"/>
                    </a:lnTo>
                    <a:lnTo>
                      <a:pt x="2355" y="303"/>
                    </a:lnTo>
                    <a:lnTo>
                      <a:pt x="2427" y="363"/>
                    </a:lnTo>
                    <a:lnTo>
                      <a:pt x="2495" y="426"/>
                    </a:lnTo>
                    <a:lnTo>
                      <a:pt x="2559" y="494"/>
                    </a:lnTo>
                    <a:lnTo>
                      <a:pt x="2619" y="567"/>
                    </a:lnTo>
                    <a:lnTo>
                      <a:pt x="2675" y="643"/>
                    </a:lnTo>
                    <a:lnTo>
                      <a:pt x="2724" y="722"/>
                    </a:lnTo>
                    <a:lnTo>
                      <a:pt x="2769" y="805"/>
                    </a:lnTo>
                    <a:lnTo>
                      <a:pt x="2809" y="890"/>
                    </a:lnTo>
                    <a:lnTo>
                      <a:pt x="2843" y="980"/>
                    </a:lnTo>
                    <a:lnTo>
                      <a:pt x="2871" y="1071"/>
                    </a:lnTo>
                    <a:lnTo>
                      <a:pt x="2893" y="1165"/>
                    </a:lnTo>
                    <a:lnTo>
                      <a:pt x="2909" y="1262"/>
                    </a:lnTo>
                    <a:lnTo>
                      <a:pt x="2919" y="1361"/>
                    </a:lnTo>
                    <a:lnTo>
                      <a:pt x="2922" y="1461"/>
                    </a:lnTo>
                    <a:lnTo>
                      <a:pt x="2919" y="1560"/>
                    </a:lnTo>
                    <a:lnTo>
                      <a:pt x="2908" y="1655"/>
                    </a:lnTo>
                    <a:lnTo>
                      <a:pt x="2893" y="1749"/>
                    </a:lnTo>
                    <a:lnTo>
                      <a:pt x="2871" y="1839"/>
                    </a:lnTo>
                    <a:lnTo>
                      <a:pt x="2845" y="1928"/>
                    </a:lnTo>
                    <a:lnTo>
                      <a:pt x="2813" y="2013"/>
                    </a:lnTo>
                    <a:lnTo>
                      <a:pt x="2776" y="2095"/>
                    </a:lnTo>
                    <a:lnTo>
                      <a:pt x="2734" y="2174"/>
                    </a:lnTo>
                    <a:lnTo>
                      <a:pt x="2688" y="2250"/>
                    </a:lnTo>
                    <a:lnTo>
                      <a:pt x="2638" y="2323"/>
                    </a:lnTo>
                    <a:lnTo>
                      <a:pt x="2584" y="2391"/>
                    </a:lnTo>
                    <a:lnTo>
                      <a:pt x="2526" y="2456"/>
                    </a:lnTo>
                    <a:lnTo>
                      <a:pt x="2464" y="2517"/>
                    </a:lnTo>
                    <a:lnTo>
                      <a:pt x="2399" y="2575"/>
                    </a:lnTo>
                    <a:lnTo>
                      <a:pt x="2333" y="2628"/>
                    </a:lnTo>
                    <a:lnTo>
                      <a:pt x="2261" y="2677"/>
                    </a:lnTo>
                    <a:lnTo>
                      <a:pt x="2189" y="2721"/>
                    </a:lnTo>
                    <a:lnTo>
                      <a:pt x="2114" y="2761"/>
                    </a:lnTo>
                    <a:lnTo>
                      <a:pt x="2037" y="2797"/>
                    </a:lnTo>
                    <a:lnTo>
                      <a:pt x="1959" y="2828"/>
                    </a:lnTo>
                    <a:lnTo>
                      <a:pt x="1878" y="2855"/>
                    </a:lnTo>
                    <a:lnTo>
                      <a:pt x="1796" y="2875"/>
                    </a:lnTo>
                    <a:lnTo>
                      <a:pt x="1713" y="2891"/>
                    </a:lnTo>
                    <a:lnTo>
                      <a:pt x="1630" y="2902"/>
                    </a:lnTo>
                    <a:lnTo>
                      <a:pt x="1546" y="2906"/>
                    </a:lnTo>
                    <a:lnTo>
                      <a:pt x="1462" y="2906"/>
                    </a:lnTo>
                    <a:lnTo>
                      <a:pt x="1379" y="2908"/>
                    </a:lnTo>
                    <a:lnTo>
                      <a:pt x="1297" y="2902"/>
                    </a:lnTo>
                    <a:lnTo>
                      <a:pt x="1214" y="2891"/>
                    </a:lnTo>
                    <a:lnTo>
                      <a:pt x="1132" y="2876"/>
                    </a:lnTo>
                    <a:lnTo>
                      <a:pt x="1051" y="2856"/>
                    </a:lnTo>
                    <a:lnTo>
                      <a:pt x="972" y="2830"/>
                    </a:lnTo>
                    <a:lnTo>
                      <a:pt x="894" y="2800"/>
                    </a:lnTo>
                    <a:lnTo>
                      <a:pt x="817" y="2765"/>
                    </a:lnTo>
                    <a:lnTo>
                      <a:pt x="742" y="2726"/>
                    </a:lnTo>
                    <a:lnTo>
                      <a:pt x="669" y="2681"/>
                    </a:lnTo>
                    <a:lnTo>
                      <a:pt x="599" y="2632"/>
                    </a:lnTo>
                    <a:lnTo>
                      <a:pt x="531" y="2580"/>
                    </a:lnTo>
                    <a:lnTo>
                      <a:pt x="467" y="2523"/>
                    </a:lnTo>
                    <a:lnTo>
                      <a:pt x="404" y="2462"/>
                    </a:lnTo>
                    <a:lnTo>
                      <a:pt x="346" y="2398"/>
                    </a:lnTo>
                    <a:lnTo>
                      <a:pt x="292" y="2329"/>
                    </a:lnTo>
                    <a:lnTo>
                      <a:pt x="241" y="2256"/>
                    </a:lnTo>
                    <a:lnTo>
                      <a:pt x="194" y="2180"/>
                    </a:lnTo>
                    <a:lnTo>
                      <a:pt x="152" y="2101"/>
                    </a:lnTo>
                    <a:lnTo>
                      <a:pt x="114" y="2019"/>
                    </a:lnTo>
                    <a:lnTo>
                      <a:pt x="82" y="1933"/>
                    </a:lnTo>
                    <a:lnTo>
                      <a:pt x="54" y="1844"/>
                    </a:lnTo>
                    <a:lnTo>
                      <a:pt x="33" y="1752"/>
                    </a:lnTo>
                    <a:lnTo>
                      <a:pt x="15" y="1658"/>
                    </a:lnTo>
                    <a:lnTo>
                      <a:pt x="5" y="1561"/>
                    </a:lnTo>
                    <a:lnTo>
                      <a:pt x="0" y="1461"/>
                    </a:lnTo>
                    <a:lnTo>
                      <a:pt x="3" y="1362"/>
                    </a:lnTo>
                    <a:lnTo>
                      <a:pt x="12" y="1264"/>
                    </a:lnTo>
                    <a:lnTo>
                      <a:pt x="28" y="1168"/>
                    </a:lnTo>
                    <a:lnTo>
                      <a:pt x="50" y="1074"/>
                    </a:lnTo>
                    <a:lnTo>
                      <a:pt x="77" y="983"/>
                    </a:lnTo>
                    <a:lnTo>
                      <a:pt x="111" y="895"/>
                    </a:lnTo>
                    <a:lnTo>
                      <a:pt x="151" y="809"/>
                    </a:lnTo>
                    <a:lnTo>
                      <a:pt x="196" y="727"/>
                    </a:lnTo>
                    <a:lnTo>
                      <a:pt x="246" y="647"/>
                    </a:lnTo>
                    <a:lnTo>
                      <a:pt x="301" y="571"/>
                    </a:lnTo>
                    <a:lnTo>
                      <a:pt x="360" y="499"/>
                    </a:lnTo>
                    <a:lnTo>
                      <a:pt x="424" y="431"/>
                    </a:lnTo>
                    <a:lnTo>
                      <a:pt x="492" y="366"/>
                    </a:lnTo>
                    <a:lnTo>
                      <a:pt x="564" y="306"/>
                    </a:lnTo>
                    <a:lnTo>
                      <a:pt x="640" y="251"/>
                    </a:lnTo>
                    <a:lnTo>
                      <a:pt x="720" y="201"/>
                    </a:lnTo>
                    <a:lnTo>
                      <a:pt x="803" y="156"/>
                    </a:lnTo>
                    <a:lnTo>
                      <a:pt x="888" y="115"/>
                    </a:lnTo>
                    <a:lnTo>
                      <a:pt x="977" y="82"/>
                    </a:lnTo>
                    <a:lnTo>
                      <a:pt x="1067" y="53"/>
                    </a:lnTo>
                    <a:lnTo>
                      <a:pt x="1162" y="30"/>
                    </a:lnTo>
                    <a:lnTo>
                      <a:pt x="1257" y="14"/>
                    </a:lnTo>
                    <a:lnTo>
                      <a:pt x="1354" y="4"/>
                    </a:lnTo>
                    <a:lnTo>
                      <a:pt x="1453" y="0"/>
                    </a:lnTo>
                    <a:close/>
                  </a:path>
                </a:pathLst>
              </a:custGeom>
              <a:solidFill>
                <a:schemeClr val="accent3">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a:p>
            </p:txBody>
          </p:sp>
          <p:sp>
            <p:nvSpPr>
              <p:cNvPr id="673" name="Rectangle 5"/>
              <p:cNvSpPr>
                <a:spLocks noChangeArrowheads="1"/>
              </p:cNvSpPr>
              <p:nvPr/>
            </p:nvSpPr>
            <p:spPr bwMode="auto">
              <a:xfrm>
                <a:off x="3077235" y="-1249362"/>
                <a:ext cx="271463" cy="12842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74" name="Rectangle 6"/>
              <p:cNvSpPr>
                <a:spLocks noChangeArrowheads="1"/>
              </p:cNvSpPr>
              <p:nvPr/>
            </p:nvSpPr>
            <p:spPr bwMode="auto">
              <a:xfrm>
                <a:off x="5327650" y="-1076325"/>
                <a:ext cx="117475" cy="150813"/>
              </a:xfrm>
              <a:prstGeom prst="rect">
                <a:avLst/>
              </a:prstGeom>
              <a:solidFill>
                <a:srgbClr val="A288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75" name="Freeform 7"/>
              <p:cNvSpPr>
                <a:spLocks/>
              </p:cNvSpPr>
              <p:nvPr/>
            </p:nvSpPr>
            <p:spPr bwMode="auto">
              <a:xfrm>
                <a:off x="4779963" y="-2049462"/>
                <a:ext cx="762000" cy="977900"/>
              </a:xfrm>
              <a:custGeom>
                <a:avLst/>
                <a:gdLst>
                  <a:gd name="T0" fmla="*/ 0 w 203"/>
                  <a:gd name="T1" fmla="*/ 29 h 260"/>
                  <a:gd name="T2" fmla="*/ 29 w 203"/>
                  <a:gd name="T3" fmla="*/ 0 h 260"/>
                  <a:gd name="T4" fmla="*/ 174 w 203"/>
                  <a:gd name="T5" fmla="*/ 0 h 260"/>
                  <a:gd name="T6" fmla="*/ 203 w 203"/>
                  <a:gd name="T7" fmla="*/ 29 h 260"/>
                  <a:gd name="T8" fmla="*/ 203 w 203"/>
                  <a:gd name="T9" fmla="*/ 231 h 260"/>
                  <a:gd name="T10" fmla="*/ 174 w 203"/>
                  <a:gd name="T11" fmla="*/ 260 h 260"/>
                  <a:gd name="T12" fmla="*/ 29 w 203"/>
                  <a:gd name="T13" fmla="*/ 260 h 260"/>
                  <a:gd name="T14" fmla="*/ 0 w 203"/>
                  <a:gd name="T15" fmla="*/ 231 h 260"/>
                  <a:gd name="T16" fmla="*/ 0 w 203"/>
                  <a:gd name="T17" fmla="*/ 2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60">
                    <a:moveTo>
                      <a:pt x="0" y="29"/>
                    </a:moveTo>
                    <a:cubicBezTo>
                      <a:pt x="0" y="13"/>
                      <a:pt x="13" y="0"/>
                      <a:pt x="29" y="0"/>
                    </a:cubicBezTo>
                    <a:cubicBezTo>
                      <a:pt x="174" y="0"/>
                      <a:pt x="174" y="0"/>
                      <a:pt x="174" y="0"/>
                    </a:cubicBezTo>
                    <a:cubicBezTo>
                      <a:pt x="190" y="0"/>
                      <a:pt x="203" y="13"/>
                      <a:pt x="203" y="29"/>
                    </a:cubicBezTo>
                    <a:cubicBezTo>
                      <a:pt x="203" y="231"/>
                      <a:pt x="203" y="231"/>
                      <a:pt x="203" y="231"/>
                    </a:cubicBezTo>
                    <a:cubicBezTo>
                      <a:pt x="203" y="247"/>
                      <a:pt x="190" y="260"/>
                      <a:pt x="174" y="260"/>
                    </a:cubicBezTo>
                    <a:cubicBezTo>
                      <a:pt x="29" y="260"/>
                      <a:pt x="29" y="260"/>
                      <a:pt x="29" y="260"/>
                    </a:cubicBezTo>
                    <a:cubicBezTo>
                      <a:pt x="13" y="260"/>
                      <a:pt x="0" y="247"/>
                      <a:pt x="0" y="231"/>
                    </a:cubicBez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76" name="Rectangle 8"/>
              <p:cNvSpPr>
                <a:spLocks noChangeArrowheads="1"/>
              </p:cNvSpPr>
              <p:nvPr/>
            </p:nvSpPr>
            <p:spPr bwMode="auto">
              <a:xfrm>
                <a:off x="3615398" y="-1249362"/>
                <a:ext cx="225425" cy="12842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77" name="Freeform 9"/>
              <p:cNvSpPr>
                <a:spLocks/>
              </p:cNvSpPr>
              <p:nvPr/>
            </p:nvSpPr>
            <p:spPr bwMode="auto">
              <a:xfrm>
                <a:off x="3615398" y="-1249362"/>
                <a:ext cx="225425" cy="173038"/>
              </a:xfrm>
              <a:custGeom>
                <a:avLst/>
                <a:gdLst>
                  <a:gd name="T0" fmla="*/ 142 w 142"/>
                  <a:gd name="T1" fmla="*/ 109 h 109"/>
                  <a:gd name="T2" fmla="*/ 0 w 142"/>
                  <a:gd name="T3" fmla="*/ 0 h 109"/>
                  <a:gd name="T4" fmla="*/ 142 w 142"/>
                  <a:gd name="T5" fmla="*/ 0 h 109"/>
                  <a:gd name="T6" fmla="*/ 142 w 142"/>
                  <a:gd name="T7" fmla="*/ 109 h 109"/>
                </a:gdLst>
                <a:ahLst/>
                <a:cxnLst>
                  <a:cxn ang="0">
                    <a:pos x="T0" y="T1"/>
                  </a:cxn>
                  <a:cxn ang="0">
                    <a:pos x="T2" y="T3"/>
                  </a:cxn>
                  <a:cxn ang="0">
                    <a:pos x="T4" y="T5"/>
                  </a:cxn>
                  <a:cxn ang="0">
                    <a:pos x="T6" y="T7"/>
                  </a:cxn>
                </a:cxnLst>
                <a:rect l="0" t="0" r="r" b="b"/>
                <a:pathLst>
                  <a:path w="142" h="109">
                    <a:moveTo>
                      <a:pt x="142" y="109"/>
                    </a:moveTo>
                    <a:lnTo>
                      <a:pt x="0" y="0"/>
                    </a:lnTo>
                    <a:lnTo>
                      <a:pt x="142" y="0"/>
                    </a:lnTo>
                    <a:lnTo>
                      <a:pt x="142" y="10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78" name="Freeform 10"/>
              <p:cNvSpPr>
                <a:spLocks/>
              </p:cNvSpPr>
              <p:nvPr/>
            </p:nvSpPr>
            <p:spPr bwMode="auto">
              <a:xfrm>
                <a:off x="4881563" y="-557212"/>
                <a:ext cx="184150" cy="347663"/>
              </a:xfrm>
              <a:custGeom>
                <a:avLst/>
                <a:gdLst>
                  <a:gd name="T0" fmla="*/ 116 w 116"/>
                  <a:gd name="T1" fmla="*/ 219 h 219"/>
                  <a:gd name="T2" fmla="*/ 0 w 116"/>
                  <a:gd name="T3" fmla="*/ 219 h 219"/>
                  <a:gd name="T4" fmla="*/ 14 w 116"/>
                  <a:gd name="T5" fmla="*/ 0 h 219"/>
                  <a:gd name="T6" fmla="*/ 101 w 116"/>
                  <a:gd name="T7" fmla="*/ 0 h 219"/>
                  <a:gd name="T8" fmla="*/ 116 w 116"/>
                  <a:gd name="T9" fmla="*/ 219 h 219"/>
                </a:gdLst>
                <a:ahLst/>
                <a:cxnLst>
                  <a:cxn ang="0">
                    <a:pos x="T0" y="T1"/>
                  </a:cxn>
                  <a:cxn ang="0">
                    <a:pos x="T2" y="T3"/>
                  </a:cxn>
                  <a:cxn ang="0">
                    <a:pos x="T4" y="T5"/>
                  </a:cxn>
                  <a:cxn ang="0">
                    <a:pos x="T6" y="T7"/>
                  </a:cxn>
                  <a:cxn ang="0">
                    <a:pos x="T8" y="T9"/>
                  </a:cxn>
                </a:cxnLst>
                <a:rect l="0" t="0" r="r" b="b"/>
                <a:pathLst>
                  <a:path w="116" h="219">
                    <a:moveTo>
                      <a:pt x="116" y="219"/>
                    </a:moveTo>
                    <a:lnTo>
                      <a:pt x="0" y="219"/>
                    </a:lnTo>
                    <a:lnTo>
                      <a:pt x="14" y="0"/>
                    </a:lnTo>
                    <a:lnTo>
                      <a:pt x="101" y="0"/>
                    </a:lnTo>
                    <a:lnTo>
                      <a:pt x="116" y="2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79" name="Freeform 11"/>
              <p:cNvSpPr>
                <a:spLocks/>
              </p:cNvSpPr>
              <p:nvPr/>
            </p:nvSpPr>
            <p:spPr bwMode="auto">
              <a:xfrm>
                <a:off x="4922838" y="-703262"/>
                <a:ext cx="96838" cy="146050"/>
              </a:xfrm>
              <a:custGeom>
                <a:avLst/>
                <a:gdLst>
                  <a:gd name="T0" fmla="*/ 61 w 61"/>
                  <a:gd name="T1" fmla="*/ 92 h 92"/>
                  <a:gd name="T2" fmla="*/ 0 w 61"/>
                  <a:gd name="T3" fmla="*/ 92 h 92"/>
                  <a:gd name="T4" fmla="*/ 7 w 61"/>
                  <a:gd name="T5" fmla="*/ 0 h 92"/>
                  <a:gd name="T6" fmla="*/ 57 w 61"/>
                  <a:gd name="T7" fmla="*/ 0 h 92"/>
                  <a:gd name="T8" fmla="*/ 61 w 61"/>
                  <a:gd name="T9" fmla="*/ 92 h 92"/>
                </a:gdLst>
                <a:ahLst/>
                <a:cxnLst>
                  <a:cxn ang="0">
                    <a:pos x="T0" y="T1"/>
                  </a:cxn>
                  <a:cxn ang="0">
                    <a:pos x="T2" y="T3"/>
                  </a:cxn>
                  <a:cxn ang="0">
                    <a:pos x="T4" y="T5"/>
                  </a:cxn>
                  <a:cxn ang="0">
                    <a:pos x="T6" y="T7"/>
                  </a:cxn>
                  <a:cxn ang="0">
                    <a:pos x="T8" y="T9"/>
                  </a:cxn>
                </a:cxnLst>
                <a:rect l="0" t="0" r="r" b="b"/>
                <a:pathLst>
                  <a:path w="61" h="92">
                    <a:moveTo>
                      <a:pt x="61" y="92"/>
                    </a:moveTo>
                    <a:lnTo>
                      <a:pt x="0" y="92"/>
                    </a:lnTo>
                    <a:lnTo>
                      <a:pt x="7" y="0"/>
                    </a:lnTo>
                    <a:lnTo>
                      <a:pt x="57" y="0"/>
                    </a:lnTo>
                    <a:lnTo>
                      <a:pt x="61"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80" name="Oval 12"/>
              <p:cNvSpPr>
                <a:spLocks noChangeArrowheads="1"/>
              </p:cNvSpPr>
              <p:nvPr/>
            </p:nvSpPr>
            <p:spPr bwMode="auto">
              <a:xfrm>
                <a:off x="4387850" y="-157162"/>
                <a:ext cx="207963" cy="2063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81" name="Oval 13"/>
              <p:cNvSpPr>
                <a:spLocks noChangeArrowheads="1"/>
              </p:cNvSpPr>
              <p:nvPr/>
            </p:nvSpPr>
            <p:spPr bwMode="auto">
              <a:xfrm>
                <a:off x="5335588" y="-161925"/>
                <a:ext cx="206375" cy="2032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82" name="Freeform 14"/>
              <p:cNvSpPr>
                <a:spLocks/>
              </p:cNvSpPr>
              <p:nvPr/>
            </p:nvSpPr>
            <p:spPr bwMode="auto">
              <a:xfrm>
                <a:off x="4489450" y="-323850"/>
                <a:ext cx="947738" cy="150813"/>
              </a:xfrm>
              <a:custGeom>
                <a:avLst/>
                <a:gdLst>
                  <a:gd name="T0" fmla="*/ 252 w 252"/>
                  <a:gd name="T1" fmla="*/ 40 h 40"/>
                  <a:gd name="T2" fmla="*/ 220 w 252"/>
                  <a:gd name="T3" fmla="*/ 19 h 40"/>
                  <a:gd name="T4" fmla="*/ 126 w 252"/>
                  <a:gd name="T5" fmla="*/ 0 h 40"/>
                  <a:gd name="T6" fmla="*/ 33 w 252"/>
                  <a:gd name="T7" fmla="*/ 19 h 40"/>
                  <a:gd name="T8" fmla="*/ 0 w 252"/>
                  <a:gd name="T9" fmla="*/ 40 h 40"/>
                  <a:gd name="T10" fmla="*/ 252 w 252"/>
                  <a:gd name="T11" fmla="*/ 40 h 40"/>
                </a:gdLst>
                <a:ahLst/>
                <a:cxnLst>
                  <a:cxn ang="0">
                    <a:pos x="T0" y="T1"/>
                  </a:cxn>
                  <a:cxn ang="0">
                    <a:pos x="T2" y="T3"/>
                  </a:cxn>
                  <a:cxn ang="0">
                    <a:pos x="T4" y="T5"/>
                  </a:cxn>
                  <a:cxn ang="0">
                    <a:pos x="T6" y="T7"/>
                  </a:cxn>
                  <a:cxn ang="0">
                    <a:pos x="T8" y="T9"/>
                  </a:cxn>
                  <a:cxn ang="0">
                    <a:pos x="T10" y="T11"/>
                  </a:cxn>
                </a:cxnLst>
                <a:rect l="0" t="0" r="r" b="b"/>
                <a:pathLst>
                  <a:path w="252" h="40">
                    <a:moveTo>
                      <a:pt x="252" y="40"/>
                    </a:moveTo>
                    <a:cubicBezTo>
                      <a:pt x="247" y="27"/>
                      <a:pt x="236" y="22"/>
                      <a:pt x="220" y="19"/>
                    </a:cubicBezTo>
                    <a:cubicBezTo>
                      <a:pt x="126" y="0"/>
                      <a:pt x="126" y="0"/>
                      <a:pt x="126" y="0"/>
                    </a:cubicBezTo>
                    <a:cubicBezTo>
                      <a:pt x="33" y="19"/>
                      <a:pt x="33" y="19"/>
                      <a:pt x="33" y="19"/>
                    </a:cubicBezTo>
                    <a:cubicBezTo>
                      <a:pt x="19" y="22"/>
                      <a:pt x="6" y="27"/>
                      <a:pt x="0" y="40"/>
                    </a:cubicBezTo>
                    <a:lnTo>
                      <a:pt x="252"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83" name="Rectangle 15"/>
              <p:cNvSpPr>
                <a:spLocks noChangeArrowheads="1"/>
              </p:cNvSpPr>
              <p:nvPr/>
            </p:nvSpPr>
            <p:spPr bwMode="auto">
              <a:xfrm>
                <a:off x="4489450" y="-173037"/>
                <a:ext cx="106363" cy="1206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84" name="Rectangle 16"/>
              <p:cNvSpPr>
                <a:spLocks noChangeArrowheads="1"/>
              </p:cNvSpPr>
              <p:nvPr/>
            </p:nvSpPr>
            <p:spPr bwMode="auto">
              <a:xfrm>
                <a:off x="5335588" y="-173037"/>
                <a:ext cx="101600" cy="1127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85" name="Freeform 17"/>
              <p:cNvSpPr>
                <a:spLocks/>
              </p:cNvSpPr>
              <p:nvPr/>
            </p:nvSpPr>
            <p:spPr bwMode="auto">
              <a:xfrm>
                <a:off x="4895850" y="-157162"/>
                <a:ext cx="49213" cy="206375"/>
              </a:xfrm>
              <a:custGeom>
                <a:avLst/>
                <a:gdLst>
                  <a:gd name="T0" fmla="*/ 13 w 13"/>
                  <a:gd name="T1" fmla="*/ 52 h 55"/>
                  <a:gd name="T2" fmla="*/ 10 w 13"/>
                  <a:gd name="T3" fmla="*/ 55 h 55"/>
                  <a:gd name="T4" fmla="*/ 3 w 13"/>
                  <a:gd name="T5" fmla="*/ 55 h 55"/>
                  <a:gd name="T6" fmla="*/ 0 w 13"/>
                  <a:gd name="T7" fmla="*/ 52 h 55"/>
                  <a:gd name="T8" fmla="*/ 0 w 13"/>
                  <a:gd name="T9" fmla="*/ 3 h 55"/>
                  <a:gd name="T10" fmla="*/ 3 w 13"/>
                  <a:gd name="T11" fmla="*/ 0 h 55"/>
                  <a:gd name="T12" fmla="*/ 10 w 13"/>
                  <a:gd name="T13" fmla="*/ 0 h 55"/>
                  <a:gd name="T14" fmla="*/ 13 w 13"/>
                  <a:gd name="T15" fmla="*/ 3 h 55"/>
                  <a:gd name="T16" fmla="*/ 13 w 13"/>
                  <a:gd name="T1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5">
                    <a:moveTo>
                      <a:pt x="13" y="52"/>
                    </a:moveTo>
                    <a:cubicBezTo>
                      <a:pt x="13" y="54"/>
                      <a:pt x="11" y="55"/>
                      <a:pt x="10" y="55"/>
                    </a:cubicBezTo>
                    <a:cubicBezTo>
                      <a:pt x="3" y="55"/>
                      <a:pt x="3" y="55"/>
                      <a:pt x="3" y="55"/>
                    </a:cubicBezTo>
                    <a:cubicBezTo>
                      <a:pt x="1" y="55"/>
                      <a:pt x="0" y="54"/>
                      <a:pt x="0" y="52"/>
                    </a:cubicBezTo>
                    <a:cubicBezTo>
                      <a:pt x="0" y="3"/>
                      <a:pt x="0" y="3"/>
                      <a:pt x="0" y="3"/>
                    </a:cubicBezTo>
                    <a:cubicBezTo>
                      <a:pt x="0" y="2"/>
                      <a:pt x="1" y="0"/>
                      <a:pt x="3" y="0"/>
                    </a:cubicBezTo>
                    <a:cubicBezTo>
                      <a:pt x="10" y="0"/>
                      <a:pt x="10" y="0"/>
                      <a:pt x="10" y="0"/>
                    </a:cubicBezTo>
                    <a:cubicBezTo>
                      <a:pt x="11" y="0"/>
                      <a:pt x="13" y="2"/>
                      <a:pt x="13" y="3"/>
                    </a:cubicBezTo>
                    <a:lnTo>
                      <a:pt x="13"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86" name="Freeform 18"/>
              <p:cNvSpPr>
                <a:spLocks/>
              </p:cNvSpPr>
              <p:nvPr/>
            </p:nvSpPr>
            <p:spPr bwMode="auto">
              <a:xfrm>
                <a:off x="5000625" y="-157162"/>
                <a:ext cx="49213" cy="206375"/>
              </a:xfrm>
              <a:custGeom>
                <a:avLst/>
                <a:gdLst>
                  <a:gd name="T0" fmla="*/ 13 w 13"/>
                  <a:gd name="T1" fmla="*/ 52 h 55"/>
                  <a:gd name="T2" fmla="*/ 10 w 13"/>
                  <a:gd name="T3" fmla="*/ 55 h 55"/>
                  <a:gd name="T4" fmla="*/ 3 w 13"/>
                  <a:gd name="T5" fmla="*/ 55 h 55"/>
                  <a:gd name="T6" fmla="*/ 0 w 13"/>
                  <a:gd name="T7" fmla="*/ 52 h 55"/>
                  <a:gd name="T8" fmla="*/ 0 w 13"/>
                  <a:gd name="T9" fmla="*/ 3 h 55"/>
                  <a:gd name="T10" fmla="*/ 3 w 13"/>
                  <a:gd name="T11" fmla="*/ 0 h 55"/>
                  <a:gd name="T12" fmla="*/ 10 w 13"/>
                  <a:gd name="T13" fmla="*/ 0 h 55"/>
                  <a:gd name="T14" fmla="*/ 13 w 13"/>
                  <a:gd name="T15" fmla="*/ 3 h 55"/>
                  <a:gd name="T16" fmla="*/ 13 w 13"/>
                  <a:gd name="T1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5">
                    <a:moveTo>
                      <a:pt x="13" y="52"/>
                    </a:moveTo>
                    <a:cubicBezTo>
                      <a:pt x="13" y="54"/>
                      <a:pt x="11" y="55"/>
                      <a:pt x="10" y="55"/>
                    </a:cubicBezTo>
                    <a:cubicBezTo>
                      <a:pt x="3" y="55"/>
                      <a:pt x="3" y="55"/>
                      <a:pt x="3" y="55"/>
                    </a:cubicBezTo>
                    <a:cubicBezTo>
                      <a:pt x="1" y="55"/>
                      <a:pt x="0" y="54"/>
                      <a:pt x="0" y="52"/>
                    </a:cubicBezTo>
                    <a:cubicBezTo>
                      <a:pt x="0" y="3"/>
                      <a:pt x="0" y="3"/>
                      <a:pt x="0" y="3"/>
                    </a:cubicBezTo>
                    <a:cubicBezTo>
                      <a:pt x="0" y="2"/>
                      <a:pt x="1" y="0"/>
                      <a:pt x="3" y="0"/>
                    </a:cubicBezTo>
                    <a:cubicBezTo>
                      <a:pt x="10" y="0"/>
                      <a:pt x="10" y="0"/>
                      <a:pt x="10" y="0"/>
                    </a:cubicBezTo>
                    <a:cubicBezTo>
                      <a:pt x="11" y="0"/>
                      <a:pt x="13" y="2"/>
                      <a:pt x="13" y="3"/>
                    </a:cubicBezTo>
                    <a:lnTo>
                      <a:pt x="13"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87" name="Rectangle 19"/>
              <p:cNvSpPr>
                <a:spLocks noChangeArrowheads="1"/>
              </p:cNvSpPr>
              <p:nvPr/>
            </p:nvSpPr>
            <p:spPr bwMode="auto">
              <a:xfrm>
                <a:off x="4918075" y="-304800"/>
                <a:ext cx="106363" cy="2905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88" name="Freeform 20"/>
              <p:cNvSpPr>
                <a:spLocks/>
              </p:cNvSpPr>
              <p:nvPr/>
            </p:nvSpPr>
            <p:spPr bwMode="auto">
              <a:xfrm>
                <a:off x="4670425" y="-771525"/>
                <a:ext cx="604838" cy="84138"/>
              </a:xfrm>
              <a:custGeom>
                <a:avLst/>
                <a:gdLst>
                  <a:gd name="T0" fmla="*/ 161 w 161"/>
                  <a:gd name="T1" fmla="*/ 11 h 22"/>
                  <a:gd name="T2" fmla="*/ 150 w 161"/>
                  <a:gd name="T3" fmla="*/ 22 h 22"/>
                  <a:gd name="T4" fmla="*/ 10 w 161"/>
                  <a:gd name="T5" fmla="*/ 22 h 22"/>
                  <a:gd name="T6" fmla="*/ 0 w 161"/>
                  <a:gd name="T7" fmla="*/ 11 h 22"/>
                  <a:gd name="T8" fmla="*/ 0 w 161"/>
                  <a:gd name="T9" fmla="*/ 11 h 22"/>
                  <a:gd name="T10" fmla="*/ 10 w 161"/>
                  <a:gd name="T11" fmla="*/ 0 h 22"/>
                  <a:gd name="T12" fmla="*/ 150 w 161"/>
                  <a:gd name="T13" fmla="*/ 0 h 22"/>
                  <a:gd name="T14" fmla="*/ 161 w 161"/>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2">
                    <a:moveTo>
                      <a:pt x="161" y="11"/>
                    </a:moveTo>
                    <a:cubicBezTo>
                      <a:pt x="161" y="17"/>
                      <a:pt x="156" y="22"/>
                      <a:pt x="150" y="22"/>
                    </a:cubicBezTo>
                    <a:cubicBezTo>
                      <a:pt x="10" y="22"/>
                      <a:pt x="10" y="22"/>
                      <a:pt x="10" y="22"/>
                    </a:cubicBezTo>
                    <a:cubicBezTo>
                      <a:pt x="4" y="22"/>
                      <a:pt x="0" y="17"/>
                      <a:pt x="0" y="11"/>
                    </a:cubicBezTo>
                    <a:cubicBezTo>
                      <a:pt x="0" y="11"/>
                      <a:pt x="0" y="11"/>
                      <a:pt x="0" y="11"/>
                    </a:cubicBezTo>
                    <a:cubicBezTo>
                      <a:pt x="0" y="5"/>
                      <a:pt x="4" y="0"/>
                      <a:pt x="10" y="0"/>
                    </a:cubicBezTo>
                    <a:cubicBezTo>
                      <a:pt x="150" y="0"/>
                      <a:pt x="150" y="0"/>
                      <a:pt x="150" y="0"/>
                    </a:cubicBezTo>
                    <a:cubicBezTo>
                      <a:pt x="156" y="0"/>
                      <a:pt x="161" y="5"/>
                      <a:pt x="161"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89" name="Freeform 21"/>
              <p:cNvSpPr>
                <a:spLocks/>
              </p:cNvSpPr>
              <p:nvPr/>
            </p:nvSpPr>
            <p:spPr bwMode="auto">
              <a:xfrm>
                <a:off x="4395788" y="-812800"/>
                <a:ext cx="1154113" cy="82550"/>
              </a:xfrm>
              <a:custGeom>
                <a:avLst/>
                <a:gdLst>
                  <a:gd name="T0" fmla="*/ 0 w 307"/>
                  <a:gd name="T1" fmla="*/ 0 h 22"/>
                  <a:gd name="T2" fmla="*/ 0 w 307"/>
                  <a:gd name="T3" fmla="*/ 0 h 22"/>
                  <a:gd name="T4" fmla="*/ 22 w 307"/>
                  <a:gd name="T5" fmla="*/ 22 h 22"/>
                  <a:gd name="T6" fmla="*/ 285 w 307"/>
                  <a:gd name="T7" fmla="*/ 22 h 22"/>
                  <a:gd name="T8" fmla="*/ 307 w 307"/>
                  <a:gd name="T9" fmla="*/ 0 h 22"/>
                  <a:gd name="T10" fmla="*/ 307 w 307"/>
                  <a:gd name="T11" fmla="*/ 0 h 22"/>
                  <a:gd name="T12" fmla="*/ 0 w 307"/>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7" h="22">
                    <a:moveTo>
                      <a:pt x="0" y="0"/>
                    </a:moveTo>
                    <a:cubicBezTo>
                      <a:pt x="0" y="0"/>
                      <a:pt x="0" y="0"/>
                      <a:pt x="0" y="0"/>
                    </a:cubicBezTo>
                    <a:cubicBezTo>
                      <a:pt x="0" y="12"/>
                      <a:pt x="10" y="22"/>
                      <a:pt x="22" y="22"/>
                    </a:cubicBezTo>
                    <a:cubicBezTo>
                      <a:pt x="285" y="22"/>
                      <a:pt x="285" y="22"/>
                      <a:pt x="285" y="22"/>
                    </a:cubicBezTo>
                    <a:cubicBezTo>
                      <a:pt x="297" y="22"/>
                      <a:pt x="307" y="12"/>
                      <a:pt x="307" y="0"/>
                    </a:cubicBezTo>
                    <a:cubicBezTo>
                      <a:pt x="307" y="0"/>
                      <a:pt x="307" y="0"/>
                      <a:pt x="307" y="0"/>
                    </a:cubicBezTo>
                    <a:lnTo>
                      <a:pt x="0" y="0"/>
                    </a:lnTo>
                    <a:close/>
                  </a:path>
                </a:pathLst>
              </a:custGeom>
              <a:solidFill>
                <a:srgbClr val="A28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90" name="Freeform 22"/>
              <p:cNvSpPr>
                <a:spLocks/>
              </p:cNvSpPr>
              <p:nvPr/>
            </p:nvSpPr>
            <p:spPr bwMode="auto">
              <a:xfrm>
                <a:off x="4395788" y="-925512"/>
                <a:ext cx="1146175" cy="112713"/>
              </a:xfrm>
              <a:custGeom>
                <a:avLst/>
                <a:gdLst>
                  <a:gd name="T0" fmla="*/ 305 w 305"/>
                  <a:gd name="T1" fmla="*/ 15 h 30"/>
                  <a:gd name="T2" fmla="*/ 290 w 305"/>
                  <a:gd name="T3" fmla="*/ 0 h 30"/>
                  <a:gd name="T4" fmla="*/ 14 w 305"/>
                  <a:gd name="T5" fmla="*/ 0 h 30"/>
                  <a:gd name="T6" fmla="*/ 0 w 305"/>
                  <a:gd name="T7" fmla="*/ 15 h 30"/>
                  <a:gd name="T8" fmla="*/ 0 w 305"/>
                  <a:gd name="T9" fmla="*/ 15 h 30"/>
                  <a:gd name="T10" fmla="*/ 14 w 305"/>
                  <a:gd name="T11" fmla="*/ 30 h 30"/>
                  <a:gd name="T12" fmla="*/ 290 w 305"/>
                  <a:gd name="T13" fmla="*/ 30 h 30"/>
                  <a:gd name="T14" fmla="*/ 305 w 305"/>
                  <a:gd name="T15" fmla="*/ 1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30">
                    <a:moveTo>
                      <a:pt x="305" y="15"/>
                    </a:moveTo>
                    <a:cubicBezTo>
                      <a:pt x="305" y="7"/>
                      <a:pt x="298" y="0"/>
                      <a:pt x="290" y="0"/>
                    </a:cubicBezTo>
                    <a:cubicBezTo>
                      <a:pt x="14" y="0"/>
                      <a:pt x="14" y="0"/>
                      <a:pt x="14" y="0"/>
                    </a:cubicBezTo>
                    <a:cubicBezTo>
                      <a:pt x="6" y="0"/>
                      <a:pt x="0" y="7"/>
                      <a:pt x="0" y="15"/>
                    </a:cubicBezTo>
                    <a:cubicBezTo>
                      <a:pt x="0" y="15"/>
                      <a:pt x="0" y="15"/>
                      <a:pt x="0" y="15"/>
                    </a:cubicBezTo>
                    <a:cubicBezTo>
                      <a:pt x="0" y="23"/>
                      <a:pt x="6" y="30"/>
                      <a:pt x="14" y="30"/>
                    </a:cubicBezTo>
                    <a:cubicBezTo>
                      <a:pt x="290" y="30"/>
                      <a:pt x="290" y="30"/>
                      <a:pt x="290" y="30"/>
                    </a:cubicBezTo>
                    <a:cubicBezTo>
                      <a:pt x="298" y="30"/>
                      <a:pt x="305" y="23"/>
                      <a:pt x="305"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91" name="Freeform 23"/>
              <p:cNvSpPr>
                <a:spLocks/>
              </p:cNvSpPr>
              <p:nvPr/>
            </p:nvSpPr>
            <p:spPr bwMode="auto">
              <a:xfrm>
                <a:off x="3692525" y="-1557337"/>
                <a:ext cx="1038225" cy="173038"/>
              </a:xfrm>
              <a:custGeom>
                <a:avLst/>
                <a:gdLst>
                  <a:gd name="T0" fmla="*/ 91 w 276"/>
                  <a:gd name="T1" fmla="*/ 0 h 46"/>
                  <a:gd name="T2" fmla="*/ 0 w 276"/>
                  <a:gd name="T3" fmla="*/ 46 h 46"/>
                  <a:gd name="T4" fmla="*/ 91 w 276"/>
                  <a:gd name="T5" fmla="*/ 46 h 46"/>
                  <a:gd name="T6" fmla="*/ 276 w 276"/>
                  <a:gd name="T7" fmla="*/ 46 h 46"/>
                  <a:gd name="T8" fmla="*/ 276 w 276"/>
                  <a:gd name="T9" fmla="*/ 0 h 46"/>
                  <a:gd name="T10" fmla="*/ 91 w 276"/>
                  <a:gd name="T11" fmla="*/ 0 h 46"/>
                </a:gdLst>
                <a:ahLst/>
                <a:cxnLst>
                  <a:cxn ang="0">
                    <a:pos x="T0" y="T1"/>
                  </a:cxn>
                  <a:cxn ang="0">
                    <a:pos x="T2" y="T3"/>
                  </a:cxn>
                  <a:cxn ang="0">
                    <a:pos x="T4" y="T5"/>
                  </a:cxn>
                  <a:cxn ang="0">
                    <a:pos x="T6" y="T7"/>
                  </a:cxn>
                  <a:cxn ang="0">
                    <a:pos x="T8" y="T9"/>
                  </a:cxn>
                  <a:cxn ang="0">
                    <a:pos x="T10" y="T11"/>
                  </a:cxn>
                </a:cxnLst>
                <a:rect l="0" t="0" r="r" b="b"/>
                <a:pathLst>
                  <a:path w="276" h="46">
                    <a:moveTo>
                      <a:pt x="91" y="0"/>
                    </a:moveTo>
                    <a:cubicBezTo>
                      <a:pt x="5" y="0"/>
                      <a:pt x="0" y="46"/>
                      <a:pt x="0" y="46"/>
                    </a:cubicBezTo>
                    <a:cubicBezTo>
                      <a:pt x="91" y="46"/>
                      <a:pt x="91" y="46"/>
                      <a:pt x="91" y="46"/>
                    </a:cubicBezTo>
                    <a:cubicBezTo>
                      <a:pt x="276" y="46"/>
                      <a:pt x="276" y="46"/>
                      <a:pt x="276" y="46"/>
                    </a:cubicBezTo>
                    <a:cubicBezTo>
                      <a:pt x="276" y="0"/>
                      <a:pt x="276" y="0"/>
                      <a:pt x="276" y="0"/>
                    </a:cubicBezTo>
                    <a:lnTo>
                      <a:pt x="91" y="0"/>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92" name="Freeform 24"/>
              <p:cNvSpPr>
                <a:spLocks/>
              </p:cNvSpPr>
              <p:nvPr/>
            </p:nvSpPr>
            <p:spPr bwMode="auto">
              <a:xfrm>
                <a:off x="4313238" y="-1733550"/>
                <a:ext cx="342900" cy="176213"/>
              </a:xfrm>
              <a:custGeom>
                <a:avLst/>
                <a:gdLst>
                  <a:gd name="T0" fmla="*/ 0 w 216"/>
                  <a:gd name="T1" fmla="*/ 111 h 111"/>
                  <a:gd name="T2" fmla="*/ 216 w 216"/>
                  <a:gd name="T3" fmla="*/ 111 h 111"/>
                  <a:gd name="T4" fmla="*/ 216 w 216"/>
                  <a:gd name="T5" fmla="*/ 0 h 111"/>
                  <a:gd name="T6" fmla="*/ 102 w 216"/>
                  <a:gd name="T7" fmla="*/ 0 h 111"/>
                  <a:gd name="T8" fmla="*/ 64 w 216"/>
                  <a:gd name="T9" fmla="*/ 47 h 111"/>
                  <a:gd name="T10" fmla="*/ 62 w 216"/>
                  <a:gd name="T11" fmla="*/ 0 h 111"/>
                  <a:gd name="T12" fmla="*/ 0 w 216"/>
                  <a:gd name="T13" fmla="*/ 0 h 111"/>
                  <a:gd name="T14" fmla="*/ 0 w 216"/>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111">
                    <a:moveTo>
                      <a:pt x="0" y="111"/>
                    </a:moveTo>
                    <a:lnTo>
                      <a:pt x="216" y="111"/>
                    </a:lnTo>
                    <a:lnTo>
                      <a:pt x="216" y="0"/>
                    </a:lnTo>
                    <a:lnTo>
                      <a:pt x="102" y="0"/>
                    </a:lnTo>
                    <a:lnTo>
                      <a:pt x="64" y="47"/>
                    </a:lnTo>
                    <a:lnTo>
                      <a:pt x="62" y="0"/>
                    </a:lnTo>
                    <a:lnTo>
                      <a:pt x="0" y="0"/>
                    </a:lnTo>
                    <a:lnTo>
                      <a:pt x="0" y="11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93" name="Rectangle 25"/>
              <p:cNvSpPr>
                <a:spLocks noChangeArrowheads="1"/>
              </p:cNvSpPr>
              <p:nvPr/>
            </p:nvSpPr>
            <p:spPr bwMode="auto">
              <a:xfrm>
                <a:off x="4708525" y="-2636837"/>
                <a:ext cx="488950" cy="341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94" name="Freeform 26"/>
              <p:cNvSpPr>
                <a:spLocks/>
              </p:cNvSpPr>
              <p:nvPr/>
            </p:nvSpPr>
            <p:spPr bwMode="auto">
              <a:xfrm>
                <a:off x="4692650" y="-2425700"/>
                <a:ext cx="481013" cy="560388"/>
              </a:xfrm>
              <a:custGeom>
                <a:avLst/>
                <a:gdLst>
                  <a:gd name="T0" fmla="*/ 303 w 303"/>
                  <a:gd name="T1" fmla="*/ 353 h 353"/>
                  <a:gd name="T2" fmla="*/ 0 w 303"/>
                  <a:gd name="T3" fmla="*/ 353 h 353"/>
                  <a:gd name="T4" fmla="*/ 10 w 303"/>
                  <a:gd name="T5" fmla="*/ 0 h 353"/>
                  <a:gd name="T6" fmla="*/ 303 w 303"/>
                  <a:gd name="T7" fmla="*/ 0 h 353"/>
                  <a:gd name="T8" fmla="*/ 303 w 303"/>
                  <a:gd name="T9" fmla="*/ 353 h 353"/>
                </a:gdLst>
                <a:ahLst/>
                <a:cxnLst>
                  <a:cxn ang="0">
                    <a:pos x="T0" y="T1"/>
                  </a:cxn>
                  <a:cxn ang="0">
                    <a:pos x="T2" y="T3"/>
                  </a:cxn>
                  <a:cxn ang="0">
                    <a:pos x="T4" y="T5"/>
                  </a:cxn>
                  <a:cxn ang="0">
                    <a:pos x="T6" y="T7"/>
                  </a:cxn>
                  <a:cxn ang="0">
                    <a:pos x="T8" y="T9"/>
                  </a:cxn>
                </a:cxnLst>
                <a:rect l="0" t="0" r="r" b="b"/>
                <a:pathLst>
                  <a:path w="303" h="353">
                    <a:moveTo>
                      <a:pt x="303" y="353"/>
                    </a:moveTo>
                    <a:lnTo>
                      <a:pt x="0" y="353"/>
                    </a:lnTo>
                    <a:lnTo>
                      <a:pt x="10" y="0"/>
                    </a:lnTo>
                    <a:lnTo>
                      <a:pt x="303" y="0"/>
                    </a:lnTo>
                    <a:lnTo>
                      <a:pt x="303" y="353"/>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95" name="Freeform 27"/>
              <p:cNvSpPr>
                <a:spLocks/>
              </p:cNvSpPr>
              <p:nvPr/>
            </p:nvSpPr>
            <p:spPr bwMode="auto">
              <a:xfrm>
                <a:off x="4722813" y="-2708275"/>
                <a:ext cx="307975" cy="398463"/>
              </a:xfrm>
              <a:custGeom>
                <a:avLst/>
                <a:gdLst>
                  <a:gd name="T0" fmla="*/ 0 w 194"/>
                  <a:gd name="T1" fmla="*/ 251 h 251"/>
                  <a:gd name="T2" fmla="*/ 43 w 194"/>
                  <a:gd name="T3" fmla="*/ 123 h 251"/>
                  <a:gd name="T4" fmla="*/ 43 w 194"/>
                  <a:gd name="T5" fmla="*/ 0 h 251"/>
                  <a:gd name="T6" fmla="*/ 194 w 194"/>
                  <a:gd name="T7" fmla="*/ 0 h 251"/>
                  <a:gd name="T8" fmla="*/ 194 w 194"/>
                  <a:gd name="T9" fmla="*/ 251 h 251"/>
                  <a:gd name="T10" fmla="*/ 0 w 194"/>
                  <a:gd name="T11" fmla="*/ 251 h 251"/>
                </a:gdLst>
                <a:ahLst/>
                <a:cxnLst>
                  <a:cxn ang="0">
                    <a:pos x="T0" y="T1"/>
                  </a:cxn>
                  <a:cxn ang="0">
                    <a:pos x="T2" y="T3"/>
                  </a:cxn>
                  <a:cxn ang="0">
                    <a:pos x="T4" y="T5"/>
                  </a:cxn>
                  <a:cxn ang="0">
                    <a:pos x="T6" y="T7"/>
                  </a:cxn>
                  <a:cxn ang="0">
                    <a:pos x="T8" y="T9"/>
                  </a:cxn>
                  <a:cxn ang="0">
                    <a:pos x="T10" y="T11"/>
                  </a:cxn>
                </a:cxnLst>
                <a:rect l="0" t="0" r="r" b="b"/>
                <a:pathLst>
                  <a:path w="194" h="251">
                    <a:moveTo>
                      <a:pt x="0" y="251"/>
                    </a:moveTo>
                    <a:lnTo>
                      <a:pt x="43" y="123"/>
                    </a:lnTo>
                    <a:lnTo>
                      <a:pt x="43" y="0"/>
                    </a:lnTo>
                    <a:lnTo>
                      <a:pt x="194" y="0"/>
                    </a:lnTo>
                    <a:lnTo>
                      <a:pt x="194" y="251"/>
                    </a:lnTo>
                    <a:lnTo>
                      <a:pt x="0" y="251"/>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96" name="Freeform 28"/>
              <p:cNvSpPr>
                <a:spLocks/>
              </p:cNvSpPr>
              <p:nvPr/>
            </p:nvSpPr>
            <p:spPr bwMode="auto">
              <a:xfrm>
                <a:off x="4791075" y="-2708275"/>
                <a:ext cx="239713" cy="211138"/>
              </a:xfrm>
              <a:custGeom>
                <a:avLst/>
                <a:gdLst>
                  <a:gd name="T0" fmla="*/ 0 w 64"/>
                  <a:gd name="T1" fmla="*/ 52 h 56"/>
                  <a:gd name="T2" fmla="*/ 32 w 64"/>
                  <a:gd name="T3" fmla="*/ 56 h 56"/>
                  <a:gd name="T4" fmla="*/ 64 w 64"/>
                  <a:gd name="T5" fmla="*/ 52 h 56"/>
                  <a:gd name="T6" fmla="*/ 64 w 64"/>
                  <a:gd name="T7" fmla="*/ 0 h 56"/>
                  <a:gd name="T8" fmla="*/ 0 w 64"/>
                  <a:gd name="T9" fmla="*/ 0 h 56"/>
                  <a:gd name="T10" fmla="*/ 0 w 64"/>
                  <a:gd name="T11" fmla="*/ 52 h 56"/>
                </a:gdLst>
                <a:ahLst/>
                <a:cxnLst>
                  <a:cxn ang="0">
                    <a:pos x="T0" y="T1"/>
                  </a:cxn>
                  <a:cxn ang="0">
                    <a:pos x="T2" y="T3"/>
                  </a:cxn>
                  <a:cxn ang="0">
                    <a:pos x="T4" y="T5"/>
                  </a:cxn>
                  <a:cxn ang="0">
                    <a:pos x="T6" y="T7"/>
                  </a:cxn>
                  <a:cxn ang="0">
                    <a:pos x="T8" y="T9"/>
                  </a:cxn>
                  <a:cxn ang="0">
                    <a:pos x="T10" y="T11"/>
                  </a:cxn>
                </a:cxnLst>
                <a:rect l="0" t="0" r="r" b="b"/>
                <a:pathLst>
                  <a:path w="64" h="56">
                    <a:moveTo>
                      <a:pt x="0" y="52"/>
                    </a:moveTo>
                    <a:cubicBezTo>
                      <a:pt x="10" y="54"/>
                      <a:pt x="21" y="56"/>
                      <a:pt x="32" y="56"/>
                    </a:cubicBezTo>
                    <a:cubicBezTo>
                      <a:pt x="43" y="56"/>
                      <a:pt x="54" y="54"/>
                      <a:pt x="64" y="52"/>
                    </a:cubicBezTo>
                    <a:cubicBezTo>
                      <a:pt x="64" y="0"/>
                      <a:pt x="64" y="0"/>
                      <a:pt x="64" y="0"/>
                    </a:cubicBezTo>
                    <a:cubicBezTo>
                      <a:pt x="0" y="0"/>
                      <a:pt x="0" y="0"/>
                      <a:pt x="0" y="0"/>
                    </a:cubicBezTo>
                    <a:lnTo>
                      <a:pt x="0" y="52"/>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97" name="Freeform 29"/>
              <p:cNvSpPr>
                <a:spLocks/>
              </p:cNvSpPr>
              <p:nvPr/>
            </p:nvSpPr>
            <p:spPr bwMode="auto">
              <a:xfrm>
                <a:off x="4629150" y="-3081337"/>
                <a:ext cx="568325" cy="534988"/>
              </a:xfrm>
              <a:custGeom>
                <a:avLst/>
                <a:gdLst>
                  <a:gd name="T0" fmla="*/ 0 w 151"/>
                  <a:gd name="T1" fmla="*/ 0 h 142"/>
                  <a:gd name="T2" fmla="*/ 0 w 151"/>
                  <a:gd name="T3" fmla="*/ 118 h 142"/>
                  <a:gd name="T4" fmla="*/ 0 w 151"/>
                  <a:gd name="T5" fmla="*/ 118 h 142"/>
                  <a:gd name="T6" fmla="*/ 75 w 151"/>
                  <a:gd name="T7" fmla="*/ 142 h 142"/>
                  <a:gd name="T8" fmla="*/ 151 w 151"/>
                  <a:gd name="T9" fmla="*/ 118 h 142"/>
                  <a:gd name="T10" fmla="*/ 151 w 151"/>
                  <a:gd name="T11" fmla="*/ 0 h 142"/>
                  <a:gd name="T12" fmla="*/ 0 w 151"/>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151" h="142">
                    <a:moveTo>
                      <a:pt x="0" y="0"/>
                    </a:moveTo>
                    <a:cubicBezTo>
                      <a:pt x="0" y="118"/>
                      <a:pt x="0" y="118"/>
                      <a:pt x="0" y="118"/>
                    </a:cubicBezTo>
                    <a:cubicBezTo>
                      <a:pt x="0" y="118"/>
                      <a:pt x="0" y="118"/>
                      <a:pt x="0" y="118"/>
                    </a:cubicBezTo>
                    <a:cubicBezTo>
                      <a:pt x="21" y="133"/>
                      <a:pt x="47" y="142"/>
                      <a:pt x="75" y="142"/>
                    </a:cubicBezTo>
                    <a:cubicBezTo>
                      <a:pt x="103" y="142"/>
                      <a:pt x="130" y="133"/>
                      <a:pt x="151" y="118"/>
                    </a:cubicBezTo>
                    <a:cubicBezTo>
                      <a:pt x="151" y="0"/>
                      <a:pt x="151" y="0"/>
                      <a:pt x="151" y="0"/>
                    </a:cubicBezTo>
                    <a:lnTo>
                      <a:pt x="0"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98" name="Freeform 30"/>
              <p:cNvSpPr>
                <a:spLocks/>
              </p:cNvSpPr>
              <p:nvPr/>
            </p:nvSpPr>
            <p:spPr bwMode="auto">
              <a:xfrm>
                <a:off x="3892550" y="-198437"/>
                <a:ext cx="454025" cy="233363"/>
              </a:xfrm>
              <a:custGeom>
                <a:avLst/>
                <a:gdLst>
                  <a:gd name="T0" fmla="*/ 68 w 121"/>
                  <a:gd name="T1" fmla="*/ 0 h 62"/>
                  <a:gd name="T2" fmla="*/ 0 w 121"/>
                  <a:gd name="T3" fmla="*/ 62 h 62"/>
                  <a:gd name="T4" fmla="*/ 68 w 121"/>
                  <a:gd name="T5" fmla="*/ 62 h 62"/>
                  <a:gd name="T6" fmla="*/ 121 w 121"/>
                  <a:gd name="T7" fmla="*/ 62 h 62"/>
                  <a:gd name="T8" fmla="*/ 121 w 121"/>
                  <a:gd name="T9" fmla="*/ 0 h 62"/>
                  <a:gd name="T10" fmla="*/ 68 w 121"/>
                  <a:gd name="T11" fmla="*/ 0 h 62"/>
                </a:gdLst>
                <a:ahLst/>
                <a:cxnLst>
                  <a:cxn ang="0">
                    <a:pos x="T0" y="T1"/>
                  </a:cxn>
                  <a:cxn ang="0">
                    <a:pos x="T2" y="T3"/>
                  </a:cxn>
                  <a:cxn ang="0">
                    <a:pos x="T4" y="T5"/>
                  </a:cxn>
                  <a:cxn ang="0">
                    <a:pos x="T6" y="T7"/>
                  </a:cxn>
                  <a:cxn ang="0">
                    <a:pos x="T8" y="T9"/>
                  </a:cxn>
                  <a:cxn ang="0">
                    <a:pos x="T10" y="T11"/>
                  </a:cxn>
                </a:cxnLst>
                <a:rect l="0" t="0" r="r" b="b"/>
                <a:pathLst>
                  <a:path w="121" h="62">
                    <a:moveTo>
                      <a:pt x="68" y="0"/>
                    </a:moveTo>
                    <a:cubicBezTo>
                      <a:pt x="32" y="0"/>
                      <a:pt x="3" y="27"/>
                      <a:pt x="0" y="62"/>
                    </a:cubicBezTo>
                    <a:cubicBezTo>
                      <a:pt x="68" y="62"/>
                      <a:pt x="68" y="62"/>
                      <a:pt x="68" y="62"/>
                    </a:cubicBezTo>
                    <a:cubicBezTo>
                      <a:pt x="121" y="62"/>
                      <a:pt x="121" y="62"/>
                      <a:pt x="121" y="62"/>
                    </a:cubicBezTo>
                    <a:cubicBezTo>
                      <a:pt x="121" y="0"/>
                      <a:pt x="121" y="0"/>
                      <a:pt x="121" y="0"/>
                    </a:cubicBezTo>
                    <a:lnTo>
                      <a:pt x="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99" name="Freeform 31"/>
              <p:cNvSpPr>
                <a:spLocks/>
              </p:cNvSpPr>
              <p:nvPr/>
            </p:nvSpPr>
            <p:spPr bwMode="auto">
              <a:xfrm>
                <a:off x="3933825" y="-198437"/>
                <a:ext cx="409575" cy="115888"/>
              </a:xfrm>
              <a:custGeom>
                <a:avLst/>
                <a:gdLst>
                  <a:gd name="T0" fmla="*/ 57 w 109"/>
                  <a:gd name="T1" fmla="*/ 0 h 31"/>
                  <a:gd name="T2" fmla="*/ 0 w 109"/>
                  <a:gd name="T3" fmla="*/ 31 h 31"/>
                  <a:gd name="T4" fmla="*/ 74 w 109"/>
                  <a:gd name="T5" fmla="*/ 31 h 31"/>
                  <a:gd name="T6" fmla="*/ 109 w 109"/>
                  <a:gd name="T7" fmla="*/ 0 h 31"/>
                  <a:gd name="T8" fmla="*/ 57 w 109"/>
                  <a:gd name="T9" fmla="*/ 0 h 31"/>
                </a:gdLst>
                <a:ahLst/>
                <a:cxnLst>
                  <a:cxn ang="0">
                    <a:pos x="T0" y="T1"/>
                  </a:cxn>
                  <a:cxn ang="0">
                    <a:pos x="T2" y="T3"/>
                  </a:cxn>
                  <a:cxn ang="0">
                    <a:pos x="T4" y="T5"/>
                  </a:cxn>
                  <a:cxn ang="0">
                    <a:pos x="T6" y="T7"/>
                  </a:cxn>
                  <a:cxn ang="0">
                    <a:pos x="T8" y="T9"/>
                  </a:cxn>
                </a:cxnLst>
                <a:rect l="0" t="0" r="r" b="b"/>
                <a:pathLst>
                  <a:path w="109" h="31">
                    <a:moveTo>
                      <a:pt x="57" y="0"/>
                    </a:moveTo>
                    <a:cubicBezTo>
                      <a:pt x="33" y="0"/>
                      <a:pt x="12" y="12"/>
                      <a:pt x="0" y="31"/>
                    </a:cubicBezTo>
                    <a:cubicBezTo>
                      <a:pt x="74" y="31"/>
                      <a:pt x="74" y="31"/>
                      <a:pt x="74" y="31"/>
                    </a:cubicBezTo>
                    <a:cubicBezTo>
                      <a:pt x="92" y="31"/>
                      <a:pt x="107" y="17"/>
                      <a:pt x="109" y="0"/>
                    </a:cubicBezTo>
                    <a:lnTo>
                      <a:pt x="57"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00" name="Freeform 32"/>
              <p:cNvSpPr>
                <a:spLocks/>
              </p:cNvSpPr>
              <p:nvPr/>
            </p:nvSpPr>
            <p:spPr bwMode="auto">
              <a:xfrm>
                <a:off x="3971925" y="-966787"/>
                <a:ext cx="374650" cy="768350"/>
              </a:xfrm>
              <a:custGeom>
                <a:avLst/>
                <a:gdLst>
                  <a:gd name="T0" fmla="*/ 236 w 236"/>
                  <a:gd name="T1" fmla="*/ 484 h 484"/>
                  <a:gd name="T2" fmla="*/ 0 w 236"/>
                  <a:gd name="T3" fmla="*/ 484 h 484"/>
                  <a:gd name="T4" fmla="*/ 94 w 236"/>
                  <a:gd name="T5" fmla="*/ 0 h 484"/>
                  <a:gd name="T6" fmla="*/ 236 w 236"/>
                  <a:gd name="T7" fmla="*/ 43 h 484"/>
                  <a:gd name="T8" fmla="*/ 236 w 236"/>
                  <a:gd name="T9" fmla="*/ 484 h 484"/>
                </a:gdLst>
                <a:ahLst/>
                <a:cxnLst>
                  <a:cxn ang="0">
                    <a:pos x="T0" y="T1"/>
                  </a:cxn>
                  <a:cxn ang="0">
                    <a:pos x="T2" y="T3"/>
                  </a:cxn>
                  <a:cxn ang="0">
                    <a:pos x="T4" y="T5"/>
                  </a:cxn>
                  <a:cxn ang="0">
                    <a:pos x="T6" y="T7"/>
                  </a:cxn>
                  <a:cxn ang="0">
                    <a:pos x="T8" y="T9"/>
                  </a:cxn>
                </a:cxnLst>
                <a:rect l="0" t="0" r="r" b="b"/>
                <a:pathLst>
                  <a:path w="236" h="484">
                    <a:moveTo>
                      <a:pt x="236" y="484"/>
                    </a:moveTo>
                    <a:lnTo>
                      <a:pt x="0" y="484"/>
                    </a:lnTo>
                    <a:lnTo>
                      <a:pt x="94" y="0"/>
                    </a:lnTo>
                    <a:lnTo>
                      <a:pt x="236" y="43"/>
                    </a:lnTo>
                    <a:lnTo>
                      <a:pt x="236" y="48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01" name="Freeform 33"/>
              <p:cNvSpPr>
                <a:spLocks/>
              </p:cNvSpPr>
              <p:nvPr/>
            </p:nvSpPr>
            <p:spPr bwMode="auto">
              <a:xfrm>
                <a:off x="4117975" y="-1222375"/>
                <a:ext cx="769938" cy="914400"/>
              </a:xfrm>
              <a:custGeom>
                <a:avLst/>
                <a:gdLst>
                  <a:gd name="T0" fmla="*/ 60 w 205"/>
                  <a:gd name="T1" fmla="*/ 243 h 243"/>
                  <a:gd name="T2" fmla="*/ 0 w 205"/>
                  <a:gd name="T3" fmla="*/ 243 h 243"/>
                  <a:gd name="T4" fmla="*/ 0 w 205"/>
                  <a:gd name="T5" fmla="*/ 81 h 243"/>
                  <a:gd name="T6" fmla="*/ 81 w 205"/>
                  <a:gd name="T7" fmla="*/ 0 h 243"/>
                  <a:gd name="T8" fmla="*/ 205 w 205"/>
                  <a:gd name="T9" fmla="*/ 0 h 243"/>
                  <a:gd name="T10" fmla="*/ 205 w 205"/>
                  <a:gd name="T11" fmla="*/ 83 h 243"/>
                  <a:gd name="T12" fmla="*/ 81 w 205"/>
                  <a:gd name="T13" fmla="*/ 83 h 243"/>
                  <a:gd name="T14" fmla="*/ 60 w 205"/>
                  <a:gd name="T15" fmla="*/ 104 h 243"/>
                  <a:gd name="T16" fmla="*/ 60 w 205"/>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243">
                    <a:moveTo>
                      <a:pt x="60" y="243"/>
                    </a:moveTo>
                    <a:cubicBezTo>
                      <a:pt x="0" y="243"/>
                      <a:pt x="0" y="243"/>
                      <a:pt x="0" y="243"/>
                    </a:cubicBezTo>
                    <a:cubicBezTo>
                      <a:pt x="0" y="81"/>
                      <a:pt x="0" y="81"/>
                      <a:pt x="0" y="81"/>
                    </a:cubicBezTo>
                    <a:cubicBezTo>
                      <a:pt x="0" y="36"/>
                      <a:pt x="37" y="0"/>
                      <a:pt x="81" y="0"/>
                    </a:cubicBezTo>
                    <a:cubicBezTo>
                      <a:pt x="205" y="0"/>
                      <a:pt x="205" y="0"/>
                      <a:pt x="205" y="0"/>
                    </a:cubicBezTo>
                    <a:cubicBezTo>
                      <a:pt x="205" y="83"/>
                      <a:pt x="205" y="83"/>
                      <a:pt x="205" y="83"/>
                    </a:cubicBezTo>
                    <a:cubicBezTo>
                      <a:pt x="81" y="83"/>
                      <a:pt x="81" y="83"/>
                      <a:pt x="81" y="83"/>
                    </a:cubicBezTo>
                    <a:cubicBezTo>
                      <a:pt x="70" y="83"/>
                      <a:pt x="60" y="92"/>
                      <a:pt x="60" y="104"/>
                    </a:cubicBezTo>
                    <a:lnTo>
                      <a:pt x="60" y="24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02" name="Freeform 34"/>
              <p:cNvSpPr>
                <a:spLocks/>
              </p:cNvSpPr>
              <p:nvPr/>
            </p:nvSpPr>
            <p:spPr bwMode="auto">
              <a:xfrm>
                <a:off x="4692650" y="-1222375"/>
                <a:ext cx="508000" cy="312738"/>
              </a:xfrm>
              <a:custGeom>
                <a:avLst/>
                <a:gdLst>
                  <a:gd name="T0" fmla="*/ 52 w 135"/>
                  <a:gd name="T1" fmla="*/ 83 h 83"/>
                  <a:gd name="T2" fmla="*/ 135 w 135"/>
                  <a:gd name="T3" fmla="*/ 0 h 83"/>
                  <a:gd name="T4" fmla="*/ 0 w 135"/>
                  <a:gd name="T5" fmla="*/ 0 h 83"/>
                  <a:gd name="T6" fmla="*/ 52 w 135"/>
                  <a:gd name="T7" fmla="*/ 83 h 83"/>
                </a:gdLst>
                <a:ahLst/>
                <a:cxnLst>
                  <a:cxn ang="0">
                    <a:pos x="T0" y="T1"/>
                  </a:cxn>
                  <a:cxn ang="0">
                    <a:pos x="T2" y="T3"/>
                  </a:cxn>
                  <a:cxn ang="0">
                    <a:pos x="T4" y="T5"/>
                  </a:cxn>
                  <a:cxn ang="0">
                    <a:pos x="T6" y="T7"/>
                  </a:cxn>
                </a:cxnLst>
                <a:rect l="0" t="0" r="r" b="b"/>
                <a:pathLst>
                  <a:path w="135" h="83">
                    <a:moveTo>
                      <a:pt x="52" y="83"/>
                    </a:moveTo>
                    <a:cubicBezTo>
                      <a:pt x="98" y="83"/>
                      <a:pt x="135" y="46"/>
                      <a:pt x="135" y="0"/>
                    </a:cubicBezTo>
                    <a:cubicBezTo>
                      <a:pt x="0" y="0"/>
                      <a:pt x="0" y="0"/>
                      <a:pt x="0" y="0"/>
                    </a:cubicBezTo>
                    <a:cubicBezTo>
                      <a:pt x="0" y="46"/>
                      <a:pt x="7" y="83"/>
                      <a:pt x="52" y="8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03" name="Freeform 35"/>
              <p:cNvSpPr>
                <a:spLocks/>
              </p:cNvSpPr>
              <p:nvPr/>
            </p:nvSpPr>
            <p:spPr bwMode="auto">
              <a:xfrm>
                <a:off x="3411538" y="-198437"/>
                <a:ext cx="454025" cy="233363"/>
              </a:xfrm>
              <a:custGeom>
                <a:avLst/>
                <a:gdLst>
                  <a:gd name="T0" fmla="*/ 69 w 121"/>
                  <a:gd name="T1" fmla="*/ 0 h 62"/>
                  <a:gd name="T2" fmla="*/ 0 w 121"/>
                  <a:gd name="T3" fmla="*/ 62 h 62"/>
                  <a:gd name="T4" fmla="*/ 69 w 121"/>
                  <a:gd name="T5" fmla="*/ 62 h 62"/>
                  <a:gd name="T6" fmla="*/ 121 w 121"/>
                  <a:gd name="T7" fmla="*/ 62 h 62"/>
                  <a:gd name="T8" fmla="*/ 121 w 121"/>
                  <a:gd name="T9" fmla="*/ 0 h 62"/>
                  <a:gd name="T10" fmla="*/ 69 w 121"/>
                  <a:gd name="T11" fmla="*/ 0 h 62"/>
                </a:gdLst>
                <a:ahLst/>
                <a:cxnLst>
                  <a:cxn ang="0">
                    <a:pos x="T0" y="T1"/>
                  </a:cxn>
                  <a:cxn ang="0">
                    <a:pos x="T2" y="T3"/>
                  </a:cxn>
                  <a:cxn ang="0">
                    <a:pos x="T4" y="T5"/>
                  </a:cxn>
                  <a:cxn ang="0">
                    <a:pos x="T6" y="T7"/>
                  </a:cxn>
                  <a:cxn ang="0">
                    <a:pos x="T8" y="T9"/>
                  </a:cxn>
                  <a:cxn ang="0">
                    <a:pos x="T10" y="T11"/>
                  </a:cxn>
                </a:cxnLst>
                <a:rect l="0" t="0" r="r" b="b"/>
                <a:pathLst>
                  <a:path w="121" h="62">
                    <a:moveTo>
                      <a:pt x="69" y="0"/>
                    </a:moveTo>
                    <a:cubicBezTo>
                      <a:pt x="33" y="0"/>
                      <a:pt x="3" y="27"/>
                      <a:pt x="0" y="62"/>
                    </a:cubicBezTo>
                    <a:cubicBezTo>
                      <a:pt x="69" y="62"/>
                      <a:pt x="69" y="62"/>
                      <a:pt x="69" y="62"/>
                    </a:cubicBezTo>
                    <a:cubicBezTo>
                      <a:pt x="121" y="62"/>
                      <a:pt x="121" y="62"/>
                      <a:pt x="121" y="62"/>
                    </a:cubicBezTo>
                    <a:cubicBezTo>
                      <a:pt x="121" y="0"/>
                      <a:pt x="121" y="0"/>
                      <a:pt x="121" y="0"/>
                    </a:cubicBez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04" name="Freeform 36"/>
              <p:cNvSpPr>
                <a:spLocks/>
              </p:cNvSpPr>
              <p:nvPr/>
            </p:nvSpPr>
            <p:spPr bwMode="auto">
              <a:xfrm>
                <a:off x="3452813" y="-198437"/>
                <a:ext cx="412750" cy="115888"/>
              </a:xfrm>
              <a:custGeom>
                <a:avLst/>
                <a:gdLst>
                  <a:gd name="T0" fmla="*/ 58 w 110"/>
                  <a:gd name="T1" fmla="*/ 0 h 31"/>
                  <a:gd name="T2" fmla="*/ 0 w 110"/>
                  <a:gd name="T3" fmla="*/ 31 h 31"/>
                  <a:gd name="T4" fmla="*/ 74 w 110"/>
                  <a:gd name="T5" fmla="*/ 31 h 31"/>
                  <a:gd name="T6" fmla="*/ 110 w 110"/>
                  <a:gd name="T7" fmla="*/ 0 h 31"/>
                  <a:gd name="T8" fmla="*/ 58 w 110"/>
                  <a:gd name="T9" fmla="*/ 0 h 31"/>
                </a:gdLst>
                <a:ahLst/>
                <a:cxnLst>
                  <a:cxn ang="0">
                    <a:pos x="T0" y="T1"/>
                  </a:cxn>
                  <a:cxn ang="0">
                    <a:pos x="T2" y="T3"/>
                  </a:cxn>
                  <a:cxn ang="0">
                    <a:pos x="T4" y="T5"/>
                  </a:cxn>
                  <a:cxn ang="0">
                    <a:pos x="T6" y="T7"/>
                  </a:cxn>
                  <a:cxn ang="0">
                    <a:pos x="T8" y="T9"/>
                  </a:cxn>
                </a:cxnLst>
                <a:rect l="0" t="0" r="r" b="b"/>
                <a:pathLst>
                  <a:path w="110" h="31">
                    <a:moveTo>
                      <a:pt x="58" y="0"/>
                    </a:moveTo>
                    <a:cubicBezTo>
                      <a:pt x="33" y="0"/>
                      <a:pt x="12" y="12"/>
                      <a:pt x="0" y="31"/>
                    </a:cubicBezTo>
                    <a:cubicBezTo>
                      <a:pt x="74" y="31"/>
                      <a:pt x="74" y="31"/>
                      <a:pt x="74" y="31"/>
                    </a:cubicBezTo>
                    <a:cubicBezTo>
                      <a:pt x="93" y="31"/>
                      <a:pt x="107" y="17"/>
                      <a:pt x="110" y="0"/>
                    </a:cubicBezTo>
                    <a:lnTo>
                      <a:pt x="58"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05" name="Freeform 37"/>
              <p:cNvSpPr>
                <a:spLocks/>
              </p:cNvSpPr>
              <p:nvPr/>
            </p:nvSpPr>
            <p:spPr bwMode="auto">
              <a:xfrm>
                <a:off x="3494088" y="-966787"/>
                <a:ext cx="371475" cy="768350"/>
              </a:xfrm>
              <a:custGeom>
                <a:avLst/>
                <a:gdLst>
                  <a:gd name="T0" fmla="*/ 234 w 234"/>
                  <a:gd name="T1" fmla="*/ 484 h 484"/>
                  <a:gd name="T2" fmla="*/ 0 w 234"/>
                  <a:gd name="T3" fmla="*/ 484 h 484"/>
                  <a:gd name="T4" fmla="*/ 92 w 234"/>
                  <a:gd name="T5" fmla="*/ 0 h 484"/>
                  <a:gd name="T6" fmla="*/ 234 w 234"/>
                  <a:gd name="T7" fmla="*/ 43 h 484"/>
                  <a:gd name="T8" fmla="*/ 234 w 234"/>
                  <a:gd name="T9" fmla="*/ 484 h 484"/>
                </a:gdLst>
                <a:ahLst/>
                <a:cxnLst>
                  <a:cxn ang="0">
                    <a:pos x="T0" y="T1"/>
                  </a:cxn>
                  <a:cxn ang="0">
                    <a:pos x="T2" y="T3"/>
                  </a:cxn>
                  <a:cxn ang="0">
                    <a:pos x="T4" y="T5"/>
                  </a:cxn>
                  <a:cxn ang="0">
                    <a:pos x="T6" y="T7"/>
                  </a:cxn>
                  <a:cxn ang="0">
                    <a:pos x="T8" y="T9"/>
                  </a:cxn>
                </a:cxnLst>
                <a:rect l="0" t="0" r="r" b="b"/>
                <a:pathLst>
                  <a:path w="234" h="484">
                    <a:moveTo>
                      <a:pt x="234" y="484"/>
                    </a:moveTo>
                    <a:lnTo>
                      <a:pt x="0" y="484"/>
                    </a:lnTo>
                    <a:lnTo>
                      <a:pt x="92" y="0"/>
                    </a:lnTo>
                    <a:lnTo>
                      <a:pt x="234" y="43"/>
                    </a:lnTo>
                    <a:lnTo>
                      <a:pt x="234" y="48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06" name="Freeform 38"/>
              <p:cNvSpPr>
                <a:spLocks/>
              </p:cNvSpPr>
              <p:nvPr/>
            </p:nvSpPr>
            <p:spPr bwMode="auto">
              <a:xfrm>
                <a:off x="3636963" y="-1222375"/>
                <a:ext cx="774700" cy="914400"/>
              </a:xfrm>
              <a:custGeom>
                <a:avLst/>
                <a:gdLst>
                  <a:gd name="T0" fmla="*/ 61 w 206"/>
                  <a:gd name="T1" fmla="*/ 243 h 243"/>
                  <a:gd name="T2" fmla="*/ 0 w 206"/>
                  <a:gd name="T3" fmla="*/ 243 h 243"/>
                  <a:gd name="T4" fmla="*/ 0 w 206"/>
                  <a:gd name="T5" fmla="*/ 81 h 243"/>
                  <a:gd name="T6" fmla="*/ 82 w 206"/>
                  <a:gd name="T7" fmla="*/ 0 h 243"/>
                  <a:gd name="T8" fmla="*/ 206 w 206"/>
                  <a:gd name="T9" fmla="*/ 0 h 243"/>
                  <a:gd name="T10" fmla="*/ 206 w 206"/>
                  <a:gd name="T11" fmla="*/ 83 h 243"/>
                  <a:gd name="T12" fmla="*/ 82 w 206"/>
                  <a:gd name="T13" fmla="*/ 83 h 243"/>
                  <a:gd name="T14" fmla="*/ 61 w 206"/>
                  <a:gd name="T15" fmla="*/ 104 h 243"/>
                  <a:gd name="T16" fmla="*/ 61 w 206"/>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43">
                    <a:moveTo>
                      <a:pt x="61" y="243"/>
                    </a:moveTo>
                    <a:cubicBezTo>
                      <a:pt x="0" y="243"/>
                      <a:pt x="0" y="243"/>
                      <a:pt x="0" y="243"/>
                    </a:cubicBezTo>
                    <a:cubicBezTo>
                      <a:pt x="0" y="81"/>
                      <a:pt x="0" y="81"/>
                      <a:pt x="0" y="81"/>
                    </a:cubicBezTo>
                    <a:cubicBezTo>
                      <a:pt x="0" y="36"/>
                      <a:pt x="37" y="0"/>
                      <a:pt x="82" y="0"/>
                    </a:cubicBezTo>
                    <a:cubicBezTo>
                      <a:pt x="206" y="0"/>
                      <a:pt x="206" y="0"/>
                      <a:pt x="206" y="0"/>
                    </a:cubicBezTo>
                    <a:cubicBezTo>
                      <a:pt x="206" y="83"/>
                      <a:pt x="206" y="83"/>
                      <a:pt x="206" y="83"/>
                    </a:cubicBezTo>
                    <a:cubicBezTo>
                      <a:pt x="82" y="83"/>
                      <a:pt x="82" y="83"/>
                      <a:pt x="82" y="83"/>
                    </a:cubicBezTo>
                    <a:cubicBezTo>
                      <a:pt x="70" y="83"/>
                      <a:pt x="61" y="92"/>
                      <a:pt x="61" y="104"/>
                    </a:cubicBezTo>
                    <a:lnTo>
                      <a:pt x="61" y="24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07" name="Freeform 39"/>
              <p:cNvSpPr>
                <a:spLocks/>
              </p:cNvSpPr>
              <p:nvPr/>
            </p:nvSpPr>
            <p:spPr bwMode="auto">
              <a:xfrm>
                <a:off x="4211638" y="-1222375"/>
                <a:ext cx="511175" cy="312738"/>
              </a:xfrm>
              <a:custGeom>
                <a:avLst/>
                <a:gdLst>
                  <a:gd name="T0" fmla="*/ 53 w 136"/>
                  <a:gd name="T1" fmla="*/ 83 h 83"/>
                  <a:gd name="T2" fmla="*/ 136 w 136"/>
                  <a:gd name="T3" fmla="*/ 0 h 83"/>
                  <a:gd name="T4" fmla="*/ 0 w 136"/>
                  <a:gd name="T5" fmla="*/ 0 h 83"/>
                  <a:gd name="T6" fmla="*/ 53 w 136"/>
                  <a:gd name="T7" fmla="*/ 83 h 83"/>
                </a:gdLst>
                <a:ahLst/>
                <a:cxnLst>
                  <a:cxn ang="0">
                    <a:pos x="T0" y="T1"/>
                  </a:cxn>
                  <a:cxn ang="0">
                    <a:pos x="T2" y="T3"/>
                  </a:cxn>
                  <a:cxn ang="0">
                    <a:pos x="T4" y="T5"/>
                  </a:cxn>
                  <a:cxn ang="0">
                    <a:pos x="T6" y="T7"/>
                  </a:cxn>
                </a:cxnLst>
                <a:rect l="0" t="0" r="r" b="b"/>
                <a:pathLst>
                  <a:path w="136" h="83">
                    <a:moveTo>
                      <a:pt x="53" y="83"/>
                    </a:moveTo>
                    <a:cubicBezTo>
                      <a:pt x="99" y="83"/>
                      <a:pt x="136" y="46"/>
                      <a:pt x="136" y="0"/>
                    </a:cubicBezTo>
                    <a:cubicBezTo>
                      <a:pt x="0" y="0"/>
                      <a:pt x="0" y="0"/>
                      <a:pt x="0" y="0"/>
                    </a:cubicBezTo>
                    <a:cubicBezTo>
                      <a:pt x="0" y="46"/>
                      <a:pt x="7" y="83"/>
                      <a:pt x="53" y="8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08" name="Rectangle 40"/>
              <p:cNvSpPr>
                <a:spLocks noChangeArrowheads="1"/>
              </p:cNvSpPr>
              <p:nvPr/>
            </p:nvSpPr>
            <p:spPr bwMode="auto">
              <a:xfrm>
                <a:off x="4448175" y="-1312862"/>
                <a:ext cx="752475" cy="13176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09" name="Freeform 41"/>
              <p:cNvSpPr>
                <a:spLocks/>
              </p:cNvSpPr>
              <p:nvPr/>
            </p:nvSpPr>
            <p:spPr bwMode="auto">
              <a:xfrm>
                <a:off x="4637088" y="-1249362"/>
                <a:ext cx="563563" cy="447675"/>
              </a:xfrm>
              <a:custGeom>
                <a:avLst/>
                <a:gdLst>
                  <a:gd name="T0" fmla="*/ 0 w 150"/>
                  <a:gd name="T1" fmla="*/ 0 h 119"/>
                  <a:gd name="T2" fmla="*/ 150 w 150"/>
                  <a:gd name="T3" fmla="*/ 119 h 119"/>
                  <a:gd name="T4" fmla="*/ 150 w 150"/>
                  <a:gd name="T5" fmla="*/ 0 h 119"/>
                  <a:gd name="T6" fmla="*/ 0 w 150"/>
                  <a:gd name="T7" fmla="*/ 0 h 119"/>
                </a:gdLst>
                <a:ahLst/>
                <a:cxnLst>
                  <a:cxn ang="0">
                    <a:pos x="T0" y="T1"/>
                  </a:cxn>
                  <a:cxn ang="0">
                    <a:pos x="T2" y="T3"/>
                  </a:cxn>
                  <a:cxn ang="0">
                    <a:pos x="T4" y="T5"/>
                  </a:cxn>
                  <a:cxn ang="0">
                    <a:pos x="T6" y="T7"/>
                  </a:cxn>
                </a:cxnLst>
                <a:rect l="0" t="0" r="r" b="b"/>
                <a:pathLst>
                  <a:path w="150" h="119">
                    <a:moveTo>
                      <a:pt x="0" y="0"/>
                    </a:moveTo>
                    <a:cubicBezTo>
                      <a:pt x="0" y="55"/>
                      <a:pt x="70" y="119"/>
                      <a:pt x="150" y="119"/>
                    </a:cubicBezTo>
                    <a:cubicBezTo>
                      <a:pt x="150" y="0"/>
                      <a:pt x="150" y="0"/>
                      <a:pt x="150" y="0"/>
                    </a:cubicBezTo>
                    <a:lnTo>
                      <a:pt x="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10" name="Freeform 42"/>
              <p:cNvSpPr>
                <a:spLocks/>
              </p:cNvSpPr>
              <p:nvPr/>
            </p:nvSpPr>
            <p:spPr bwMode="auto">
              <a:xfrm>
                <a:off x="4448175" y="-2425700"/>
                <a:ext cx="1035050" cy="1101725"/>
              </a:xfrm>
              <a:custGeom>
                <a:avLst/>
                <a:gdLst>
                  <a:gd name="T0" fmla="*/ 201 w 275"/>
                  <a:gd name="T1" fmla="*/ 0 h 293"/>
                  <a:gd name="T2" fmla="*/ 159 w 275"/>
                  <a:gd name="T3" fmla="*/ 0 h 293"/>
                  <a:gd name="T4" fmla="*/ 66 w 275"/>
                  <a:gd name="T5" fmla="*/ 112 h 293"/>
                  <a:gd name="T6" fmla="*/ 69 w 275"/>
                  <a:gd name="T7" fmla="*/ 0 h 293"/>
                  <a:gd name="T8" fmla="*/ 69 w 275"/>
                  <a:gd name="T9" fmla="*/ 0 h 293"/>
                  <a:gd name="T10" fmla="*/ 0 w 275"/>
                  <a:gd name="T11" fmla="*/ 133 h 293"/>
                  <a:gd name="T12" fmla="*/ 0 w 275"/>
                  <a:gd name="T13" fmla="*/ 293 h 293"/>
                  <a:gd name="T14" fmla="*/ 200 w 275"/>
                  <a:gd name="T15" fmla="*/ 293 h 293"/>
                  <a:gd name="T16" fmla="*/ 201 w 275"/>
                  <a:gd name="T17" fmla="*/ 137 h 293"/>
                  <a:gd name="T18" fmla="*/ 211 w 275"/>
                  <a:gd name="T19" fmla="*/ 137 h 293"/>
                  <a:gd name="T20" fmla="*/ 211 w 275"/>
                  <a:gd name="T21" fmla="*/ 223 h 293"/>
                  <a:gd name="T22" fmla="*/ 275 w 275"/>
                  <a:gd name="T23" fmla="*/ 223 h 293"/>
                  <a:gd name="T24" fmla="*/ 275 w 275"/>
                  <a:gd name="T25" fmla="*/ 75 h 293"/>
                  <a:gd name="T26" fmla="*/ 201 w 275"/>
                  <a:gd name="T2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5" h="293">
                    <a:moveTo>
                      <a:pt x="201" y="0"/>
                    </a:moveTo>
                    <a:cubicBezTo>
                      <a:pt x="159" y="0"/>
                      <a:pt x="159" y="0"/>
                      <a:pt x="159" y="0"/>
                    </a:cubicBezTo>
                    <a:cubicBezTo>
                      <a:pt x="66" y="112"/>
                      <a:pt x="66" y="112"/>
                      <a:pt x="66" y="112"/>
                    </a:cubicBezTo>
                    <a:cubicBezTo>
                      <a:pt x="69" y="0"/>
                      <a:pt x="69" y="0"/>
                      <a:pt x="69" y="0"/>
                    </a:cubicBezTo>
                    <a:cubicBezTo>
                      <a:pt x="69" y="0"/>
                      <a:pt x="69" y="0"/>
                      <a:pt x="69" y="0"/>
                    </a:cubicBezTo>
                    <a:cubicBezTo>
                      <a:pt x="69" y="0"/>
                      <a:pt x="0" y="16"/>
                      <a:pt x="0" y="133"/>
                    </a:cubicBezTo>
                    <a:cubicBezTo>
                      <a:pt x="0" y="249"/>
                      <a:pt x="0" y="293"/>
                      <a:pt x="0" y="293"/>
                    </a:cubicBezTo>
                    <a:cubicBezTo>
                      <a:pt x="200" y="293"/>
                      <a:pt x="200" y="293"/>
                      <a:pt x="200" y="293"/>
                    </a:cubicBezTo>
                    <a:cubicBezTo>
                      <a:pt x="201" y="137"/>
                      <a:pt x="201" y="137"/>
                      <a:pt x="201" y="137"/>
                    </a:cubicBezTo>
                    <a:cubicBezTo>
                      <a:pt x="211" y="137"/>
                      <a:pt x="211" y="137"/>
                      <a:pt x="211" y="137"/>
                    </a:cubicBezTo>
                    <a:cubicBezTo>
                      <a:pt x="211" y="223"/>
                      <a:pt x="211" y="223"/>
                      <a:pt x="211" y="223"/>
                    </a:cubicBezTo>
                    <a:cubicBezTo>
                      <a:pt x="275" y="223"/>
                      <a:pt x="275" y="223"/>
                      <a:pt x="275" y="223"/>
                    </a:cubicBezTo>
                    <a:cubicBezTo>
                      <a:pt x="275" y="75"/>
                      <a:pt x="275" y="75"/>
                      <a:pt x="275" y="75"/>
                    </a:cubicBezTo>
                    <a:cubicBezTo>
                      <a:pt x="275" y="34"/>
                      <a:pt x="242" y="0"/>
                      <a:pt x="201" y="0"/>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11" name="Freeform 43"/>
              <p:cNvSpPr>
                <a:spLocks/>
              </p:cNvSpPr>
              <p:nvPr/>
            </p:nvSpPr>
            <p:spPr bwMode="auto">
              <a:xfrm>
                <a:off x="5241925" y="-1733550"/>
                <a:ext cx="341313" cy="176213"/>
              </a:xfrm>
              <a:custGeom>
                <a:avLst/>
                <a:gdLst>
                  <a:gd name="T0" fmla="*/ 215 w 215"/>
                  <a:gd name="T1" fmla="*/ 111 h 111"/>
                  <a:gd name="T2" fmla="*/ 0 w 215"/>
                  <a:gd name="T3" fmla="*/ 111 h 111"/>
                  <a:gd name="T4" fmla="*/ 0 w 215"/>
                  <a:gd name="T5" fmla="*/ 0 h 111"/>
                  <a:gd name="T6" fmla="*/ 114 w 215"/>
                  <a:gd name="T7" fmla="*/ 0 h 111"/>
                  <a:gd name="T8" fmla="*/ 152 w 215"/>
                  <a:gd name="T9" fmla="*/ 47 h 111"/>
                  <a:gd name="T10" fmla="*/ 152 w 215"/>
                  <a:gd name="T11" fmla="*/ 0 h 111"/>
                  <a:gd name="T12" fmla="*/ 215 w 215"/>
                  <a:gd name="T13" fmla="*/ 0 h 111"/>
                  <a:gd name="T14" fmla="*/ 215 w 215"/>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111">
                    <a:moveTo>
                      <a:pt x="215" y="111"/>
                    </a:moveTo>
                    <a:lnTo>
                      <a:pt x="0" y="111"/>
                    </a:lnTo>
                    <a:lnTo>
                      <a:pt x="0" y="0"/>
                    </a:lnTo>
                    <a:lnTo>
                      <a:pt x="114" y="0"/>
                    </a:lnTo>
                    <a:lnTo>
                      <a:pt x="152" y="47"/>
                    </a:lnTo>
                    <a:lnTo>
                      <a:pt x="152" y="0"/>
                    </a:lnTo>
                    <a:lnTo>
                      <a:pt x="215" y="0"/>
                    </a:lnTo>
                    <a:lnTo>
                      <a:pt x="215" y="11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12" name="Freeform 44"/>
              <p:cNvSpPr>
                <a:spLocks/>
              </p:cNvSpPr>
              <p:nvPr/>
            </p:nvSpPr>
            <p:spPr bwMode="auto">
              <a:xfrm>
                <a:off x="4697413" y="-2513012"/>
                <a:ext cx="544513" cy="508000"/>
              </a:xfrm>
              <a:custGeom>
                <a:avLst/>
                <a:gdLst>
                  <a:gd name="T0" fmla="*/ 172 w 343"/>
                  <a:gd name="T1" fmla="*/ 128 h 320"/>
                  <a:gd name="T2" fmla="*/ 213 w 343"/>
                  <a:gd name="T3" fmla="*/ 175 h 320"/>
                  <a:gd name="T4" fmla="*/ 0 w 343"/>
                  <a:gd name="T5" fmla="*/ 320 h 320"/>
                  <a:gd name="T6" fmla="*/ 210 w 343"/>
                  <a:gd name="T7" fmla="*/ 0 h 320"/>
                  <a:gd name="T8" fmla="*/ 343 w 343"/>
                  <a:gd name="T9" fmla="*/ 85 h 320"/>
                  <a:gd name="T10" fmla="*/ 253 w 343"/>
                  <a:gd name="T11" fmla="*/ 147 h 320"/>
                  <a:gd name="T12" fmla="*/ 172 w 343"/>
                  <a:gd name="T13" fmla="*/ 128 h 320"/>
                </a:gdLst>
                <a:ahLst/>
                <a:cxnLst>
                  <a:cxn ang="0">
                    <a:pos x="T0" y="T1"/>
                  </a:cxn>
                  <a:cxn ang="0">
                    <a:pos x="T2" y="T3"/>
                  </a:cxn>
                  <a:cxn ang="0">
                    <a:pos x="T4" y="T5"/>
                  </a:cxn>
                  <a:cxn ang="0">
                    <a:pos x="T6" y="T7"/>
                  </a:cxn>
                  <a:cxn ang="0">
                    <a:pos x="T8" y="T9"/>
                  </a:cxn>
                  <a:cxn ang="0">
                    <a:pos x="T10" y="T11"/>
                  </a:cxn>
                  <a:cxn ang="0">
                    <a:pos x="T12" y="T13"/>
                  </a:cxn>
                </a:cxnLst>
                <a:rect l="0" t="0" r="r" b="b"/>
                <a:pathLst>
                  <a:path w="343" h="320">
                    <a:moveTo>
                      <a:pt x="172" y="128"/>
                    </a:moveTo>
                    <a:lnTo>
                      <a:pt x="213" y="175"/>
                    </a:lnTo>
                    <a:lnTo>
                      <a:pt x="0" y="320"/>
                    </a:lnTo>
                    <a:lnTo>
                      <a:pt x="210" y="0"/>
                    </a:lnTo>
                    <a:lnTo>
                      <a:pt x="343" y="85"/>
                    </a:lnTo>
                    <a:lnTo>
                      <a:pt x="253" y="147"/>
                    </a:lnTo>
                    <a:lnTo>
                      <a:pt x="172" y="12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13" name="Rectangle 45"/>
              <p:cNvSpPr>
                <a:spLocks noChangeArrowheads="1"/>
              </p:cNvSpPr>
              <p:nvPr/>
            </p:nvSpPr>
            <p:spPr bwMode="auto">
              <a:xfrm>
                <a:off x="4629150" y="-2897187"/>
                <a:ext cx="282575" cy="350838"/>
              </a:xfrm>
              <a:prstGeom prst="rect">
                <a:avLst/>
              </a:prstGeom>
              <a:solidFill>
                <a:srgbClr val="B98F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14" name="Freeform 46"/>
              <p:cNvSpPr>
                <a:spLocks/>
              </p:cNvSpPr>
              <p:nvPr/>
            </p:nvSpPr>
            <p:spPr bwMode="auto">
              <a:xfrm>
                <a:off x="4629150" y="-3352800"/>
                <a:ext cx="568325" cy="587375"/>
              </a:xfrm>
              <a:custGeom>
                <a:avLst/>
                <a:gdLst>
                  <a:gd name="T0" fmla="*/ 151 w 151"/>
                  <a:gd name="T1" fmla="*/ 156 h 156"/>
                  <a:gd name="T2" fmla="*/ 151 w 151"/>
                  <a:gd name="T3" fmla="*/ 76 h 156"/>
                  <a:gd name="T4" fmla="*/ 75 w 151"/>
                  <a:gd name="T5" fmla="*/ 0 h 156"/>
                  <a:gd name="T6" fmla="*/ 0 w 151"/>
                  <a:gd name="T7" fmla="*/ 76 h 156"/>
                  <a:gd name="T8" fmla="*/ 0 w 151"/>
                  <a:gd name="T9" fmla="*/ 156 h 156"/>
                  <a:gd name="T10" fmla="*/ 151 w 151"/>
                  <a:gd name="T11" fmla="*/ 156 h 156"/>
                </a:gdLst>
                <a:ahLst/>
                <a:cxnLst>
                  <a:cxn ang="0">
                    <a:pos x="T0" y="T1"/>
                  </a:cxn>
                  <a:cxn ang="0">
                    <a:pos x="T2" y="T3"/>
                  </a:cxn>
                  <a:cxn ang="0">
                    <a:pos x="T4" y="T5"/>
                  </a:cxn>
                  <a:cxn ang="0">
                    <a:pos x="T6" y="T7"/>
                  </a:cxn>
                  <a:cxn ang="0">
                    <a:pos x="T8" y="T9"/>
                  </a:cxn>
                  <a:cxn ang="0">
                    <a:pos x="T10" y="T11"/>
                  </a:cxn>
                </a:cxnLst>
                <a:rect l="0" t="0" r="r" b="b"/>
                <a:pathLst>
                  <a:path w="151" h="156">
                    <a:moveTo>
                      <a:pt x="151" y="156"/>
                    </a:moveTo>
                    <a:cubicBezTo>
                      <a:pt x="151" y="76"/>
                      <a:pt x="151" y="76"/>
                      <a:pt x="151" y="76"/>
                    </a:cubicBezTo>
                    <a:cubicBezTo>
                      <a:pt x="151" y="34"/>
                      <a:pt x="117" y="0"/>
                      <a:pt x="75" y="0"/>
                    </a:cubicBezTo>
                    <a:cubicBezTo>
                      <a:pt x="34" y="0"/>
                      <a:pt x="0" y="34"/>
                      <a:pt x="0" y="76"/>
                    </a:cubicBezTo>
                    <a:cubicBezTo>
                      <a:pt x="0" y="156"/>
                      <a:pt x="0" y="156"/>
                      <a:pt x="0" y="156"/>
                    </a:cubicBezTo>
                    <a:lnTo>
                      <a:pt x="151" y="156"/>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15" name="Freeform 47"/>
              <p:cNvSpPr>
                <a:spLocks/>
              </p:cNvSpPr>
              <p:nvPr/>
            </p:nvSpPr>
            <p:spPr bwMode="auto">
              <a:xfrm>
                <a:off x="4772026" y="-3358137"/>
                <a:ext cx="444499" cy="514217"/>
              </a:xfrm>
              <a:custGeom>
                <a:avLst/>
                <a:gdLst>
                  <a:gd name="T0" fmla="*/ 0 w 155"/>
                  <a:gd name="T1" fmla="*/ 10 h 164"/>
                  <a:gd name="T2" fmla="*/ 45 w 155"/>
                  <a:gd name="T3" fmla="*/ 0 h 164"/>
                  <a:gd name="T4" fmla="*/ 155 w 155"/>
                  <a:gd name="T5" fmla="*/ 110 h 164"/>
                  <a:gd name="T6" fmla="*/ 155 w 155"/>
                  <a:gd name="T7" fmla="*/ 164 h 164"/>
                  <a:gd name="T8" fmla="*/ 0 w 155"/>
                  <a:gd name="T9" fmla="*/ 10 h 164"/>
                </a:gdLst>
                <a:ahLst/>
                <a:cxnLst>
                  <a:cxn ang="0">
                    <a:pos x="T0" y="T1"/>
                  </a:cxn>
                  <a:cxn ang="0">
                    <a:pos x="T2" y="T3"/>
                  </a:cxn>
                  <a:cxn ang="0">
                    <a:pos x="T4" y="T5"/>
                  </a:cxn>
                  <a:cxn ang="0">
                    <a:pos x="T6" y="T7"/>
                  </a:cxn>
                  <a:cxn ang="0">
                    <a:pos x="T8" y="T9"/>
                  </a:cxn>
                </a:cxnLst>
                <a:rect l="0" t="0" r="r" b="b"/>
                <a:pathLst>
                  <a:path w="155" h="164">
                    <a:moveTo>
                      <a:pt x="0" y="10"/>
                    </a:moveTo>
                    <a:cubicBezTo>
                      <a:pt x="14" y="4"/>
                      <a:pt x="29" y="0"/>
                      <a:pt x="45" y="0"/>
                    </a:cubicBezTo>
                    <a:cubicBezTo>
                      <a:pt x="106" y="0"/>
                      <a:pt x="155" y="49"/>
                      <a:pt x="155" y="110"/>
                    </a:cubicBezTo>
                    <a:cubicBezTo>
                      <a:pt x="155" y="164"/>
                      <a:pt x="155" y="164"/>
                      <a:pt x="155" y="164"/>
                    </a:cubicBezTo>
                    <a:cubicBezTo>
                      <a:pt x="74" y="155"/>
                      <a:pt x="9" y="91"/>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16" name="Freeform 48"/>
              <p:cNvSpPr>
                <a:spLocks/>
              </p:cNvSpPr>
              <p:nvPr/>
            </p:nvSpPr>
            <p:spPr bwMode="auto">
              <a:xfrm>
                <a:off x="4595813" y="-3352800"/>
                <a:ext cx="280988" cy="301625"/>
              </a:xfrm>
              <a:custGeom>
                <a:avLst/>
                <a:gdLst>
                  <a:gd name="T0" fmla="*/ 75 w 75"/>
                  <a:gd name="T1" fmla="*/ 5 h 80"/>
                  <a:gd name="T2" fmla="*/ 53 w 75"/>
                  <a:gd name="T3" fmla="*/ 0 h 80"/>
                  <a:gd name="T4" fmla="*/ 0 w 75"/>
                  <a:gd name="T5" fmla="*/ 54 h 80"/>
                  <a:gd name="T6" fmla="*/ 0 w 75"/>
                  <a:gd name="T7" fmla="*/ 80 h 80"/>
                  <a:gd name="T8" fmla="*/ 75 w 75"/>
                  <a:gd name="T9" fmla="*/ 5 h 80"/>
                </a:gdLst>
                <a:ahLst/>
                <a:cxnLst>
                  <a:cxn ang="0">
                    <a:pos x="T0" y="T1"/>
                  </a:cxn>
                  <a:cxn ang="0">
                    <a:pos x="T2" y="T3"/>
                  </a:cxn>
                  <a:cxn ang="0">
                    <a:pos x="T4" y="T5"/>
                  </a:cxn>
                  <a:cxn ang="0">
                    <a:pos x="T6" y="T7"/>
                  </a:cxn>
                  <a:cxn ang="0">
                    <a:pos x="T8" y="T9"/>
                  </a:cxn>
                </a:cxnLst>
                <a:rect l="0" t="0" r="r" b="b"/>
                <a:pathLst>
                  <a:path w="75" h="80">
                    <a:moveTo>
                      <a:pt x="75" y="5"/>
                    </a:moveTo>
                    <a:cubicBezTo>
                      <a:pt x="69" y="2"/>
                      <a:pt x="61" y="0"/>
                      <a:pt x="53" y="0"/>
                    </a:cubicBezTo>
                    <a:cubicBezTo>
                      <a:pt x="24" y="0"/>
                      <a:pt x="0" y="24"/>
                      <a:pt x="0" y="54"/>
                    </a:cubicBezTo>
                    <a:cubicBezTo>
                      <a:pt x="0" y="80"/>
                      <a:pt x="0" y="80"/>
                      <a:pt x="0" y="80"/>
                    </a:cubicBezTo>
                    <a:cubicBezTo>
                      <a:pt x="39" y="76"/>
                      <a:pt x="71" y="44"/>
                      <a:pt x="75"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17" name="Freeform 49"/>
              <p:cNvSpPr>
                <a:spLocks/>
              </p:cNvSpPr>
              <p:nvPr/>
            </p:nvSpPr>
            <p:spPr bwMode="auto">
              <a:xfrm>
                <a:off x="5057775" y="-2960687"/>
                <a:ext cx="74613" cy="142875"/>
              </a:xfrm>
              <a:custGeom>
                <a:avLst/>
                <a:gdLst>
                  <a:gd name="T0" fmla="*/ 11 w 20"/>
                  <a:gd name="T1" fmla="*/ 0 h 38"/>
                  <a:gd name="T2" fmla="*/ 0 w 20"/>
                  <a:gd name="T3" fmla="*/ 0 h 38"/>
                  <a:gd name="T4" fmla="*/ 0 w 20"/>
                  <a:gd name="T5" fmla="*/ 38 h 38"/>
                  <a:gd name="T6" fmla="*/ 11 w 20"/>
                  <a:gd name="T7" fmla="*/ 38 h 38"/>
                  <a:gd name="T8" fmla="*/ 20 w 20"/>
                  <a:gd name="T9" fmla="*/ 29 h 38"/>
                  <a:gd name="T10" fmla="*/ 20 w 20"/>
                  <a:gd name="T11" fmla="*/ 9 h 38"/>
                  <a:gd name="T12" fmla="*/ 11 w 20"/>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0" h="38">
                    <a:moveTo>
                      <a:pt x="11" y="0"/>
                    </a:moveTo>
                    <a:cubicBezTo>
                      <a:pt x="0" y="0"/>
                      <a:pt x="0" y="0"/>
                      <a:pt x="0" y="0"/>
                    </a:cubicBezTo>
                    <a:cubicBezTo>
                      <a:pt x="0" y="38"/>
                      <a:pt x="0" y="38"/>
                      <a:pt x="0" y="38"/>
                    </a:cubicBezTo>
                    <a:cubicBezTo>
                      <a:pt x="11" y="38"/>
                      <a:pt x="11" y="38"/>
                      <a:pt x="11" y="38"/>
                    </a:cubicBezTo>
                    <a:cubicBezTo>
                      <a:pt x="16" y="38"/>
                      <a:pt x="20" y="34"/>
                      <a:pt x="20" y="29"/>
                    </a:cubicBezTo>
                    <a:cubicBezTo>
                      <a:pt x="20" y="9"/>
                      <a:pt x="20" y="9"/>
                      <a:pt x="20" y="9"/>
                    </a:cubicBezTo>
                    <a:cubicBezTo>
                      <a:pt x="20" y="4"/>
                      <a:pt x="16" y="0"/>
                      <a:pt x="11" y="0"/>
                    </a:cubicBez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18" name="Oval 50"/>
              <p:cNvSpPr>
                <a:spLocks noChangeArrowheads="1"/>
              </p:cNvSpPr>
              <p:nvPr/>
            </p:nvSpPr>
            <p:spPr bwMode="auto">
              <a:xfrm>
                <a:off x="5076825" y="-2828925"/>
                <a:ext cx="36513"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19" name="Freeform 51"/>
              <p:cNvSpPr>
                <a:spLocks/>
              </p:cNvSpPr>
              <p:nvPr/>
            </p:nvSpPr>
            <p:spPr bwMode="auto">
              <a:xfrm>
                <a:off x="4656138" y="-2509837"/>
                <a:ext cx="134938" cy="504825"/>
              </a:xfrm>
              <a:custGeom>
                <a:avLst/>
                <a:gdLst>
                  <a:gd name="T0" fmla="*/ 26 w 85"/>
                  <a:gd name="T1" fmla="*/ 318 h 318"/>
                  <a:gd name="T2" fmla="*/ 85 w 85"/>
                  <a:gd name="T3" fmla="*/ 0 h 318"/>
                  <a:gd name="T4" fmla="*/ 0 w 85"/>
                  <a:gd name="T5" fmla="*/ 79 h 318"/>
                  <a:gd name="T6" fmla="*/ 4 w 85"/>
                  <a:gd name="T7" fmla="*/ 126 h 318"/>
                  <a:gd name="T8" fmla="*/ 30 w 85"/>
                  <a:gd name="T9" fmla="*/ 126 h 318"/>
                  <a:gd name="T10" fmla="*/ 9 w 85"/>
                  <a:gd name="T11" fmla="*/ 159 h 318"/>
                  <a:gd name="T12" fmla="*/ 26 w 85"/>
                  <a:gd name="T13" fmla="*/ 318 h 318"/>
                </a:gdLst>
                <a:ahLst/>
                <a:cxnLst>
                  <a:cxn ang="0">
                    <a:pos x="T0" y="T1"/>
                  </a:cxn>
                  <a:cxn ang="0">
                    <a:pos x="T2" y="T3"/>
                  </a:cxn>
                  <a:cxn ang="0">
                    <a:pos x="T4" y="T5"/>
                  </a:cxn>
                  <a:cxn ang="0">
                    <a:pos x="T6" y="T7"/>
                  </a:cxn>
                  <a:cxn ang="0">
                    <a:pos x="T8" y="T9"/>
                  </a:cxn>
                  <a:cxn ang="0">
                    <a:pos x="T10" y="T11"/>
                  </a:cxn>
                  <a:cxn ang="0">
                    <a:pos x="T12" y="T13"/>
                  </a:cxn>
                </a:cxnLst>
                <a:rect l="0" t="0" r="r" b="b"/>
                <a:pathLst>
                  <a:path w="85" h="318">
                    <a:moveTo>
                      <a:pt x="26" y="318"/>
                    </a:moveTo>
                    <a:lnTo>
                      <a:pt x="85" y="0"/>
                    </a:lnTo>
                    <a:lnTo>
                      <a:pt x="0" y="79"/>
                    </a:lnTo>
                    <a:lnTo>
                      <a:pt x="4" y="126"/>
                    </a:lnTo>
                    <a:lnTo>
                      <a:pt x="30" y="126"/>
                    </a:lnTo>
                    <a:lnTo>
                      <a:pt x="9" y="159"/>
                    </a:lnTo>
                    <a:lnTo>
                      <a:pt x="26" y="31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20" name="Freeform 52"/>
              <p:cNvSpPr>
                <a:spLocks/>
              </p:cNvSpPr>
              <p:nvPr/>
            </p:nvSpPr>
            <p:spPr bwMode="auto">
              <a:xfrm>
                <a:off x="5313363" y="-1557337"/>
                <a:ext cx="169863" cy="173038"/>
              </a:xfrm>
              <a:custGeom>
                <a:avLst/>
                <a:gdLst>
                  <a:gd name="T0" fmla="*/ 45 w 45"/>
                  <a:gd name="T1" fmla="*/ 0 h 46"/>
                  <a:gd name="T2" fmla="*/ 0 w 45"/>
                  <a:gd name="T3" fmla="*/ 46 h 46"/>
                  <a:gd name="T4" fmla="*/ 0 w 45"/>
                  <a:gd name="T5" fmla="*/ 0 h 46"/>
                  <a:gd name="T6" fmla="*/ 45 w 45"/>
                  <a:gd name="T7" fmla="*/ 0 h 46"/>
                </a:gdLst>
                <a:ahLst/>
                <a:cxnLst>
                  <a:cxn ang="0">
                    <a:pos x="T0" y="T1"/>
                  </a:cxn>
                  <a:cxn ang="0">
                    <a:pos x="T2" y="T3"/>
                  </a:cxn>
                  <a:cxn ang="0">
                    <a:pos x="T4" y="T5"/>
                  </a:cxn>
                  <a:cxn ang="0">
                    <a:pos x="T6" y="T7"/>
                  </a:cxn>
                </a:cxnLst>
                <a:rect l="0" t="0" r="r" b="b"/>
                <a:pathLst>
                  <a:path w="45" h="46">
                    <a:moveTo>
                      <a:pt x="45" y="0"/>
                    </a:moveTo>
                    <a:cubicBezTo>
                      <a:pt x="45" y="26"/>
                      <a:pt x="25" y="46"/>
                      <a:pt x="0" y="46"/>
                    </a:cubicBezTo>
                    <a:cubicBezTo>
                      <a:pt x="0" y="0"/>
                      <a:pt x="0" y="0"/>
                      <a:pt x="0" y="0"/>
                    </a:cubicBezTo>
                    <a:lnTo>
                      <a:pt x="45"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21" name="Freeform 53"/>
              <p:cNvSpPr>
                <a:spLocks/>
              </p:cNvSpPr>
              <p:nvPr/>
            </p:nvSpPr>
            <p:spPr bwMode="auto">
              <a:xfrm>
                <a:off x="4271963" y="-1557337"/>
                <a:ext cx="1041400" cy="173038"/>
              </a:xfrm>
              <a:custGeom>
                <a:avLst/>
                <a:gdLst>
                  <a:gd name="T0" fmla="*/ 91 w 277"/>
                  <a:gd name="T1" fmla="*/ 0 h 46"/>
                  <a:gd name="T2" fmla="*/ 0 w 277"/>
                  <a:gd name="T3" fmla="*/ 46 h 46"/>
                  <a:gd name="T4" fmla="*/ 91 w 277"/>
                  <a:gd name="T5" fmla="*/ 46 h 46"/>
                  <a:gd name="T6" fmla="*/ 277 w 277"/>
                  <a:gd name="T7" fmla="*/ 46 h 46"/>
                  <a:gd name="T8" fmla="*/ 277 w 277"/>
                  <a:gd name="T9" fmla="*/ 0 h 46"/>
                  <a:gd name="T10" fmla="*/ 91 w 277"/>
                  <a:gd name="T11" fmla="*/ 0 h 46"/>
                </a:gdLst>
                <a:ahLst/>
                <a:cxnLst>
                  <a:cxn ang="0">
                    <a:pos x="T0" y="T1"/>
                  </a:cxn>
                  <a:cxn ang="0">
                    <a:pos x="T2" y="T3"/>
                  </a:cxn>
                  <a:cxn ang="0">
                    <a:pos x="T4" y="T5"/>
                  </a:cxn>
                  <a:cxn ang="0">
                    <a:pos x="T6" y="T7"/>
                  </a:cxn>
                  <a:cxn ang="0">
                    <a:pos x="T8" y="T9"/>
                  </a:cxn>
                  <a:cxn ang="0">
                    <a:pos x="T10" y="T11"/>
                  </a:cxn>
                </a:cxnLst>
                <a:rect l="0" t="0" r="r" b="b"/>
                <a:pathLst>
                  <a:path w="277" h="46">
                    <a:moveTo>
                      <a:pt x="91" y="0"/>
                    </a:moveTo>
                    <a:cubicBezTo>
                      <a:pt x="5" y="0"/>
                      <a:pt x="0" y="46"/>
                      <a:pt x="0" y="46"/>
                    </a:cubicBezTo>
                    <a:cubicBezTo>
                      <a:pt x="91" y="46"/>
                      <a:pt x="91" y="46"/>
                      <a:pt x="91" y="46"/>
                    </a:cubicBezTo>
                    <a:cubicBezTo>
                      <a:pt x="277" y="46"/>
                      <a:pt x="277" y="46"/>
                      <a:pt x="277" y="46"/>
                    </a:cubicBezTo>
                    <a:cubicBezTo>
                      <a:pt x="277" y="0"/>
                      <a:pt x="277" y="0"/>
                      <a:pt x="277" y="0"/>
                    </a:cubicBezTo>
                    <a:lnTo>
                      <a:pt x="91"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22" name="Freeform 54"/>
              <p:cNvSpPr>
                <a:spLocks/>
              </p:cNvSpPr>
              <p:nvPr/>
            </p:nvSpPr>
            <p:spPr bwMode="auto">
              <a:xfrm>
                <a:off x="4895850" y="-2960687"/>
                <a:ext cx="161925" cy="57150"/>
              </a:xfrm>
              <a:custGeom>
                <a:avLst/>
                <a:gdLst>
                  <a:gd name="T0" fmla="*/ 19 w 102"/>
                  <a:gd name="T1" fmla="*/ 36 h 36"/>
                  <a:gd name="T2" fmla="*/ 102 w 102"/>
                  <a:gd name="T3" fmla="*/ 26 h 36"/>
                  <a:gd name="T4" fmla="*/ 102 w 102"/>
                  <a:gd name="T5" fmla="*/ 0 h 36"/>
                  <a:gd name="T6" fmla="*/ 0 w 102"/>
                  <a:gd name="T7" fmla="*/ 0 h 36"/>
                  <a:gd name="T8" fmla="*/ 19 w 102"/>
                  <a:gd name="T9" fmla="*/ 36 h 36"/>
                </a:gdLst>
                <a:ahLst/>
                <a:cxnLst>
                  <a:cxn ang="0">
                    <a:pos x="T0" y="T1"/>
                  </a:cxn>
                  <a:cxn ang="0">
                    <a:pos x="T2" y="T3"/>
                  </a:cxn>
                  <a:cxn ang="0">
                    <a:pos x="T4" y="T5"/>
                  </a:cxn>
                  <a:cxn ang="0">
                    <a:pos x="T6" y="T7"/>
                  </a:cxn>
                  <a:cxn ang="0">
                    <a:pos x="T8" y="T9"/>
                  </a:cxn>
                </a:cxnLst>
                <a:rect l="0" t="0" r="r" b="b"/>
                <a:pathLst>
                  <a:path w="102" h="36">
                    <a:moveTo>
                      <a:pt x="19" y="36"/>
                    </a:moveTo>
                    <a:lnTo>
                      <a:pt x="102" y="26"/>
                    </a:lnTo>
                    <a:lnTo>
                      <a:pt x="102" y="0"/>
                    </a:lnTo>
                    <a:lnTo>
                      <a:pt x="0" y="0"/>
                    </a:lnTo>
                    <a:lnTo>
                      <a:pt x="19" y="3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23" name="Freeform 55"/>
              <p:cNvSpPr>
                <a:spLocks noEditPoints="1"/>
              </p:cNvSpPr>
              <p:nvPr/>
            </p:nvSpPr>
            <p:spPr bwMode="auto">
              <a:xfrm>
                <a:off x="4560888" y="-2960687"/>
                <a:ext cx="365125" cy="120650"/>
              </a:xfrm>
              <a:custGeom>
                <a:avLst/>
                <a:gdLst>
                  <a:gd name="T0" fmla="*/ 89 w 97"/>
                  <a:gd name="T1" fmla="*/ 0 h 32"/>
                  <a:gd name="T2" fmla="*/ 64 w 97"/>
                  <a:gd name="T3" fmla="*/ 0 h 32"/>
                  <a:gd name="T4" fmla="*/ 57 w 97"/>
                  <a:gd name="T5" fmla="*/ 5 h 32"/>
                  <a:gd name="T6" fmla="*/ 40 w 97"/>
                  <a:gd name="T7" fmla="*/ 5 h 32"/>
                  <a:gd name="T8" fmla="*/ 33 w 97"/>
                  <a:gd name="T9" fmla="*/ 0 h 32"/>
                  <a:gd name="T10" fmla="*/ 8 w 97"/>
                  <a:gd name="T11" fmla="*/ 0 h 32"/>
                  <a:gd name="T12" fmla="*/ 0 w 97"/>
                  <a:gd name="T13" fmla="*/ 8 h 32"/>
                  <a:gd name="T14" fmla="*/ 0 w 97"/>
                  <a:gd name="T15" fmla="*/ 23 h 32"/>
                  <a:gd name="T16" fmla="*/ 8 w 97"/>
                  <a:gd name="T17" fmla="*/ 32 h 32"/>
                  <a:gd name="T18" fmla="*/ 31 w 97"/>
                  <a:gd name="T19" fmla="*/ 32 h 32"/>
                  <a:gd name="T20" fmla="*/ 40 w 97"/>
                  <a:gd name="T21" fmla="*/ 23 h 32"/>
                  <a:gd name="T22" fmla="*/ 41 w 97"/>
                  <a:gd name="T23" fmla="*/ 10 h 32"/>
                  <a:gd name="T24" fmla="*/ 56 w 97"/>
                  <a:gd name="T25" fmla="*/ 10 h 32"/>
                  <a:gd name="T26" fmla="*/ 58 w 97"/>
                  <a:gd name="T27" fmla="*/ 24 h 32"/>
                  <a:gd name="T28" fmla="*/ 66 w 97"/>
                  <a:gd name="T29" fmla="*/ 32 h 32"/>
                  <a:gd name="T30" fmla="*/ 89 w 97"/>
                  <a:gd name="T31" fmla="*/ 32 h 32"/>
                  <a:gd name="T32" fmla="*/ 97 w 97"/>
                  <a:gd name="T33" fmla="*/ 23 h 32"/>
                  <a:gd name="T34" fmla="*/ 97 w 97"/>
                  <a:gd name="T35" fmla="*/ 8 h 32"/>
                  <a:gd name="T36" fmla="*/ 89 w 97"/>
                  <a:gd name="T37" fmla="*/ 0 h 32"/>
                  <a:gd name="T38" fmla="*/ 35 w 97"/>
                  <a:gd name="T39" fmla="*/ 23 h 32"/>
                  <a:gd name="T40" fmla="*/ 35 w 97"/>
                  <a:gd name="T41" fmla="*/ 23 h 32"/>
                  <a:gd name="T42" fmla="*/ 31 w 97"/>
                  <a:gd name="T43" fmla="*/ 27 h 32"/>
                  <a:gd name="T44" fmla="*/ 8 w 97"/>
                  <a:gd name="T45" fmla="*/ 27 h 32"/>
                  <a:gd name="T46" fmla="*/ 4 w 97"/>
                  <a:gd name="T47" fmla="*/ 23 h 32"/>
                  <a:gd name="T48" fmla="*/ 4 w 97"/>
                  <a:gd name="T49" fmla="*/ 8 h 32"/>
                  <a:gd name="T50" fmla="*/ 8 w 97"/>
                  <a:gd name="T51" fmla="*/ 4 h 32"/>
                  <a:gd name="T52" fmla="*/ 33 w 97"/>
                  <a:gd name="T53" fmla="*/ 4 h 32"/>
                  <a:gd name="T54" fmla="*/ 37 w 97"/>
                  <a:gd name="T55" fmla="*/ 8 h 32"/>
                  <a:gd name="T56" fmla="*/ 35 w 97"/>
                  <a:gd name="T57" fmla="*/ 23 h 32"/>
                  <a:gd name="T58" fmla="*/ 93 w 97"/>
                  <a:gd name="T59" fmla="*/ 23 h 32"/>
                  <a:gd name="T60" fmla="*/ 89 w 97"/>
                  <a:gd name="T61" fmla="*/ 27 h 32"/>
                  <a:gd name="T62" fmla="*/ 66 w 97"/>
                  <a:gd name="T63" fmla="*/ 27 h 32"/>
                  <a:gd name="T64" fmla="*/ 62 w 97"/>
                  <a:gd name="T65" fmla="*/ 23 h 32"/>
                  <a:gd name="T66" fmla="*/ 60 w 97"/>
                  <a:gd name="T67" fmla="*/ 8 h 32"/>
                  <a:gd name="T68" fmla="*/ 64 w 97"/>
                  <a:gd name="T69" fmla="*/ 4 h 32"/>
                  <a:gd name="T70" fmla="*/ 89 w 97"/>
                  <a:gd name="T71" fmla="*/ 4 h 32"/>
                  <a:gd name="T72" fmla="*/ 93 w 97"/>
                  <a:gd name="T73" fmla="*/ 8 h 32"/>
                  <a:gd name="T74" fmla="*/ 93 w 97"/>
                  <a:gd name="T75"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32">
                    <a:moveTo>
                      <a:pt x="89" y="0"/>
                    </a:moveTo>
                    <a:cubicBezTo>
                      <a:pt x="64" y="0"/>
                      <a:pt x="64" y="0"/>
                      <a:pt x="64" y="0"/>
                    </a:cubicBezTo>
                    <a:cubicBezTo>
                      <a:pt x="61" y="0"/>
                      <a:pt x="58" y="2"/>
                      <a:pt x="57" y="5"/>
                    </a:cubicBezTo>
                    <a:cubicBezTo>
                      <a:pt x="40" y="5"/>
                      <a:pt x="40" y="5"/>
                      <a:pt x="40" y="5"/>
                    </a:cubicBezTo>
                    <a:cubicBezTo>
                      <a:pt x="39" y="2"/>
                      <a:pt x="36" y="0"/>
                      <a:pt x="33" y="0"/>
                    </a:cubicBezTo>
                    <a:cubicBezTo>
                      <a:pt x="8" y="0"/>
                      <a:pt x="8" y="0"/>
                      <a:pt x="8" y="0"/>
                    </a:cubicBezTo>
                    <a:cubicBezTo>
                      <a:pt x="4" y="0"/>
                      <a:pt x="0" y="4"/>
                      <a:pt x="0" y="8"/>
                    </a:cubicBezTo>
                    <a:cubicBezTo>
                      <a:pt x="0" y="23"/>
                      <a:pt x="0" y="23"/>
                      <a:pt x="0" y="23"/>
                    </a:cubicBezTo>
                    <a:cubicBezTo>
                      <a:pt x="0" y="28"/>
                      <a:pt x="4" y="32"/>
                      <a:pt x="8" y="32"/>
                    </a:cubicBezTo>
                    <a:cubicBezTo>
                      <a:pt x="31" y="32"/>
                      <a:pt x="31" y="32"/>
                      <a:pt x="31" y="32"/>
                    </a:cubicBezTo>
                    <a:cubicBezTo>
                      <a:pt x="36" y="32"/>
                      <a:pt x="40" y="28"/>
                      <a:pt x="40" y="23"/>
                    </a:cubicBezTo>
                    <a:cubicBezTo>
                      <a:pt x="41" y="10"/>
                      <a:pt x="41" y="10"/>
                      <a:pt x="41" y="10"/>
                    </a:cubicBezTo>
                    <a:cubicBezTo>
                      <a:pt x="56" y="10"/>
                      <a:pt x="56" y="10"/>
                      <a:pt x="56" y="10"/>
                    </a:cubicBezTo>
                    <a:cubicBezTo>
                      <a:pt x="58" y="24"/>
                      <a:pt x="58" y="24"/>
                      <a:pt x="58" y="24"/>
                    </a:cubicBezTo>
                    <a:cubicBezTo>
                      <a:pt x="58" y="28"/>
                      <a:pt x="62" y="32"/>
                      <a:pt x="66" y="32"/>
                    </a:cubicBezTo>
                    <a:cubicBezTo>
                      <a:pt x="89" y="32"/>
                      <a:pt x="89" y="32"/>
                      <a:pt x="89" y="32"/>
                    </a:cubicBezTo>
                    <a:cubicBezTo>
                      <a:pt x="94" y="32"/>
                      <a:pt x="97" y="28"/>
                      <a:pt x="97" y="23"/>
                    </a:cubicBezTo>
                    <a:cubicBezTo>
                      <a:pt x="97" y="8"/>
                      <a:pt x="97" y="8"/>
                      <a:pt x="97" y="8"/>
                    </a:cubicBezTo>
                    <a:cubicBezTo>
                      <a:pt x="97" y="4"/>
                      <a:pt x="94" y="0"/>
                      <a:pt x="89" y="0"/>
                    </a:cubicBezTo>
                    <a:close/>
                    <a:moveTo>
                      <a:pt x="35" y="23"/>
                    </a:moveTo>
                    <a:cubicBezTo>
                      <a:pt x="35" y="23"/>
                      <a:pt x="35" y="23"/>
                      <a:pt x="35" y="23"/>
                    </a:cubicBezTo>
                    <a:cubicBezTo>
                      <a:pt x="35" y="26"/>
                      <a:pt x="34" y="27"/>
                      <a:pt x="31" y="27"/>
                    </a:cubicBezTo>
                    <a:cubicBezTo>
                      <a:pt x="8" y="27"/>
                      <a:pt x="8" y="27"/>
                      <a:pt x="8" y="27"/>
                    </a:cubicBezTo>
                    <a:cubicBezTo>
                      <a:pt x="6" y="27"/>
                      <a:pt x="4" y="26"/>
                      <a:pt x="4" y="23"/>
                    </a:cubicBezTo>
                    <a:cubicBezTo>
                      <a:pt x="4" y="8"/>
                      <a:pt x="4" y="8"/>
                      <a:pt x="4" y="8"/>
                    </a:cubicBezTo>
                    <a:cubicBezTo>
                      <a:pt x="4" y="6"/>
                      <a:pt x="6" y="4"/>
                      <a:pt x="8" y="4"/>
                    </a:cubicBezTo>
                    <a:cubicBezTo>
                      <a:pt x="33" y="4"/>
                      <a:pt x="33" y="4"/>
                      <a:pt x="33" y="4"/>
                    </a:cubicBezTo>
                    <a:cubicBezTo>
                      <a:pt x="35" y="4"/>
                      <a:pt x="37" y="6"/>
                      <a:pt x="37" y="8"/>
                    </a:cubicBezTo>
                    <a:lnTo>
                      <a:pt x="35" y="23"/>
                    </a:lnTo>
                    <a:close/>
                    <a:moveTo>
                      <a:pt x="93" y="23"/>
                    </a:moveTo>
                    <a:cubicBezTo>
                      <a:pt x="93" y="26"/>
                      <a:pt x="91" y="27"/>
                      <a:pt x="89" y="27"/>
                    </a:cubicBezTo>
                    <a:cubicBezTo>
                      <a:pt x="66" y="27"/>
                      <a:pt x="66" y="27"/>
                      <a:pt x="66" y="27"/>
                    </a:cubicBezTo>
                    <a:cubicBezTo>
                      <a:pt x="64" y="27"/>
                      <a:pt x="62" y="26"/>
                      <a:pt x="62" y="23"/>
                    </a:cubicBezTo>
                    <a:cubicBezTo>
                      <a:pt x="60" y="8"/>
                      <a:pt x="60" y="8"/>
                      <a:pt x="60" y="8"/>
                    </a:cubicBezTo>
                    <a:cubicBezTo>
                      <a:pt x="60" y="6"/>
                      <a:pt x="62" y="4"/>
                      <a:pt x="64" y="4"/>
                    </a:cubicBezTo>
                    <a:cubicBezTo>
                      <a:pt x="89" y="4"/>
                      <a:pt x="89" y="4"/>
                      <a:pt x="89" y="4"/>
                    </a:cubicBezTo>
                    <a:cubicBezTo>
                      <a:pt x="91" y="4"/>
                      <a:pt x="93" y="6"/>
                      <a:pt x="93" y="8"/>
                    </a:cubicBezTo>
                    <a:lnTo>
                      <a:pt x="9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24" name="Freeform 56"/>
              <p:cNvSpPr>
                <a:spLocks/>
              </p:cNvSpPr>
              <p:nvPr/>
            </p:nvSpPr>
            <p:spPr bwMode="auto">
              <a:xfrm>
                <a:off x="3077235" y="-1249362"/>
                <a:ext cx="271463" cy="207963"/>
              </a:xfrm>
              <a:custGeom>
                <a:avLst/>
                <a:gdLst>
                  <a:gd name="T0" fmla="*/ 171 w 171"/>
                  <a:gd name="T1" fmla="*/ 131 h 131"/>
                  <a:gd name="T2" fmla="*/ 0 w 171"/>
                  <a:gd name="T3" fmla="*/ 0 h 131"/>
                  <a:gd name="T4" fmla="*/ 171 w 171"/>
                  <a:gd name="T5" fmla="*/ 0 h 131"/>
                  <a:gd name="T6" fmla="*/ 171 w 171"/>
                  <a:gd name="T7" fmla="*/ 131 h 131"/>
                </a:gdLst>
                <a:ahLst/>
                <a:cxnLst>
                  <a:cxn ang="0">
                    <a:pos x="T0" y="T1"/>
                  </a:cxn>
                  <a:cxn ang="0">
                    <a:pos x="T2" y="T3"/>
                  </a:cxn>
                  <a:cxn ang="0">
                    <a:pos x="T4" y="T5"/>
                  </a:cxn>
                  <a:cxn ang="0">
                    <a:pos x="T6" y="T7"/>
                  </a:cxn>
                </a:cxnLst>
                <a:rect l="0" t="0" r="r" b="b"/>
                <a:pathLst>
                  <a:path w="171" h="131">
                    <a:moveTo>
                      <a:pt x="171" y="131"/>
                    </a:moveTo>
                    <a:lnTo>
                      <a:pt x="0" y="0"/>
                    </a:lnTo>
                    <a:lnTo>
                      <a:pt x="171" y="0"/>
                    </a:lnTo>
                    <a:lnTo>
                      <a:pt x="171" y="13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25" name="Rectangle 57"/>
              <p:cNvSpPr>
                <a:spLocks noChangeArrowheads="1"/>
              </p:cNvSpPr>
              <p:nvPr/>
            </p:nvSpPr>
            <p:spPr bwMode="auto">
              <a:xfrm>
                <a:off x="6173788" y="-1249362"/>
                <a:ext cx="225425" cy="12985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26" name="Freeform 58"/>
              <p:cNvSpPr>
                <a:spLocks/>
              </p:cNvSpPr>
              <p:nvPr/>
            </p:nvSpPr>
            <p:spPr bwMode="auto">
              <a:xfrm>
                <a:off x="6173788" y="-1249362"/>
                <a:ext cx="225425" cy="173038"/>
              </a:xfrm>
              <a:custGeom>
                <a:avLst/>
                <a:gdLst>
                  <a:gd name="T0" fmla="*/ 142 w 142"/>
                  <a:gd name="T1" fmla="*/ 109 h 109"/>
                  <a:gd name="T2" fmla="*/ 0 w 142"/>
                  <a:gd name="T3" fmla="*/ 0 h 109"/>
                  <a:gd name="T4" fmla="*/ 142 w 142"/>
                  <a:gd name="T5" fmla="*/ 0 h 109"/>
                  <a:gd name="T6" fmla="*/ 142 w 142"/>
                  <a:gd name="T7" fmla="*/ 109 h 109"/>
                </a:gdLst>
                <a:ahLst/>
                <a:cxnLst>
                  <a:cxn ang="0">
                    <a:pos x="T0" y="T1"/>
                  </a:cxn>
                  <a:cxn ang="0">
                    <a:pos x="T2" y="T3"/>
                  </a:cxn>
                  <a:cxn ang="0">
                    <a:pos x="T4" y="T5"/>
                  </a:cxn>
                  <a:cxn ang="0">
                    <a:pos x="T6" y="T7"/>
                  </a:cxn>
                </a:cxnLst>
                <a:rect l="0" t="0" r="r" b="b"/>
                <a:pathLst>
                  <a:path w="142" h="109">
                    <a:moveTo>
                      <a:pt x="142" y="109"/>
                    </a:moveTo>
                    <a:lnTo>
                      <a:pt x="0" y="0"/>
                    </a:lnTo>
                    <a:lnTo>
                      <a:pt x="142" y="0"/>
                    </a:lnTo>
                    <a:lnTo>
                      <a:pt x="142" y="10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27" name="Rectangle 59"/>
              <p:cNvSpPr>
                <a:spLocks noChangeArrowheads="1"/>
              </p:cNvSpPr>
              <p:nvPr/>
            </p:nvSpPr>
            <p:spPr bwMode="auto">
              <a:xfrm>
                <a:off x="5591175" y="-1249362"/>
                <a:ext cx="271463" cy="12985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28" name="Freeform 60"/>
              <p:cNvSpPr>
                <a:spLocks/>
              </p:cNvSpPr>
              <p:nvPr/>
            </p:nvSpPr>
            <p:spPr bwMode="auto">
              <a:xfrm>
                <a:off x="5591175" y="-1249362"/>
                <a:ext cx="271463" cy="207963"/>
              </a:xfrm>
              <a:custGeom>
                <a:avLst/>
                <a:gdLst>
                  <a:gd name="T0" fmla="*/ 171 w 171"/>
                  <a:gd name="T1" fmla="*/ 131 h 131"/>
                  <a:gd name="T2" fmla="*/ 0 w 171"/>
                  <a:gd name="T3" fmla="*/ 0 h 131"/>
                  <a:gd name="T4" fmla="*/ 171 w 171"/>
                  <a:gd name="T5" fmla="*/ 0 h 131"/>
                  <a:gd name="T6" fmla="*/ 171 w 171"/>
                  <a:gd name="T7" fmla="*/ 131 h 131"/>
                </a:gdLst>
                <a:ahLst/>
                <a:cxnLst>
                  <a:cxn ang="0">
                    <a:pos x="T0" y="T1"/>
                  </a:cxn>
                  <a:cxn ang="0">
                    <a:pos x="T2" y="T3"/>
                  </a:cxn>
                  <a:cxn ang="0">
                    <a:pos x="T4" y="T5"/>
                  </a:cxn>
                  <a:cxn ang="0">
                    <a:pos x="T6" y="T7"/>
                  </a:cxn>
                </a:cxnLst>
                <a:rect l="0" t="0" r="r" b="b"/>
                <a:pathLst>
                  <a:path w="171" h="131">
                    <a:moveTo>
                      <a:pt x="171" y="131"/>
                    </a:moveTo>
                    <a:lnTo>
                      <a:pt x="0" y="0"/>
                    </a:lnTo>
                    <a:lnTo>
                      <a:pt x="171" y="0"/>
                    </a:lnTo>
                    <a:lnTo>
                      <a:pt x="171" y="13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29" name="Rectangle 61"/>
              <p:cNvSpPr>
                <a:spLocks noChangeArrowheads="1"/>
              </p:cNvSpPr>
              <p:nvPr/>
            </p:nvSpPr>
            <p:spPr bwMode="auto">
              <a:xfrm>
                <a:off x="2671092" y="-1403350"/>
                <a:ext cx="4101183" cy="153988"/>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30" name="Rectangle 62"/>
              <p:cNvSpPr>
                <a:spLocks noChangeArrowheads="1"/>
              </p:cNvSpPr>
              <p:nvPr/>
            </p:nvSpPr>
            <p:spPr bwMode="auto">
              <a:xfrm>
                <a:off x="5411788" y="-1403350"/>
                <a:ext cx="1360488" cy="153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31" name="Rectangle 64"/>
              <p:cNvSpPr>
                <a:spLocks noChangeArrowheads="1"/>
              </p:cNvSpPr>
              <p:nvPr/>
            </p:nvSpPr>
            <p:spPr bwMode="auto">
              <a:xfrm>
                <a:off x="3355893" y="-1554374"/>
                <a:ext cx="962816" cy="1571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32" name="Freeform 66"/>
              <p:cNvSpPr>
                <a:spLocks/>
              </p:cNvSpPr>
              <p:nvPr/>
            </p:nvSpPr>
            <p:spPr bwMode="auto">
              <a:xfrm>
                <a:off x="4662488" y="-2903537"/>
                <a:ext cx="79375" cy="165100"/>
              </a:xfrm>
              <a:custGeom>
                <a:avLst/>
                <a:gdLst>
                  <a:gd name="T0" fmla="*/ 50 w 50"/>
                  <a:gd name="T1" fmla="*/ 104 h 104"/>
                  <a:gd name="T2" fmla="*/ 0 w 50"/>
                  <a:gd name="T3" fmla="*/ 104 h 104"/>
                  <a:gd name="T4" fmla="*/ 50 w 50"/>
                  <a:gd name="T5" fmla="*/ 0 h 104"/>
                  <a:gd name="T6" fmla="*/ 50 w 50"/>
                  <a:gd name="T7" fmla="*/ 104 h 104"/>
                </a:gdLst>
                <a:ahLst/>
                <a:cxnLst>
                  <a:cxn ang="0">
                    <a:pos x="T0" y="T1"/>
                  </a:cxn>
                  <a:cxn ang="0">
                    <a:pos x="T2" y="T3"/>
                  </a:cxn>
                  <a:cxn ang="0">
                    <a:pos x="T4" y="T5"/>
                  </a:cxn>
                  <a:cxn ang="0">
                    <a:pos x="T6" y="T7"/>
                  </a:cxn>
                </a:cxnLst>
                <a:rect l="0" t="0" r="r" b="b"/>
                <a:pathLst>
                  <a:path w="50" h="104">
                    <a:moveTo>
                      <a:pt x="50" y="104"/>
                    </a:moveTo>
                    <a:lnTo>
                      <a:pt x="0" y="104"/>
                    </a:lnTo>
                    <a:lnTo>
                      <a:pt x="50" y="0"/>
                    </a:lnTo>
                    <a:lnTo>
                      <a:pt x="50" y="104"/>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33" name="Freeform 67"/>
              <p:cNvSpPr>
                <a:spLocks/>
              </p:cNvSpPr>
              <p:nvPr/>
            </p:nvSpPr>
            <p:spPr bwMode="auto">
              <a:xfrm>
                <a:off x="4681538" y="-2697162"/>
                <a:ext cx="188913" cy="68263"/>
              </a:xfrm>
              <a:custGeom>
                <a:avLst/>
                <a:gdLst>
                  <a:gd name="T0" fmla="*/ 0 w 50"/>
                  <a:gd name="T1" fmla="*/ 0 h 18"/>
                  <a:gd name="T2" fmla="*/ 25 w 50"/>
                  <a:gd name="T3" fmla="*/ 18 h 18"/>
                  <a:gd name="T4" fmla="*/ 50 w 50"/>
                  <a:gd name="T5" fmla="*/ 0 h 18"/>
                  <a:gd name="T6" fmla="*/ 0 w 50"/>
                  <a:gd name="T7" fmla="*/ 0 h 18"/>
                </a:gdLst>
                <a:ahLst/>
                <a:cxnLst>
                  <a:cxn ang="0">
                    <a:pos x="T0" y="T1"/>
                  </a:cxn>
                  <a:cxn ang="0">
                    <a:pos x="T2" y="T3"/>
                  </a:cxn>
                  <a:cxn ang="0">
                    <a:pos x="T4" y="T5"/>
                  </a:cxn>
                  <a:cxn ang="0">
                    <a:pos x="T6" y="T7"/>
                  </a:cxn>
                </a:cxnLst>
                <a:rect l="0" t="0" r="r" b="b"/>
                <a:pathLst>
                  <a:path w="50" h="18">
                    <a:moveTo>
                      <a:pt x="0" y="0"/>
                    </a:moveTo>
                    <a:cubicBezTo>
                      <a:pt x="4" y="11"/>
                      <a:pt x="14" y="18"/>
                      <a:pt x="25" y="18"/>
                    </a:cubicBezTo>
                    <a:cubicBezTo>
                      <a:pt x="37" y="18"/>
                      <a:pt x="46" y="11"/>
                      <a:pt x="5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34" name="Oval 68"/>
              <p:cNvSpPr>
                <a:spLocks noChangeArrowheads="1"/>
              </p:cNvSpPr>
              <p:nvPr/>
            </p:nvSpPr>
            <p:spPr bwMode="auto">
              <a:xfrm>
                <a:off x="4656138" y="-2911475"/>
                <a:ext cx="36513" cy="365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35" name="Oval 69"/>
              <p:cNvSpPr>
                <a:spLocks noChangeArrowheads="1"/>
              </p:cNvSpPr>
              <p:nvPr/>
            </p:nvSpPr>
            <p:spPr bwMode="auto">
              <a:xfrm>
                <a:off x="4851400" y="-2911475"/>
                <a:ext cx="36513" cy="365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spTree>
    <p:extLst>
      <p:ext uri="{BB962C8B-B14F-4D97-AF65-F5344CB8AC3E}">
        <p14:creationId xmlns:p14="http://schemas.microsoft.com/office/powerpoint/2010/main" val="132388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630" fill="hold"/>
                                        <p:tgtEl>
                                          <p:spTgt spid="12"/>
                                        </p:tgtEl>
                                        <p:attrNameLst>
                                          <p:attrName>ppt_x</p:attrName>
                                        </p:attrNameLst>
                                      </p:cBhvr>
                                      <p:tavLst>
                                        <p:tav tm="0">
                                          <p:val>
                                            <p:strVal val="#ppt_x"/>
                                          </p:val>
                                        </p:tav>
                                        <p:tav tm="100000">
                                          <p:val>
                                            <p:strVal val="#ppt_x"/>
                                          </p:val>
                                        </p:tav>
                                      </p:tavLst>
                                    </p:anim>
                                    <p:anim calcmode="lin" valueType="num">
                                      <p:cBhvr additive="base">
                                        <p:cTn id="8" dur="63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206"/>
                                        </p:tgtEl>
                                        <p:attrNameLst>
                                          <p:attrName>style.visibility</p:attrName>
                                        </p:attrNameLst>
                                      </p:cBhvr>
                                      <p:to>
                                        <p:strVal val="visible"/>
                                      </p:to>
                                    </p:set>
                                    <p:anim calcmode="lin" valueType="num">
                                      <p:cBhvr additive="base">
                                        <p:cTn id="11" dur="630" fill="hold"/>
                                        <p:tgtEl>
                                          <p:spTgt spid="206"/>
                                        </p:tgtEl>
                                        <p:attrNameLst>
                                          <p:attrName>ppt_x</p:attrName>
                                        </p:attrNameLst>
                                      </p:cBhvr>
                                      <p:tavLst>
                                        <p:tav tm="0">
                                          <p:val>
                                            <p:strVal val="#ppt_x"/>
                                          </p:val>
                                        </p:tav>
                                        <p:tav tm="100000">
                                          <p:val>
                                            <p:strVal val="#ppt_x"/>
                                          </p:val>
                                        </p:tav>
                                      </p:tavLst>
                                    </p:anim>
                                    <p:anim calcmode="lin" valueType="num">
                                      <p:cBhvr additive="base">
                                        <p:cTn id="12" dur="630" fill="hold"/>
                                        <p:tgtEl>
                                          <p:spTgt spid="206"/>
                                        </p:tgtEl>
                                        <p:attrNameLst>
                                          <p:attrName>ppt_y</p:attrName>
                                        </p:attrNameLst>
                                      </p:cBhvr>
                                      <p:tavLst>
                                        <p:tav tm="0">
                                          <p:val>
                                            <p:strVal val="1+#ppt_h/2"/>
                                          </p:val>
                                        </p:tav>
                                        <p:tav tm="100000">
                                          <p:val>
                                            <p:strVal val="#ppt_y"/>
                                          </p:val>
                                        </p:tav>
                                      </p:tavLst>
                                    </p:anim>
                                  </p:childTnLst>
                                </p:cTn>
                              </p:par>
                            </p:childTnLst>
                          </p:cTn>
                        </p:par>
                        <p:par>
                          <p:cTn id="13" fill="hold">
                            <p:stCondLst>
                              <p:cond delay="880"/>
                            </p:stCondLst>
                            <p:childTnLst>
                              <p:par>
                                <p:cTn id="14" presetID="2" presetClass="entr" presetSubtype="4" fill="hold" nodeType="afterEffect">
                                  <p:stCondLst>
                                    <p:cond delay="0"/>
                                  </p:stCondLst>
                                  <p:childTnLst>
                                    <p:set>
                                      <p:cBhvr>
                                        <p:cTn id="15" dur="1" fill="hold">
                                          <p:stCondLst>
                                            <p:cond delay="0"/>
                                          </p:stCondLst>
                                        </p:cTn>
                                        <p:tgtEl>
                                          <p:spTgt spid="324"/>
                                        </p:tgtEl>
                                        <p:attrNameLst>
                                          <p:attrName>style.visibility</p:attrName>
                                        </p:attrNameLst>
                                      </p:cBhvr>
                                      <p:to>
                                        <p:strVal val="visible"/>
                                      </p:to>
                                    </p:set>
                                    <p:anim calcmode="lin" valueType="num">
                                      <p:cBhvr additive="base">
                                        <p:cTn id="16" dur="500" fill="hold"/>
                                        <p:tgtEl>
                                          <p:spTgt spid="324"/>
                                        </p:tgtEl>
                                        <p:attrNameLst>
                                          <p:attrName>ppt_x</p:attrName>
                                        </p:attrNameLst>
                                      </p:cBhvr>
                                      <p:tavLst>
                                        <p:tav tm="0">
                                          <p:val>
                                            <p:strVal val="#ppt_x"/>
                                          </p:val>
                                        </p:tav>
                                        <p:tav tm="100000">
                                          <p:val>
                                            <p:strVal val="#ppt_x"/>
                                          </p:val>
                                        </p:tav>
                                      </p:tavLst>
                                    </p:anim>
                                    <p:anim calcmode="lin" valueType="num">
                                      <p:cBhvr additive="base">
                                        <p:cTn id="17" dur="500" fill="hold"/>
                                        <p:tgtEl>
                                          <p:spTgt spid="32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24"/>
                                        </p:tgtEl>
                                      </p:cBhvr>
                                    </p:animEffect>
                                    <p:animScale>
                                      <p:cBhvr>
                                        <p:cTn id="22" dur="250" autoRev="1" fill="hold"/>
                                        <p:tgtEl>
                                          <p:spTgt spid="324"/>
                                        </p:tgtEl>
                                      </p:cBhvr>
                                      <p:by x="105000" y="105000"/>
                                    </p:animScale>
                                  </p:childTnLst>
                                </p:cTn>
                              </p:par>
                            </p:childTnLst>
                          </p:cTn>
                        </p:par>
                        <p:par>
                          <p:cTn id="23" fill="hold">
                            <p:stCondLst>
                              <p:cond delay="500"/>
                            </p:stCondLst>
                            <p:childTnLst>
                              <p:par>
                                <p:cTn id="24" presetID="2" presetClass="entr" presetSubtype="4" decel="100000" fill="hold" nodeType="afterEffect">
                                  <p:stCondLst>
                                    <p:cond delay="0"/>
                                  </p:stCondLst>
                                  <p:childTnLst>
                                    <p:set>
                                      <p:cBhvr>
                                        <p:cTn id="25" dur="1" fill="hold">
                                          <p:stCondLst>
                                            <p:cond delay="0"/>
                                          </p:stCondLst>
                                        </p:cTn>
                                        <p:tgtEl>
                                          <p:spTgt spid="474"/>
                                        </p:tgtEl>
                                        <p:attrNameLst>
                                          <p:attrName>style.visibility</p:attrName>
                                        </p:attrNameLst>
                                      </p:cBhvr>
                                      <p:to>
                                        <p:strVal val="visible"/>
                                      </p:to>
                                    </p:set>
                                    <p:anim calcmode="lin" valueType="num">
                                      <p:cBhvr additive="base">
                                        <p:cTn id="26" dur="630" fill="hold"/>
                                        <p:tgtEl>
                                          <p:spTgt spid="474"/>
                                        </p:tgtEl>
                                        <p:attrNameLst>
                                          <p:attrName>ppt_x</p:attrName>
                                        </p:attrNameLst>
                                      </p:cBhvr>
                                      <p:tavLst>
                                        <p:tav tm="0">
                                          <p:val>
                                            <p:strVal val="#ppt_x"/>
                                          </p:val>
                                        </p:tav>
                                        <p:tav tm="100000">
                                          <p:val>
                                            <p:strVal val="#ppt_x"/>
                                          </p:val>
                                        </p:tav>
                                      </p:tavLst>
                                    </p:anim>
                                    <p:anim calcmode="lin" valueType="num">
                                      <p:cBhvr additive="base">
                                        <p:cTn id="27" dur="630" fill="hold"/>
                                        <p:tgtEl>
                                          <p:spTgt spid="474"/>
                                        </p:tgtEl>
                                        <p:attrNameLst>
                                          <p:attrName>ppt_y</p:attrName>
                                        </p:attrNameLst>
                                      </p:cBhvr>
                                      <p:tavLst>
                                        <p:tav tm="0">
                                          <p:val>
                                            <p:strVal val="1+#ppt_h/2"/>
                                          </p:val>
                                        </p:tav>
                                        <p:tav tm="100000">
                                          <p:val>
                                            <p:strVal val="#ppt_y"/>
                                          </p:val>
                                        </p:tav>
                                      </p:tavLst>
                                    </p:anim>
                                  </p:childTnLst>
                                </p:cTn>
                              </p:par>
                            </p:childTnLst>
                          </p:cTn>
                        </p:par>
                        <p:par>
                          <p:cTn id="28" fill="hold">
                            <p:stCondLst>
                              <p:cond delay="1130"/>
                            </p:stCondLst>
                            <p:childTnLst>
                              <p:par>
                                <p:cTn id="29" presetID="2" presetClass="entr" presetSubtype="4" fill="hold" nodeType="afterEffect">
                                  <p:stCondLst>
                                    <p:cond delay="0"/>
                                  </p:stCondLst>
                                  <p:childTnLst>
                                    <p:set>
                                      <p:cBhvr>
                                        <p:cTn id="30" dur="1" fill="hold">
                                          <p:stCondLst>
                                            <p:cond delay="0"/>
                                          </p:stCondLst>
                                        </p:cTn>
                                        <p:tgtEl>
                                          <p:spTgt spid="668"/>
                                        </p:tgtEl>
                                        <p:attrNameLst>
                                          <p:attrName>style.visibility</p:attrName>
                                        </p:attrNameLst>
                                      </p:cBhvr>
                                      <p:to>
                                        <p:strVal val="visible"/>
                                      </p:to>
                                    </p:set>
                                    <p:anim calcmode="lin" valueType="num">
                                      <p:cBhvr additive="base">
                                        <p:cTn id="31" dur="500" fill="hold"/>
                                        <p:tgtEl>
                                          <p:spTgt spid="668"/>
                                        </p:tgtEl>
                                        <p:attrNameLst>
                                          <p:attrName>ppt_x</p:attrName>
                                        </p:attrNameLst>
                                      </p:cBhvr>
                                      <p:tavLst>
                                        <p:tav tm="0">
                                          <p:val>
                                            <p:strVal val="#ppt_x"/>
                                          </p:val>
                                        </p:tav>
                                        <p:tav tm="100000">
                                          <p:val>
                                            <p:strVal val="#ppt_x"/>
                                          </p:val>
                                        </p:tav>
                                      </p:tavLst>
                                    </p:anim>
                                    <p:anim calcmode="lin" valueType="num">
                                      <p:cBhvr additive="base">
                                        <p:cTn id="32" dur="500" fill="hold"/>
                                        <p:tgtEl>
                                          <p:spTgt spid="6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9070853" y="1812134"/>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Agent allocation</a:t>
            </a:r>
          </a:p>
        </p:txBody>
      </p:sp>
      <p:sp>
        <p:nvSpPr>
          <p:cNvPr id="117" name="Rectangle 116"/>
          <p:cNvSpPr/>
          <p:nvPr/>
        </p:nvSpPr>
        <p:spPr bwMode="auto">
          <a:xfrm>
            <a:off x="9070853" y="2540971"/>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Warehouse efficiency</a:t>
            </a:r>
          </a:p>
        </p:txBody>
      </p:sp>
      <p:sp>
        <p:nvSpPr>
          <p:cNvPr id="118" name="Rectangle 117"/>
          <p:cNvSpPr/>
          <p:nvPr/>
        </p:nvSpPr>
        <p:spPr bwMode="auto">
          <a:xfrm>
            <a:off x="9070853" y="3269809"/>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Smart buildings</a:t>
            </a:r>
          </a:p>
        </p:txBody>
      </p:sp>
      <p:sp>
        <p:nvSpPr>
          <p:cNvPr id="119" name="Rectangle 118"/>
          <p:cNvSpPr/>
          <p:nvPr/>
        </p:nvSpPr>
        <p:spPr bwMode="auto">
          <a:xfrm>
            <a:off x="9070853" y="3998647"/>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Predictive maintenance</a:t>
            </a:r>
          </a:p>
        </p:txBody>
      </p:sp>
      <p:sp>
        <p:nvSpPr>
          <p:cNvPr id="120" name="Rectangle 119"/>
          <p:cNvSpPr/>
          <p:nvPr/>
        </p:nvSpPr>
        <p:spPr bwMode="auto">
          <a:xfrm>
            <a:off x="9070853" y="4727482"/>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Supply chain optimization</a:t>
            </a:r>
          </a:p>
        </p:txBody>
      </p:sp>
      <p:sp>
        <p:nvSpPr>
          <p:cNvPr id="122" name="Rectangle 121"/>
          <p:cNvSpPr/>
          <p:nvPr/>
        </p:nvSpPr>
        <p:spPr bwMode="auto">
          <a:xfrm>
            <a:off x="6144031" y="1812135"/>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User segmentation</a:t>
            </a:r>
          </a:p>
        </p:txBody>
      </p:sp>
      <p:sp>
        <p:nvSpPr>
          <p:cNvPr id="123" name="Rectangle 122"/>
          <p:cNvSpPr/>
          <p:nvPr/>
        </p:nvSpPr>
        <p:spPr bwMode="auto">
          <a:xfrm>
            <a:off x="6144031" y="2540973"/>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Personalized offers</a:t>
            </a:r>
          </a:p>
        </p:txBody>
      </p:sp>
      <p:sp>
        <p:nvSpPr>
          <p:cNvPr id="124" name="Rectangle 123"/>
          <p:cNvSpPr/>
          <p:nvPr/>
        </p:nvSpPr>
        <p:spPr bwMode="auto">
          <a:xfrm>
            <a:off x="6144031" y="3269810"/>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Product </a:t>
            </a:r>
            <a:r>
              <a:rPr lang="en-US" sz="1600" spc="-98" dirty="0">
                <a:gradFill>
                  <a:gsLst>
                    <a:gs pos="1250">
                      <a:srgbClr val="FFFFFF"/>
                    </a:gs>
                    <a:gs pos="100000">
                      <a:srgbClr val="FFFFFF"/>
                    </a:gs>
                  </a:gsLst>
                  <a:lin ang="5400000" scaled="0"/>
                </a:gradFill>
              </a:rPr>
              <a:t>recommendation</a:t>
            </a:r>
          </a:p>
        </p:txBody>
      </p:sp>
      <p:sp>
        <p:nvSpPr>
          <p:cNvPr id="128" name="Rectangle 127"/>
          <p:cNvSpPr/>
          <p:nvPr/>
        </p:nvSpPr>
        <p:spPr bwMode="auto">
          <a:xfrm>
            <a:off x="284282" y="4006756"/>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Fraud detection</a:t>
            </a:r>
          </a:p>
        </p:txBody>
      </p:sp>
      <p:sp>
        <p:nvSpPr>
          <p:cNvPr id="129" name="Rectangle 128"/>
          <p:cNvSpPr/>
          <p:nvPr/>
        </p:nvSpPr>
        <p:spPr bwMode="auto">
          <a:xfrm>
            <a:off x="284282" y="4735594"/>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Risk management</a:t>
            </a:r>
          </a:p>
        </p:txBody>
      </p:sp>
      <p:sp>
        <p:nvSpPr>
          <p:cNvPr id="151" name="Rectangle 150"/>
          <p:cNvSpPr/>
          <p:nvPr/>
        </p:nvSpPr>
        <p:spPr bwMode="auto">
          <a:xfrm>
            <a:off x="3219040" y="1824534"/>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0" bIns="45702" numCol="1" rtlCol="0" anchor="ctr" anchorCtr="0" compatLnSpc="1">
            <a:prstTxWarp prst="textNoShape">
              <a:avLst/>
            </a:prstTxWarp>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Sales forecasting</a:t>
            </a:r>
          </a:p>
        </p:txBody>
      </p:sp>
      <p:sp>
        <p:nvSpPr>
          <p:cNvPr id="154" name="Rectangle 153"/>
          <p:cNvSpPr/>
          <p:nvPr/>
        </p:nvSpPr>
        <p:spPr bwMode="auto">
          <a:xfrm>
            <a:off x="3219040" y="2553372"/>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Demand forecasting</a:t>
            </a:r>
          </a:p>
        </p:txBody>
      </p:sp>
      <p:sp>
        <p:nvSpPr>
          <p:cNvPr id="155" name="Rectangle 154"/>
          <p:cNvSpPr/>
          <p:nvPr/>
        </p:nvSpPr>
        <p:spPr bwMode="auto">
          <a:xfrm>
            <a:off x="3219040" y="3282209"/>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Sales lead scoring</a:t>
            </a:r>
          </a:p>
        </p:txBody>
      </p:sp>
      <p:sp>
        <p:nvSpPr>
          <p:cNvPr id="156" name="Rectangle 155"/>
          <p:cNvSpPr/>
          <p:nvPr/>
        </p:nvSpPr>
        <p:spPr bwMode="auto">
          <a:xfrm>
            <a:off x="3219040" y="4011047"/>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Marketing mix optimization</a:t>
            </a:r>
          </a:p>
        </p:txBody>
      </p:sp>
      <p:grpSp>
        <p:nvGrpSpPr>
          <p:cNvPr id="55" name="Group 54"/>
          <p:cNvGrpSpPr/>
          <p:nvPr/>
        </p:nvGrpSpPr>
        <p:grpSpPr>
          <a:xfrm>
            <a:off x="456314" y="4203545"/>
            <a:ext cx="392871" cy="266567"/>
            <a:chOff x="1819275" y="3757613"/>
            <a:chExt cx="982663" cy="666750"/>
          </a:xfrm>
          <a:solidFill>
            <a:schemeClr val="bg1"/>
          </a:solidFill>
        </p:grpSpPr>
        <p:sp>
          <p:nvSpPr>
            <p:cNvPr id="56" name="Freeform 24"/>
            <p:cNvSpPr>
              <a:spLocks noEditPoints="1"/>
            </p:cNvSpPr>
            <p:nvPr/>
          </p:nvSpPr>
          <p:spPr bwMode="auto">
            <a:xfrm>
              <a:off x="1819275" y="3757613"/>
              <a:ext cx="982663" cy="666750"/>
            </a:xfrm>
            <a:custGeom>
              <a:avLst/>
              <a:gdLst>
                <a:gd name="T0" fmla="*/ 231 w 262"/>
                <a:gd name="T1" fmla="*/ 51 h 178"/>
                <a:gd name="T2" fmla="*/ 196 w 262"/>
                <a:gd name="T3" fmla="*/ 35 h 178"/>
                <a:gd name="T4" fmla="*/ 183 w 262"/>
                <a:gd name="T5" fmla="*/ 15 h 178"/>
                <a:gd name="T6" fmla="*/ 163 w 262"/>
                <a:gd name="T7" fmla="*/ 0 h 178"/>
                <a:gd name="T8" fmla="*/ 141 w 262"/>
                <a:gd name="T9" fmla="*/ 29 h 178"/>
                <a:gd name="T10" fmla="*/ 141 w 262"/>
                <a:gd name="T11" fmla="*/ 30 h 178"/>
                <a:gd name="T12" fmla="*/ 121 w 262"/>
                <a:gd name="T13" fmla="*/ 30 h 178"/>
                <a:gd name="T14" fmla="*/ 121 w 262"/>
                <a:gd name="T15" fmla="*/ 29 h 178"/>
                <a:gd name="T16" fmla="*/ 99 w 262"/>
                <a:gd name="T17" fmla="*/ 0 h 178"/>
                <a:gd name="T18" fmla="*/ 79 w 262"/>
                <a:gd name="T19" fmla="*/ 15 h 178"/>
                <a:gd name="T20" fmla="*/ 66 w 262"/>
                <a:gd name="T21" fmla="*/ 35 h 178"/>
                <a:gd name="T22" fmla="*/ 31 w 262"/>
                <a:gd name="T23" fmla="*/ 51 h 178"/>
                <a:gd name="T24" fmla="*/ 0 w 262"/>
                <a:gd name="T25" fmla="*/ 119 h 178"/>
                <a:gd name="T26" fmla="*/ 60 w 262"/>
                <a:gd name="T27" fmla="*/ 178 h 178"/>
                <a:gd name="T28" fmla="*/ 118 w 262"/>
                <a:gd name="T29" fmla="*/ 134 h 178"/>
                <a:gd name="T30" fmla="*/ 144 w 262"/>
                <a:gd name="T31" fmla="*/ 134 h 178"/>
                <a:gd name="T32" fmla="*/ 202 w 262"/>
                <a:gd name="T33" fmla="*/ 178 h 178"/>
                <a:gd name="T34" fmla="*/ 262 w 262"/>
                <a:gd name="T35" fmla="*/ 119 h 178"/>
                <a:gd name="T36" fmla="*/ 231 w 262"/>
                <a:gd name="T37" fmla="*/ 51 h 178"/>
                <a:gd name="T38" fmla="*/ 60 w 262"/>
                <a:gd name="T39" fmla="*/ 160 h 178"/>
                <a:gd name="T40" fmla="*/ 18 w 262"/>
                <a:gd name="T41" fmla="*/ 119 h 178"/>
                <a:gd name="T42" fmla="*/ 60 w 262"/>
                <a:gd name="T43" fmla="*/ 77 h 178"/>
                <a:gd name="T44" fmla="*/ 102 w 262"/>
                <a:gd name="T45" fmla="*/ 119 h 178"/>
                <a:gd name="T46" fmla="*/ 60 w 262"/>
                <a:gd name="T47" fmla="*/ 160 h 178"/>
                <a:gd name="T48" fmla="*/ 202 w 262"/>
                <a:gd name="T49" fmla="*/ 160 h 178"/>
                <a:gd name="T50" fmla="*/ 160 w 262"/>
                <a:gd name="T51" fmla="*/ 119 h 178"/>
                <a:gd name="T52" fmla="*/ 202 w 262"/>
                <a:gd name="T53" fmla="*/ 77 h 178"/>
                <a:gd name="T54" fmla="*/ 244 w 262"/>
                <a:gd name="T55" fmla="*/ 119 h 178"/>
                <a:gd name="T56" fmla="*/ 202 w 262"/>
                <a:gd name="T57" fmla="*/ 16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78">
                  <a:moveTo>
                    <a:pt x="231" y="51"/>
                  </a:moveTo>
                  <a:cubicBezTo>
                    <a:pt x="220" y="41"/>
                    <a:pt x="209" y="35"/>
                    <a:pt x="196" y="35"/>
                  </a:cubicBezTo>
                  <a:cubicBezTo>
                    <a:pt x="183" y="15"/>
                    <a:pt x="183" y="15"/>
                    <a:pt x="183" y="15"/>
                  </a:cubicBezTo>
                  <a:cubicBezTo>
                    <a:pt x="177" y="8"/>
                    <a:pt x="174" y="0"/>
                    <a:pt x="163" y="0"/>
                  </a:cubicBezTo>
                  <a:cubicBezTo>
                    <a:pt x="140" y="0"/>
                    <a:pt x="141" y="29"/>
                    <a:pt x="141" y="29"/>
                  </a:cubicBezTo>
                  <a:cubicBezTo>
                    <a:pt x="141" y="29"/>
                    <a:pt x="141" y="30"/>
                    <a:pt x="141" y="30"/>
                  </a:cubicBezTo>
                  <a:cubicBezTo>
                    <a:pt x="121" y="30"/>
                    <a:pt x="121" y="30"/>
                    <a:pt x="121" y="30"/>
                  </a:cubicBezTo>
                  <a:cubicBezTo>
                    <a:pt x="121" y="30"/>
                    <a:pt x="121" y="29"/>
                    <a:pt x="121" y="29"/>
                  </a:cubicBezTo>
                  <a:cubicBezTo>
                    <a:pt x="121" y="29"/>
                    <a:pt x="122" y="0"/>
                    <a:pt x="99" y="0"/>
                  </a:cubicBezTo>
                  <a:cubicBezTo>
                    <a:pt x="88" y="0"/>
                    <a:pt x="85" y="8"/>
                    <a:pt x="79" y="15"/>
                  </a:cubicBezTo>
                  <a:cubicBezTo>
                    <a:pt x="66" y="35"/>
                    <a:pt x="66" y="35"/>
                    <a:pt x="66" y="35"/>
                  </a:cubicBezTo>
                  <a:cubicBezTo>
                    <a:pt x="53" y="35"/>
                    <a:pt x="42" y="41"/>
                    <a:pt x="31" y="51"/>
                  </a:cubicBezTo>
                  <a:cubicBezTo>
                    <a:pt x="31" y="51"/>
                    <a:pt x="0" y="84"/>
                    <a:pt x="0" y="119"/>
                  </a:cubicBezTo>
                  <a:cubicBezTo>
                    <a:pt x="0" y="151"/>
                    <a:pt x="27" y="178"/>
                    <a:pt x="60" y="178"/>
                  </a:cubicBezTo>
                  <a:cubicBezTo>
                    <a:pt x="88" y="178"/>
                    <a:pt x="112" y="159"/>
                    <a:pt x="118" y="134"/>
                  </a:cubicBezTo>
                  <a:cubicBezTo>
                    <a:pt x="144" y="134"/>
                    <a:pt x="144" y="134"/>
                    <a:pt x="144" y="134"/>
                  </a:cubicBezTo>
                  <a:cubicBezTo>
                    <a:pt x="150" y="159"/>
                    <a:pt x="174" y="178"/>
                    <a:pt x="202" y="178"/>
                  </a:cubicBezTo>
                  <a:cubicBezTo>
                    <a:pt x="235" y="178"/>
                    <a:pt x="262" y="151"/>
                    <a:pt x="262" y="119"/>
                  </a:cubicBezTo>
                  <a:cubicBezTo>
                    <a:pt x="262" y="84"/>
                    <a:pt x="231" y="51"/>
                    <a:pt x="231" y="51"/>
                  </a:cubicBezTo>
                  <a:close/>
                  <a:moveTo>
                    <a:pt x="60" y="160"/>
                  </a:moveTo>
                  <a:cubicBezTo>
                    <a:pt x="37" y="160"/>
                    <a:pt x="18" y="141"/>
                    <a:pt x="18" y="119"/>
                  </a:cubicBezTo>
                  <a:cubicBezTo>
                    <a:pt x="18" y="96"/>
                    <a:pt x="37" y="77"/>
                    <a:pt x="60" y="77"/>
                  </a:cubicBezTo>
                  <a:cubicBezTo>
                    <a:pt x="83" y="77"/>
                    <a:pt x="102" y="96"/>
                    <a:pt x="102" y="119"/>
                  </a:cubicBezTo>
                  <a:cubicBezTo>
                    <a:pt x="102" y="141"/>
                    <a:pt x="83" y="160"/>
                    <a:pt x="60" y="160"/>
                  </a:cubicBezTo>
                  <a:close/>
                  <a:moveTo>
                    <a:pt x="202" y="160"/>
                  </a:moveTo>
                  <a:cubicBezTo>
                    <a:pt x="179" y="160"/>
                    <a:pt x="160" y="141"/>
                    <a:pt x="160" y="119"/>
                  </a:cubicBezTo>
                  <a:cubicBezTo>
                    <a:pt x="160" y="96"/>
                    <a:pt x="179" y="77"/>
                    <a:pt x="202" y="77"/>
                  </a:cubicBezTo>
                  <a:cubicBezTo>
                    <a:pt x="225" y="77"/>
                    <a:pt x="244" y="96"/>
                    <a:pt x="244" y="119"/>
                  </a:cubicBezTo>
                  <a:cubicBezTo>
                    <a:pt x="244" y="141"/>
                    <a:pt x="225" y="160"/>
                    <a:pt x="202" y="160"/>
                  </a:cubicBez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57" name="Oval 25"/>
            <p:cNvSpPr>
              <a:spLocks noChangeArrowheads="1"/>
            </p:cNvSpPr>
            <p:nvPr/>
          </p:nvSpPr>
          <p:spPr bwMode="auto">
            <a:xfrm>
              <a:off x="2257425" y="3986213"/>
              <a:ext cx="104775" cy="104775"/>
            </a:xfrm>
            <a:prstGeom prst="ellipse">
              <a:avLst/>
            </a:pr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grpSp>
        <p:nvGrpSpPr>
          <p:cNvPr id="58" name="Group 15"/>
          <p:cNvGrpSpPr>
            <a:grpSpLocks noChangeAspect="1"/>
          </p:cNvGrpSpPr>
          <p:nvPr/>
        </p:nvGrpSpPr>
        <p:grpSpPr bwMode="auto">
          <a:xfrm>
            <a:off x="6309422" y="3424600"/>
            <a:ext cx="421264" cy="394818"/>
            <a:chOff x="1441" y="-65"/>
            <a:chExt cx="4795" cy="4494"/>
          </a:xfrm>
          <a:solidFill>
            <a:schemeClr val="bg1"/>
          </a:solidFill>
        </p:grpSpPr>
        <p:sp>
          <p:nvSpPr>
            <p:cNvPr id="59" name="Freeform 16"/>
            <p:cNvSpPr>
              <a:spLocks/>
            </p:cNvSpPr>
            <p:nvPr/>
          </p:nvSpPr>
          <p:spPr bwMode="auto">
            <a:xfrm>
              <a:off x="1599" y="37"/>
              <a:ext cx="2204" cy="1018"/>
            </a:xfrm>
            <a:custGeom>
              <a:avLst/>
              <a:gdLst>
                <a:gd name="T0" fmla="*/ 906 w 933"/>
                <a:gd name="T1" fmla="*/ 137 h 431"/>
                <a:gd name="T2" fmla="*/ 899 w 933"/>
                <a:gd name="T3" fmla="*/ 192 h 431"/>
                <a:gd name="T4" fmla="*/ 287 w 933"/>
                <a:gd name="T5" fmla="*/ 419 h 431"/>
                <a:gd name="T6" fmla="*/ 188 w 933"/>
                <a:gd name="T7" fmla="*/ 398 h 431"/>
                <a:gd name="T8" fmla="*/ 23 w 933"/>
                <a:gd name="T9" fmla="*/ 237 h 431"/>
                <a:gd name="T10" fmla="*/ 38 w 933"/>
                <a:gd name="T11" fmla="*/ 179 h 431"/>
                <a:gd name="T12" fmla="*/ 638 w 933"/>
                <a:gd name="T13" fmla="*/ 9 h 431"/>
                <a:gd name="T14" fmla="*/ 745 w 933"/>
                <a:gd name="T15" fmla="*/ 27 h 431"/>
                <a:gd name="T16" fmla="*/ 906 w 933"/>
                <a:gd name="T17" fmla="*/ 13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431">
                  <a:moveTo>
                    <a:pt x="906" y="137"/>
                  </a:moveTo>
                  <a:cubicBezTo>
                    <a:pt x="933" y="156"/>
                    <a:pt x="930" y="180"/>
                    <a:pt x="899" y="192"/>
                  </a:cubicBezTo>
                  <a:cubicBezTo>
                    <a:pt x="287" y="419"/>
                    <a:pt x="287" y="419"/>
                    <a:pt x="287" y="419"/>
                  </a:cubicBezTo>
                  <a:cubicBezTo>
                    <a:pt x="256" y="431"/>
                    <a:pt x="212" y="422"/>
                    <a:pt x="188" y="398"/>
                  </a:cubicBezTo>
                  <a:cubicBezTo>
                    <a:pt x="23" y="237"/>
                    <a:pt x="23" y="237"/>
                    <a:pt x="23" y="237"/>
                  </a:cubicBezTo>
                  <a:cubicBezTo>
                    <a:pt x="0" y="214"/>
                    <a:pt x="6" y="188"/>
                    <a:pt x="38" y="179"/>
                  </a:cubicBezTo>
                  <a:cubicBezTo>
                    <a:pt x="638" y="9"/>
                    <a:pt x="638" y="9"/>
                    <a:pt x="638" y="9"/>
                  </a:cubicBezTo>
                  <a:cubicBezTo>
                    <a:pt x="669" y="0"/>
                    <a:pt x="718" y="8"/>
                    <a:pt x="745" y="27"/>
                  </a:cubicBezTo>
                  <a:lnTo>
                    <a:pt x="906" y="137"/>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0" name="Freeform 17"/>
            <p:cNvSpPr>
              <a:spLocks/>
            </p:cNvSpPr>
            <p:nvPr/>
          </p:nvSpPr>
          <p:spPr bwMode="auto">
            <a:xfrm>
              <a:off x="3973" y="-65"/>
              <a:ext cx="2171" cy="1120"/>
            </a:xfrm>
            <a:custGeom>
              <a:avLst/>
              <a:gdLst>
                <a:gd name="T0" fmla="*/ 743 w 919"/>
                <a:gd name="T1" fmla="*/ 437 h 474"/>
                <a:gd name="T2" fmla="*/ 649 w 919"/>
                <a:gd name="T3" fmla="*/ 462 h 474"/>
                <a:gd name="T4" fmla="*/ 39 w 919"/>
                <a:gd name="T5" fmla="*/ 235 h 474"/>
                <a:gd name="T6" fmla="*/ 21 w 919"/>
                <a:gd name="T7" fmla="*/ 168 h 474"/>
                <a:gd name="T8" fmla="*/ 128 w 919"/>
                <a:gd name="T9" fmla="*/ 39 h 474"/>
                <a:gd name="T10" fmla="*/ 224 w 919"/>
                <a:gd name="T11" fmla="*/ 9 h 474"/>
                <a:gd name="T12" fmla="*/ 878 w 919"/>
                <a:gd name="T13" fmla="*/ 183 h 474"/>
                <a:gd name="T14" fmla="*/ 898 w 919"/>
                <a:gd name="T15" fmla="*/ 245 h 474"/>
                <a:gd name="T16" fmla="*/ 743 w 919"/>
                <a:gd name="T17" fmla="*/ 4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9" h="474">
                  <a:moveTo>
                    <a:pt x="743" y="437"/>
                  </a:moveTo>
                  <a:cubicBezTo>
                    <a:pt x="722" y="462"/>
                    <a:pt x="680" y="474"/>
                    <a:pt x="649" y="462"/>
                  </a:cubicBezTo>
                  <a:cubicBezTo>
                    <a:pt x="39" y="235"/>
                    <a:pt x="39" y="235"/>
                    <a:pt x="39" y="235"/>
                  </a:cubicBezTo>
                  <a:cubicBezTo>
                    <a:pt x="8" y="223"/>
                    <a:pt x="0" y="193"/>
                    <a:pt x="21" y="168"/>
                  </a:cubicBezTo>
                  <a:cubicBezTo>
                    <a:pt x="128" y="39"/>
                    <a:pt x="128" y="39"/>
                    <a:pt x="128" y="39"/>
                  </a:cubicBezTo>
                  <a:cubicBezTo>
                    <a:pt x="149" y="14"/>
                    <a:pt x="193" y="0"/>
                    <a:pt x="224" y="9"/>
                  </a:cubicBezTo>
                  <a:cubicBezTo>
                    <a:pt x="878" y="183"/>
                    <a:pt x="878" y="183"/>
                    <a:pt x="878" y="183"/>
                  </a:cubicBezTo>
                  <a:cubicBezTo>
                    <a:pt x="910" y="192"/>
                    <a:pt x="919" y="220"/>
                    <a:pt x="898" y="245"/>
                  </a:cubicBezTo>
                  <a:lnTo>
                    <a:pt x="743" y="437"/>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1" name="Freeform 18"/>
            <p:cNvSpPr>
              <a:spLocks/>
            </p:cNvSpPr>
            <p:nvPr/>
          </p:nvSpPr>
          <p:spPr bwMode="auto">
            <a:xfrm>
              <a:off x="3983" y="1142"/>
              <a:ext cx="2253" cy="1385"/>
            </a:xfrm>
            <a:custGeom>
              <a:avLst/>
              <a:gdLst>
                <a:gd name="T0" fmla="*/ 291 w 954"/>
                <a:gd name="T1" fmla="*/ 562 h 586"/>
                <a:gd name="T2" fmla="*/ 393 w 954"/>
                <a:gd name="T3" fmla="*/ 571 h 586"/>
                <a:gd name="T4" fmla="*/ 919 w 954"/>
                <a:gd name="T5" fmla="*/ 304 h 586"/>
                <a:gd name="T6" fmla="*/ 931 w 954"/>
                <a:gd name="T7" fmla="*/ 233 h 586"/>
                <a:gd name="T8" fmla="*/ 743 w 954"/>
                <a:gd name="T9" fmla="*/ 32 h 586"/>
                <a:gd name="T10" fmla="*/ 647 w 954"/>
                <a:gd name="T11" fmla="*/ 13 h 586"/>
                <a:gd name="T12" fmla="*/ 33 w 954"/>
                <a:gd name="T13" fmla="*/ 296 h 586"/>
                <a:gd name="T14" fmla="*/ 26 w 954"/>
                <a:gd name="T15" fmla="*/ 357 h 586"/>
                <a:gd name="T16" fmla="*/ 291 w 954"/>
                <a:gd name="T17" fmla="*/ 56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586">
                  <a:moveTo>
                    <a:pt x="291" y="562"/>
                  </a:moveTo>
                  <a:cubicBezTo>
                    <a:pt x="318" y="582"/>
                    <a:pt x="363" y="586"/>
                    <a:pt x="393" y="571"/>
                  </a:cubicBezTo>
                  <a:cubicBezTo>
                    <a:pt x="919" y="304"/>
                    <a:pt x="919" y="304"/>
                    <a:pt x="919" y="304"/>
                  </a:cubicBezTo>
                  <a:cubicBezTo>
                    <a:pt x="948" y="289"/>
                    <a:pt x="954" y="257"/>
                    <a:pt x="931" y="233"/>
                  </a:cubicBezTo>
                  <a:cubicBezTo>
                    <a:pt x="743" y="32"/>
                    <a:pt x="743" y="32"/>
                    <a:pt x="743" y="32"/>
                  </a:cubicBezTo>
                  <a:cubicBezTo>
                    <a:pt x="720" y="8"/>
                    <a:pt x="677" y="0"/>
                    <a:pt x="647" y="13"/>
                  </a:cubicBezTo>
                  <a:cubicBezTo>
                    <a:pt x="33" y="296"/>
                    <a:pt x="33" y="296"/>
                    <a:pt x="33" y="296"/>
                  </a:cubicBezTo>
                  <a:cubicBezTo>
                    <a:pt x="3" y="309"/>
                    <a:pt x="0" y="337"/>
                    <a:pt x="26" y="357"/>
                  </a:cubicBezTo>
                  <a:lnTo>
                    <a:pt x="291" y="562"/>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2" name="Freeform 19"/>
            <p:cNvSpPr>
              <a:spLocks/>
            </p:cNvSpPr>
            <p:nvPr/>
          </p:nvSpPr>
          <p:spPr bwMode="auto">
            <a:xfrm>
              <a:off x="1441" y="1142"/>
              <a:ext cx="2369" cy="1503"/>
            </a:xfrm>
            <a:custGeom>
              <a:avLst/>
              <a:gdLst>
                <a:gd name="T0" fmla="*/ 704 w 1003"/>
                <a:gd name="T1" fmla="*/ 609 h 636"/>
                <a:gd name="T2" fmla="*/ 607 w 1003"/>
                <a:gd name="T3" fmla="*/ 619 h 636"/>
                <a:gd name="T4" fmla="*/ 31 w 1003"/>
                <a:gd name="T5" fmla="*/ 291 h 636"/>
                <a:gd name="T6" fmla="*/ 25 w 1003"/>
                <a:gd name="T7" fmla="*/ 222 h 636"/>
                <a:gd name="T8" fmla="*/ 252 w 1003"/>
                <a:gd name="T9" fmla="*/ 27 h 636"/>
                <a:gd name="T10" fmla="*/ 353 w 1003"/>
                <a:gd name="T11" fmla="*/ 13 h 636"/>
                <a:gd name="T12" fmla="*/ 968 w 1003"/>
                <a:gd name="T13" fmla="*/ 296 h 636"/>
                <a:gd name="T14" fmla="*/ 978 w 1003"/>
                <a:gd name="T15" fmla="*/ 361 h 636"/>
                <a:gd name="T16" fmla="*/ 704 w 1003"/>
                <a:gd name="T17" fmla="*/ 60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3" h="636">
                  <a:moveTo>
                    <a:pt x="704" y="609"/>
                  </a:moveTo>
                  <a:cubicBezTo>
                    <a:pt x="679" y="631"/>
                    <a:pt x="636" y="636"/>
                    <a:pt x="607" y="619"/>
                  </a:cubicBezTo>
                  <a:cubicBezTo>
                    <a:pt x="31" y="291"/>
                    <a:pt x="31" y="291"/>
                    <a:pt x="31" y="291"/>
                  </a:cubicBezTo>
                  <a:cubicBezTo>
                    <a:pt x="2" y="274"/>
                    <a:pt x="0" y="243"/>
                    <a:pt x="25" y="222"/>
                  </a:cubicBezTo>
                  <a:cubicBezTo>
                    <a:pt x="252" y="27"/>
                    <a:pt x="252" y="27"/>
                    <a:pt x="252" y="27"/>
                  </a:cubicBezTo>
                  <a:cubicBezTo>
                    <a:pt x="278" y="6"/>
                    <a:pt x="323" y="0"/>
                    <a:pt x="353" y="13"/>
                  </a:cubicBezTo>
                  <a:cubicBezTo>
                    <a:pt x="968" y="296"/>
                    <a:pt x="968" y="296"/>
                    <a:pt x="968" y="296"/>
                  </a:cubicBezTo>
                  <a:cubicBezTo>
                    <a:pt x="998" y="309"/>
                    <a:pt x="1003" y="339"/>
                    <a:pt x="978" y="361"/>
                  </a:cubicBezTo>
                  <a:lnTo>
                    <a:pt x="704" y="609"/>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3" name="Freeform 20"/>
            <p:cNvSpPr>
              <a:spLocks/>
            </p:cNvSpPr>
            <p:nvPr/>
          </p:nvSpPr>
          <p:spPr bwMode="auto">
            <a:xfrm>
              <a:off x="2137" y="2286"/>
              <a:ext cx="1644" cy="2143"/>
            </a:xfrm>
            <a:custGeom>
              <a:avLst/>
              <a:gdLst>
                <a:gd name="T0" fmla="*/ 696 w 696"/>
                <a:gd name="T1" fmla="*/ 42 h 907"/>
                <a:gd name="T2" fmla="*/ 651 w 696"/>
                <a:gd name="T3" fmla="*/ 23 h 907"/>
                <a:gd name="T4" fmla="*/ 417 w 696"/>
                <a:gd name="T5" fmla="*/ 234 h 907"/>
                <a:gd name="T6" fmla="*/ 320 w 696"/>
                <a:gd name="T7" fmla="*/ 245 h 907"/>
                <a:gd name="T8" fmla="*/ 52 w 696"/>
                <a:gd name="T9" fmla="*/ 92 h 907"/>
                <a:gd name="T10" fmla="*/ 0 w 696"/>
                <a:gd name="T11" fmla="*/ 122 h 907"/>
                <a:gd name="T12" fmla="*/ 0 w 696"/>
                <a:gd name="T13" fmla="*/ 530 h 907"/>
                <a:gd name="T14" fmla="*/ 54 w 696"/>
                <a:gd name="T15" fmla="*/ 615 h 907"/>
                <a:gd name="T16" fmla="*/ 642 w 696"/>
                <a:gd name="T17" fmla="*/ 893 h 907"/>
                <a:gd name="T18" fmla="*/ 696 w 696"/>
                <a:gd name="T19" fmla="*/ 859 h 907"/>
                <a:gd name="T20" fmla="*/ 696 w 696"/>
                <a:gd name="T21" fmla="*/ 42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907">
                  <a:moveTo>
                    <a:pt x="696" y="42"/>
                  </a:moveTo>
                  <a:cubicBezTo>
                    <a:pt x="696" y="9"/>
                    <a:pt x="676" y="0"/>
                    <a:pt x="651" y="23"/>
                  </a:cubicBezTo>
                  <a:cubicBezTo>
                    <a:pt x="417" y="234"/>
                    <a:pt x="417" y="234"/>
                    <a:pt x="417" y="234"/>
                  </a:cubicBezTo>
                  <a:cubicBezTo>
                    <a:pt x="393" y="256"/>
                    <a:pt x="349" y="261"/>
                    <a:pt x="320" y="245"/>
                  </a:cubicBezTo>
                  <a:cubicBezTo>
                    <a:pt x="52" y="92"/>
                    <a:pt x="52" y="92"/>
                    <a:pt x="52" y="92"/>
                  </a:cubicBezTo>
                  <a:cubicBezTo>
                    <a:pt x="23" y="75"/>
                    <a:pt x="0" y="89"/>
                    <a:pt x="0" y="122"/>
                  </a:cubicBezTo>
                  <a:cubicBezTo>
                    <a:pt x="0" y="530"/>
                    <a:pt x="0" y="530"/>
                    <a:pt x="0" y="530"/>
                  </a:cubicBezTo>
                  <a:cubicBezTo>
                    <a:pt x="0" y="563"/>
                    <a:pt x="24" y="601"/>
                    <a:pt x="54" y="615"/>
                  </a:cubicBezTo>
                  <a:cubicBezTo>
                    <a:pt x="642" y="893"/>
                    <a:pt x="642" y="893"/>
                    <a:pt x="642" y="893"/>
                  </a:cubicBezTo>
                  <a:cubicBezTo>
                    <a:pt x="672" y="907"/>
                    <a:pt x="696" y="892"/>
                    <a:pt x="696" y="859"/>
                  </a:cubicBezTo>
                  <a:lnTo>
                    <a:pt x="696" y="42"/>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4" name="Freeform 21"/>
            <p:cNvSpPr>
              <a:spLocks/>
            </p:cNvSpPr>
            <p:nvPr/>
          </p:nvSpPr>
          <p:spPr bwMode="auto">
            <a:xfrm>
              <a:off x="3999" y="2256"/>
              <a:ext cx="1635" cy="2168"/>
            </a:xfrm>
            <a:custGeom>
              <a:avLst/>
              <a:gdLst>
                <a:gd name="T0" fmla="*/ 378 w 692"/>
                <a:gd name="T1" fmla="*/ 207 h 918"/>
                <a:gd name="T2" fmla="*/ 277 w 692"/>
                <a:gd name="T3" fmla="*/ 197 h 918"/>
                <a:gd name="T4" fmla="*/ 48 w 692"/>
                <a:gd name="T5" fmla="*/ 20 h 918"/>
                <a:gd name="T6" fmla="*/ 0 w 692"/>
                <a:gd name="T7" fmla="*/ 43 h 918"/>
                <a:gd name="T8" fmla="*/ 0 w 692"/>
                <a:gd name="T9" fmla="*/ 870 h 918"/>
                <a:gd name="T10" fmla="*/ 54 w 692"/>
                <a:gd name="T11" fmla="*/ 904 h 918"/>
                <a:gd name="T12" fmla="*/ 638 w 692"/>
                <a:gd name="T13" fmla="*/ 628 h 918"/>
                <a:gd name="T14" fmla="*/ 692 w 692"/>
                <a:gd name="T15" fmla="*/ 543 h 918"/>
                <a:gd name="T16" fmla="*/ 692 w 692"/>
                <a:gd name="T17" fmla="*/ 108 h 918"/>
                <a:gd name="T18" fmla="*/ 638 w 692"/>
                <a:gd name="T19" fmla="*/ 75 h 918"/>
                <a:gd name="T20" fmla="*/ 378 w 692"/>
                <a:gd name="T21" fmla="*/ 207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 h="918">
                  <a:moveTo>
                    <a:pt x="378" y="207"/>
                  </a:moveTo>
                  <a:cubicBezTo>
                    <a:pt x="349" y="222"/>
                    <a:pt x="304" y="217"/>
                    <a:pt x="277" y="197"/>
                  </a:cubicBezTo>
                  <a:cubicBezTo>
                    <a:pt x="48" y="20"/>
                    <a:pt x="48" y="20"/>
                    <a:pt x="48" y="20"/>
                  </a:cubicBezTo>
                  <a:cubicBezTo>
                    <a:pt x="21" y="0"/>
                    <a:pt x="0" y="10"/>
                    <a:pt x="0" y="43"/>
                  </a:cubicBezTo>
                  <a:cubicBezTo>
                    <a:pt x="0" y="870"/>
                    <a:pt x="0" y="870"/>
                    <a:pt x="0" y="870"/>
                  </a:cubicBezTo>
                  <a:cubicBezTo>
                    <a:pt x="0" y="903"/>
                    <a:pt x="24" y="918"/>
                    <a:pt x="54" y="904"/>
                  </a:cubicBezTo>
                  <a:cubicBezTo>
                    <a:pt x="638" y="628"/>
                    <a:pt x="638" y="628"/>
                    <a:pt x="638" y="628"/>
                  </a:cubicBezTo>
                  <a:cubicBezTo>
                    <a:pt x="668" y="614"/>
                    <a:pt x="692" y="576"/>
                    <a:pt x="692" y="543"/>
                  </a:cubicBezTo>
                  <a:cubicBezTo>
                    <a:pt x="692" y="108"/>
                    <a:pt x="692" y="108"/>
                    <a:pt x="692" y="108"/>
                  </a:cubicBezTo>
                  <a:cubicBezTo>
                    <a:pt x="692" y="75"/>
                    <a:pt x="668" y="60"/>
                    <a:pt x="638" y="75"/>
                  </a:cubicBezTo>
                  <a:lnTo>
                    <a:pt x="378" y="207"/>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sp>
        <p:nvSpPr>
          <p:cNvPr id="65" name="Freeform 35"/>
          <p:cNvSpPr>
            <a:spLocks noEditPoints="1"/>
          </p:cNvSpPr>
          <p:nvPr/>
        </p:nvSpPr>
        <p:spPr bwMode="black">
          <a:xfrm>
            <a:off x="6309422" y="1944406"/>
            <a:ext cx="390683" cy="39560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bg1"/>
          </a:solidFill>
          <a:ln>
            <a:noFill/>
          </a:ln>
        </p:spPr>
        <p:txBody>
          <a:bodyPr vert="horz" wrap="square" lIns="0" tIns="40328" rIns="80655" bIns="40328"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nvGrpSpPr>
          <p:cNvPr id="66" name="Group 65"/>
          <p:cNvGrpSpPr/>
          <p:nvPr/>
        </p:nvGrpSpPr>
        <p:grpSpPr bwMode="black">
          <a:xfrm>
            <a:off x="9236988" y="2685673"/>
            <a:ext cx="455709" cy="370740"/>
            <a:chOff x="5184775" y="225425"/>
            <a:chExt cx="1500188" cy="1220788"/>
          </a:xfrm>
          <a:solidFill>
            <a:schemeClr val="bg1"/>
          </a:solidFill>
        </p:grpSpPr>
        <p:sp>
          <p:nvSpPr>
            <p:cNvPr id="6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sp>
          <p:nvSpPr>
            <p:cNvPr id="6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sp>
          <p:nvSpPr>
            <p:cNvPr id="6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grpSp>
        <p:nvGrpSpPr>
          <p:cNvPr id="70" name="Group 69"/>
          <p:cNvGrpSpPr/>
          <p:nvPr/>
        </p:nvGrpSpPr>
        <p:grpSpPr>
          <a:xfrm>
            <a:off x="6308288" y="2664524"/>
            <a:ext cx="413044" cy="413044"/>
            <a:chOff x="7156450" y="28575"/>
            <a:chExt cx="325438" cy="325438"/>
          </a:xfrm>
          <a:solidFill>
            <a:schemeClr val="bg1"/>
          </a:solidFill>
        </p:grpSpPr>
        <p:sp>
          <p:nvSpPr>
            <p:cNvPr id="71" name="Freeform 26"/>
            <p:cNvSpPr>
              <a:spLocks noEditPoints="1"/>
            </p:cNvSpPr>
            <p:nvPr/>
          </p:nvSpPr>
          <p:spPr bwMode="auto">
            <a:xfrm>
              <a:off x="7164388" y="88900"/>
              <a:ext cx="261938" cy="261938"/>
            </a:xfrm>
            <a:custGeom>
              <a:avLst/>
              <a:gdLst>
                <a:gd name="T0" fmla="*/ 70 w 70"/>
                <a:gd name="T1" fmla="*/ 17 h 70"/>
                <a:gd name="T2" fmla="*/ 57 w 70"/>
                <a:gd name="T3" fmla="*/ 29 h 70"/>
                <a:gd name="T4" fmla="*/ 49 w 70"/>
                <a:gd name="T5" fmla="*/ 21 h 70"/>
                <a:gd name="T6" fmla="*/ 55 w 70"/>
                <a:gd name="T7" fmla="*/ 14 h 70"/>
                <a:gd name="T8" fmla="*/ 55 w 70"/>
                <a:gd name="T9" fmla="*/ 11 h 70"/>
                <a:gd name="T10" fmla="*/ 55 w 70"/>
                <a:gd name="T11" fmla="*/ 11 h 70"/>
                <a:gd name="T12" fmla="*/ 51 w 70"/>
                <a:gd name="T13" fmla="*/ 11 h 70"/>
                <a:gd name="T14" fmla="*/ 45 w 70"/>
                <a:gd name="T15" fmla="*/ 17 h 70"/>
                <a:gd name="T16" fmla="*/ 40 w 70"/>
                <a:gd name="T17" fmla="*/ 12 h 70"/>
                <a:gd name="T18" fmla="*/ 53 w 70"/>
                <a:gd name="T19" fmla="*/ 0 h 70"/>
                <a:gd name="T20" fmla="*/ 70 w 70"/>
                <a:gd name="T21" fmla="*/ 17 h 70"/>
                <a:gd name="T22" fmla="*/ 43 w 70"/>
                <a:gd name="T23" fmla="*/ 44 h 70"/>
                <a:gd name="T24" fmla="*/ 34 w 70"/>
                <a:gd name="T25" fmla="*/ 35 h 70"/>
                <a:gd name="T26" fmla="*/ 19 w 70"/>
                <a:gd name="T27" fmla="*/ 50 h 70"/>
                <a:gd name="T28" fmla="*/ 15 w 70"/>
                <a:gd name="T29" fmla="*/ 50 h 70"/>
                <a:gd name="T30" fmla="*/ 15 w 70"/>
                <a:gd name="T31" fmla="*/ 50 h 70"/>
                <a:gd name="T32" fmla="*/ 15 w 70"/>
                <a:gd name="T33" fmla="*/ 47 h 70"/>
                <a:gd name="T34" fmla="*/ 31 w 70"/>
                <a:gd name="T35" fmla="*/ 31 h 70"/>
                <a:gd name="T36" fmla="*/ 26 w 70"/>
                <a:gd name="T37" fmla="*/ 27 h 70"/>
                <a:gd name="T38" fmla="*/ 7 w 70"/>
                <a:gd name="T39" fmla="*/ 46 h 70"/>
                <a:gd name="T40" fmla="*/ 0 w 70"/>
                <a:gd name="T41" fmla="*/ 70 h 70"/>
                <a:gd name="T42" fmla="*/ 24 w 70"/>
                <a:gd name="T43" fmla="*/ 63 h 70"/>
                <a:gd name="T44" fmla="*/ 43 w 70"/>
                <a:gd name="T4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70" y="17"/>
                  </a:moveTo>
                  <a:cubicBezTo>
                    <a:pt x="57" y="29"/>
                    <a:pt x="57" y="29"/>
                    <a:pt x="57" y="29"/>
                  </a:cubicBezTo>
                  <a:cubicBezTo>
                    <a:pt x="49" y="21"/>
                    <a:pt x="49" y="21"/>
                    <a:pt x="49" y="21"/>
                  </a:cubicBezTo>
                  <a:cubicBezTo>
                    <a:pt x="55" y="14"/>
                    <a:pt x="55" y="14"/>
                    <a:pt x="55" y="14"/>
                  </a:cubicBezTo>
                  <a:cubicBezTo>
                    <a:pt x="56" y="13"/>
                    <a:pt x="56" y="12"/>
                    <a:pt x="55" y="11"/>
                  </a:cubicBezTo>
                  <a:cubicBezTo>
                    <a:pt x="55" y="11"/>
                    <a:pt x="55" y="11"/>
                    <a:pt x="55" y="11"/>
                  </a:cubicBezTo>
                  <a:cubicBezTo>
                    <a:pt x="54" y="10"/>
                    <a:pt x="52" y="10"/>
                    <a:pt x="51" y="11"/>
                  </a:cubicBezTo>
                  <a:cubicBezTo>
                    <a:pt x="45" y="17"/>
                    <a:pt x="45" y="17"/>
                    <a:pt x="45" y="17"/>
                  </a:cubicBezTo>
                  <a:cubicBezTo>
                    <a:pt x="40" y="12"/>
                    <a:pt x="40" y="12"/>
                    <a:pt x="40" y="12"/>
                  </a:cubicBezTo>
                  <a:cubicBezTo>
                    <a:pt x="53" y="0"/>
                    <a:pt x="53" y="0"/>
                    <a:pt x="53" y="0"/>
                  </a:cubicBezTo>
                  <a:cubicBezTo>
                    <a:pt x="70" y="17"/>
                    <a:pt x="70" y="17"/>
                    <a:pt x="70" y="17"/>
                  </a:cubicBezTo>
                  <a:close/>
                  <a:moveTo>
                    <a:pt x="43" y="44"/>
                  </a:moveTo>
                  <a:cubicBezTo>
                    <a:pt x="34" y="35"/>
                    <a:pt x="34" y="35"/>
                    <a:pt x="34" y="35"/>
                  </a:cubicBezTo>
                  <a:cubicBezTo>
                    <a:pt x="19" y="50"/>
                    <a:pt x="19" y="50"/>
                    <a:pt x="19" y="50"/>
                  </a:cubicBezTo>
                  <a:cubicBezTo>
                    <a:pt x="18" y="51"/>
                    <a:pt x="16" y="51"/>
                    <a:pt x="15" y="50"/>
                  </a:cubicBezTo>
                  <a:cubicBezTo>
                    <a:pt x="15" y="50"/>
                    <a:pt x="15" y="50"/>
                    <a:pt x="15" y="50"/>
                  </a:cubicBezTo>
                  <a:cubicBezTo>
                    <a:pt x="14" y="49"/>
                    <a:pt x="14" y="48"/>
                    <a:pt x="15" y="47"/>
                  </a:cubicBezTo>
                  <a:cubicBezTo>
                    <a:pt x="31" y="31"/>
                    <a:pt x="31" y="31"/>
                    <a:pt x="31" y="31"/>
                  </a:cubicBezTo>
                  <a:cubicBezTo>
                    <a:pt x="26" y="27"/>
                    <a:pt x="26" y="27"/>
                    <a:pt x="26" y="27"/>
                  </a:cubicBezTo>
                  <a:cubicBezTo>
                    <a:pt x="7" y="46"/>
                    <a:pt x="7" y="46"/>
                    <a:pt x="7" y="46"/>
                  </a:cubicBezTo>
                  <a:cubicBezTo>
                    <a:pt x="0" y="70"/>
                    <a:pt x="0" y="70"/>
                    <a:pt x="0" y="70"/>
                  </a:cubicBezTo>
                  <a:cubicBezTo>
                    <a:pt x="24" y="63"/>
                    <a:pt x="24" y="63"/>
                    <a:pt x="24" y="63"/>
                  </a:cubicBezTo>
                  <a:lnTo>
                    <a:pt x="43" y="44"/>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72" name="Freeform 27"/>
            <p:cNvSpPr>
              <a:spLocks/>
            </p:cNvSpPr>
            <p:nvPr/>
          </p:nvSpPr>
          <p:spPr bwMode="auto">
            <a:xfrm>
              <a:off x="7377113" y="28575"/>
              <a:ext cx="104775" cy="107950"/>
            </a:xfrm>
            <a:custGeom>
              <a:avLst/>
              <a:gdLst>
                <a:gd name="T0" fmla="*/ 0 w 66"/>
                <a:gd name="T1" fmla="*/ 28 h 68"/>
                <a:gd name="T2" fmla="*/ 26 w 66"/>
                <a:gd name="T3" fmla="*/ 0 h 68"/>
                <a:gd name="T4" fmla="*/ 66 w 66"/>
                <a:gd name="T5" fmla="*/ 40 h 68"/>
                <a:gd name="T6" fmla="*/ 40 w 66"/>
                <a:gd name="T7" fmla="*/ 68 h 68"/>
                <a:gd name="T8" fmla="*/ 0 w 66"/>
                <a:gd name="T9" fmla="*/ 28 h 68"/>
              </a:gdLst>
              <a:ahLst/>
              <a:cxnLst>
                <a:cxn ang="0">
                  <a:pos x="T0" y="T1"/>
                </a:cxn>
                <a:cxn ang="0">
                  <a:pos x="T2" y="T3"/>
                </a:cxn>
                <a:cxn ang="0">
                  <a:pos x="T4" y="T5"/>
                </a:cxn>
                <a:cxn ang="0">
                  <a:pos x="T6" y="T7"/>
                </a:cxn>
                <a:cxn ang="0">
                  <a:pos x="T8" y="T9"/>
                </a:cxn>
              </a:cxnLst>
              <a:rect l="0" t="0" r="r" b="b"/>
              <a:pathLst>
                <a:path w="66" h="68">
                  <a:moveTo>
                    <a:pt x="0" y="28"/>
                  </a:moveTo>
                  <a:lnTo>
                    <a:pt x="26" y="0"/>
                  </a:lnTo>
                  <a:lnTo>
                    <a:pt x="66" y="40"/>
                  </a:lnTo>
                  <a:lnTo>
                    <a:pt x="40" y="68"/>
                  </a:lnTo>
                  <a:lnTo>
                    <a:pt x="0" y="28"/>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73" name="Freeform 28"/>
            <p:cNvSpPr>
              <a:spLocks/>
            </p:cNvSpPr>
            <p:nvPr/>
          </p:nvSpPr>
          <p:spPr bwMode="auto">
            <a:xfrm>
              <a:off x="7156450" y="28575"/>
              <a:ext cx="319088" cy="325438"/>
            </a:xfrm>
            <a:custGeom>
              <a:avLst/>
              <a:gdLst>
                <a:gd name="T0" fmla="*/ 85 w 85"/>
                <a:gd name="T1" fmla="*/ 69 h 87"/>
                <a:gd name="T2" fmla="*/ 84 w 85"/>
                <a:gd name="T3" fmla="*/ 74 h 87"/>
                <a:gd name="T4" fmla="*/ 80 w 85"/>
                <a:gd name="T5" fmla="*/ 71 h 87"/>
                <a:gd name="T6" fmla="*/ 70 w 85"/>
                <a:gd name="T7" fmla="*/ 62 h 87"/>
                <a:gd name="T8" fmla="*/ 60 w 85"/>
                <a:gd name="T9" fmla="*/ 73 h 87"/>
                <a:gd name="T10" fmla="*/ 66 w 85"/>
                <a:gd name="T11" fmla="*/ 82 h 87"/>
                <a:gd name="T12" fmla="*/ 67 w 85"/>
                <a:gd name="T13" fmla="*/ 87 h 87"/>
                <a:gd name="T14" fmla="*/ 67 w 85"/>
                <a:gd name="T15" fmla="*/ 87 h 87"/>
                <a:gd name="T16" fmla="*/ 49 w 85"/>
                <a:gd name="T17" fmla="*/ 69 h 87"/>
                <a:gd name="T18" fmla="*/ 50 w 85"/>
                <a:gd name="T19" fmla="*/ 62 h 87"/>
                <a:gd name="T20" fmla="*/ 23 w 85"/>
                <a:gd name="T21" fmla="*/ 36 h 87"/>
                <a:gd name="T22" fmla="*/ 18 w 85"/>
                <a:gd name="T23" fmla="*/ 36 h 87"/>
                <a:gd name="T24" fmla="*/ 0 w 85"/>
                <a:gd name="T25" fmla="*/ 18 h 87"/>
                <a:gd name="T26" fmla="*/ 1 w 85"/>
                <a:gd name="T27" fmla="*/ 13 h 87"/>
                <a:gd name="T28" fmla="*/ 4 w 85"/>
                <a:gd name="T29" fmla="*/ 16 h 87"/>
                <a:gd name="T30" fmla="*/ 15 w 85"/>
                <a:gd name="T31" fmla="*/ 25 h 87"/>
                <a:gd name="T32" fmla="*/ 25 w 85"/>
                <a:gd name="T33" fmla="*/ 15 h 87"/>
                <a:gd name="T34" fmla="*/ 19 w 85"/>
                <a:gd name="T35" fmla="*/ 5 h 87"/>
                <a:gd name="T36" fmla="*/ 18 w 85"/>
                <a:gd name="T37" fmla="*/ 0 h 87"/>
                <a:gd name="T38" fmla="*/ 18 w 85"/>
                <a:gd name="T39" fmla="*/ 0 h 87"/>
                <a:gd name="T40" fmla="*/ 36 w 85"/>
                <a:gd name="T41" fmla="*/ 18 h 87"/>
                <a:gd name="T42" fmla="*/ 35 w 85"/>
                <a:gd name="T43" fmla="*/ 25 h 87"/>
                <a:gd name="T44" fmla="*/ 62 w 85"/>
                <a:gd name="T45" fmla="*/ 51 h 87"/>
                <a:gd name="T46" fmla="*/ 66 w 85"/>
                <a:gd name="T47" fmla="*/ 51 h 87"/>
                <a:gd name="T48" fmla="*/ 85 w 85"/>
                <a:gd name="T49"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7">
                  <a:moveTo>
                    <a:pt x="85" y="69"/>
                  </a:moveTo>
                  <a:cubicBezTo>
                    <a:pt x="85" y="71"/>
                    <a:pt x="84" y="73"/>
                    <a:pt x="84" y="74"/>
                  </a:cubicBezTo>
                  <a:cubicBezTo>
                    <a:pt x="80" y="71"/>
                    <a:pt x="80" y="71"/>
                    <a:pt x="80" y="71"/>
                  </a:cubicBezTo>
                  <a:cubicBezTo>
                    <a:pt x="80" y="66"/>
                    <a:pt x="75" y="62"/>
                    <a:pt x="70" y="62"/>
                  </a:cubicBezTo>
                  <a:cubicBezTo>
                    <a:pt x="64" y="62"/>
                    <a:pt x="60" y="67"/>
                    <a:pt x="60" y="73"/>
                  </a:cubicBezTo>
                  <a:cubicBezTo>
                    <a:pt x="60" y="77"/>
                    <a:pt x="62" y="80"/>
                    <a:pt x="66" y="82"/>
                  </a:cubicBezTo>
                  <a:cubicBezTo>
                    <a:pt x="67" y="87"/>
                    <a:pt x="67" y="87"/>
                    <a:pt x="67" y="87"/>
                  </a:cubicBezTo>
                  <a:cubicBezTo>
                    <a:pt x="67" y="87"/>
                    <a:pt x="67" y="87"/>
                    <a:pt x="67" y="87"/>
                  </a:cubicBezTo>
                  <a:cubicBezTo>
                    <a:pt x="57" y="87"/>
                    <a:pt x="49" y="79"/>
                    <a:pt x="49" y="69"/>
                  </a:cubicBezTo>
                  <a:cubicBezTo>
                    <a:pt x="49" y="67"/>
                    <a:pt x="49" y="64"/>
                    <a:pt x="50" y="62"/>
                  </a:cubicBezTo>
                  <a:cubicBezTo>
                    <a:pt x="23" y="36"/>
                    <a:pt x="23" y="36"/>
                    <a:pt x="23" y="36"/>
                  </a:cubicBezTo>
                  <a:cubicBezTo>
                    <a:pt x="22" y="36"/>
                    <a:pt x="20" y="36"/>
                    <a:pt x="18" y="36"/>
                  </a:cubicBezTo>
                  <a:cubicBezTo>
                    <a:pt x="9" y="36"/>
                    <a:pt x="0" y="28"/>
                    <a:pt x="0" y="18"/>
                  </a:cubicBezTo>
                  <a:cubicBezTo>
                    <a:pt x="0" y="17"/>
                    <a:pt x="1" y="15"/>
                    <a:pt x="1" y="13"/>
                  </a:cubicBezTo>
                  <a:cubicBezTo>
                    <a:pt x="4" y="16"/>
                    <a:pt x="4" y="16"/>
                    <a:pt x="4" y="16"/>
                  </a:cubicBezTo>
                  <a:cubicBezTo>
                    <a:pt x="5" y="21"/>
                    <a:pt x="10" y="25"/>
                    <a:pt x="15" y="25"/>
                  </a:cubicBezTo>
                  <a:cubicBezTo>
                    <a:pt x="21" y="25"/>
                    <a:pt x="25" y="20"/>
                    <a:pt x="25" y="15"/>
                  </a:cubicBezTo>
                  <a:cubicBezTo>
                    <a:pt x="25" y="11"/>
                    <a:pt x="23" y="7"/>
                    <a:pt x="19" y="5"/>
                  </a:cubicBezTo>
                  <a:cubicBezTo>
                    <a:pt x="18" y="0"/>
                    <a:pt x="18" y="0"/>
                    <a:pt x="18" y="0"/>
                  </a:cubicBezTo>
                  <a:cubicBezTo>
                    <a:pt x="18" y="0"/>
                    <a:pt x="18" y="0"/>
                    <a:pt x="18" y="0"/>
                  </a:cubicBezTo>
                  <a:cubicBezTo>
                    <a:pt x="28" y="0"/>
                    <a:pt x="36" y="8"/>
                    <a:pt x="36" y="18"/>
                  </a:cubicBezTo>
                  <a:cubicBezTo>
                    <a:pt x="36" y="20"/>
                    <a:pt x="36" y="23"/>
                    <a:pt x="35" y="25"/>
                  </a:cubicBezTo>
                  <a:cubicBezTo>
                    <a:pt x="62" y="51"/>
                    <a:pt x="62" y="51"/>
                    <a:pt x="62" y="51"/>
                  </a:cubicBezTo>
                  <a:cubicBezTo>
                    <a:pt x="64" y="51"/>
                    <a:pt x="65" y="51"/>
                    <a:pt x="66" y="51"/>
                  </a:cubicBezTo>
                  <a:cubicBezTo>
                    <a:pt x="76" y="51"/>
                    <a:pt x="84" y="59"/>
                    <a:pt x="85" y="69"/>
                  </a:cubicBez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sp>
        <p:nvSpPr>
          <p:cNvPr id="77" name="Freeform 58"/>
          <p:cNvSpPr>
            <a:spLocks noEditPoints="1"/>
          </p:cNvSpPr>
          <p:nvPr/>
        </p:nvSpPr>
        <p:spPr bwMode="black">
          <a:xfrm>
            <a:off x="9236988" y="1942116"/>
            <a:ext cx="373367" cy="40018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0" tIns="40328" rIns="80655" bIns="40328"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nvGrpSpPr>
          <p:cNvPr id="79" name="Group 537"/>
          <p:cNvGrpSpPr>
            <a:grpSpLocks noChangeAspect="1"/>
          </p:cNvGrpSpPr>
          <p:nvPr/>
        </p:nvGrpSpPr>
        <p:grpSpPr bwMode="auto">
          <a:xfrm>
            <a:off x="3367338" y="3400803"/>
            <a:ext cx="422960" cy="422960"/>
            <a:chOff x="5688" y="5268"/>
            <a:chExt cx="949" cy="949"/>
          </a:xfrm>
          <a:solidFill>
            <a:schemeClr val="bg1"/>
          </a:solidFill>
        </p:grpSpPr>
        <p:sp>
          <p:nvSpPr>
            <p:cNvPr id="80" name="Freeform 538"/>
            <p:cNvSpPr>
              <a:spLocks/>
            </p:cNvSpPr>
            <p:nvPr/>
          </p:nvSpPr>
          <p:spPr bwMode="auto">
            <a:xfrm>
              <a:off x="6085" y="5665"/>
              <a:ext cx="552" cy="552"/>
            </a:xfrm>
            <a:custGeom>
              <a:avLst/>
              <a:gdLst>
                <a:gd name="T0" fmla="*/ 34 w 234"/>
                <a:gd name="T1" fmla="*/ 61 h 234"/>
                <a:gd name="T2" fmla="*/ 34 w 234"/>
                <a:gd name="T3" fmla="*/ 34 h 234"/>
                <a:gd name="T4" fmla="*/ 61 w 234"/>
                <a:gd name="T5" fmla="*/ 34 h 234"/>
                <a:gd name="T6" fmla="*/ 98 w 234"/>
                <a:gd name="T7" fmla="*/ 72 h 234"/>
                <a:gd name="T8" fmla="*/ 98 w 234"/>
                <a:gd name="T9" fmla="*/ 19 h 234"/>
                <a:gd name="T10" fmla="*/ 117 w 234"/>
                <a:gd name="T11" fmla="*/ 0 h 234"/>
                <a:gd name="T12" fmla="*/ 136 w 234"/>
                <a:gd name="T13" fmla="*/ 19 h 234"/>
                <a:gd name="T14" fmla="*/ 136 w 234"/>
                <a:gd name="T15" fmla="*/ 72 h 234"/>
                <a:gd name="T16" fmla="*/ 173 w 234"/>
                <a:gd name="T17" fmla="*/ 34 h 234"/>
                <a:gd name="T18" fmla="*/ 200 w 234"/>
                <a:gd name="T19" fmla="*/ 34 h 234"/>
                <a:gd name="T20" fmla="*/ 200 w 234"/>
                <a:gd name="T21" fmla="*/ 61 h 234"/>
                <a:gd name="T22" fmla="*/ 162 w 234"/>
                <a:gd name="T23" fmla="*/ 98 h 234"/>
                <a:gd name="T24" fmla="*/ 215 w 234"/>
                <a:gd name="T25" fmla="*/ 98 h 234"/>
                <a:gd name="T26" fmla="*/ 234 w 234"/>
                <a:gd name="T27" fmla="*/ 117 h 234"/>
                <a:gd name="T28" fmla="*/ 215 w 234"/>
                <a:gd name="T29" fmla="*/ 136 h 234"/>
                <a:gd name="T30" fmla="*/ 162 w 234"/>
                <a:gd name="T31" fmla="*/ 136 h 234"/>
                <a:gd name="T32" fmla="*/ 200 w 234"/>
                <a:gd name="T33" fmla="*/ 173 h 234"/>
                <a:gd name="T34" fmla="*/ 200 w 234"/>
                <a:gd name="T35" fmla="*/ 200 h 234"/>
                <a:gd name="T36" fmla="*/ 173 w 234"/>
                <a:gd name="T37" fmla="*/ 200 h 234"/>
                <a:gd name="T38" fmla="*/ 136 w 234"/>
                <a:gd name="T39" fmla="*/ 162 h 234"/>
                <a:gd name="T40" fmla="*/ 136 w 234"/>
                <a:gd name="T41" fmla="*/ 215 h 234"/>
                <a:gd name="T42" fmla="*/ 117 w 234"/>
                <a:gd name="T43" fmla="*/ 234 h 234"/>
                <a:gd name="T44" fmla="*/ 98 w 234"/>
                <a:gd name="T45" fmla="*/ 215 h 234"/>
                <a:gd name="T46" fmla="*/ 98 w 234"/>
                <a:gd name="T47" fmla="*/ 162 h 234"/>
                <a:gd name="T48" fmla="*/ 61 w 234"/>
                <a:gd name="T49" fmla="*/ 200 h 234"/>
                <a:gd name="T50" fmla="*/ 34 w 234"/>
                <a:gd name="T51" fmla="*/ 200 h 234"/>
                <a:gd name="T52" fmla="*/ 34 w 234"/>
                <a:gd name="T53" fmla="*/ 173 h 234"/>
                <a:gd name="T54" fmla="*/ 72 w 234"/>
                <a:gd name="T55" fmla="*/ 136 h 234"/>
                <a:gd name="T56" fmla="*/ 19 w 234"/>
                <a:gd name="T57" fmla="*/ 136 h 234"/>
                <a:gd name="T58" fmla="*/ 0 w 234"/>
                <a:gd name="T59" fmla="*/ 117 h 234"/>
                <a:gd name="T60" fmla="*/ 19 w 234"/>
                <a:gd name="T61" fmla="*/ 98 h 234"/>
                <a:gd name="T62" fmla="*/ 72 w 234"/>
                <a:gd name="T63" fmla="*/ 98 h 234"/>
                <a:gd name="T64" fmla="*/ 34 w 234"/>
                <a:gd name="T6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4">
                  <a:moveTo>
                    <a:pt x="34" y="61"/>
                  </a:moveTo>
                  <a:cubicBezTo>
                    <a:pt x="27" y="54"/>
                    <a:pt x="27" y="42"/>
                    <a:pt x="34" y="34"/>
                  </a:cubicBezTo>
                  <a:cubicBezTo>
                    <a:pt x="42" y="27"/>
                    <a:pt x="54" y="27"/>
                    <a:pt x="61" y="34"/>
                  </a:cubicBezTo>
                  <a:cubicBezTo>
                    <a:pt x="98" y="72"/>
                    <a:pt x="98" y="72"/>
                    <a:pt x="98" y="72"/>
                  </a:cubicBezTo>
                  <a:cubicBezTo>
                    <a:pt x="98" y="19"/>
                    <a:pt x="98" y="19"/>
                    <a:pt x="98" y="19"/>
                  </a:cubicBezTo>
                  <a:cubicBezTo>
                    <a:pt x="98" y="8"/>
                    <a:pt x="107" y="0"/>
                    <a:pt x="117" y="0"/>
                  </a:cubicBezTo>
                  <a:cubicBezTo>
                    <a:pt x="127" y="0"/>
                    <a:pt x="136" y="8"/>
                    <a:pt x="136" y="19"/>
                  </a:cubicBezTo>
                  <a:cubicBezTo>
                    <a:pt x="136" y="72"/>
                    <a:pt x="136" y="72"/>
                    <a:pt x="136" y="72"/>
                  </a:cubicBezTo>
                  <a:cubicBezTo>
                    <a:pt x="173" y="34"/>
                    <a:pt x="173" y="34"/>
                    <a:pt x="173" y="34"/>
                  </a:cubicBezTo>
                  <a:cubicBezTo>
                    <a:pt x="181" y="27"/>
                    <a:pt x="192" y="27"/>
                    <a:pt x="200" y="34"/>
                  </a:cubicBezTo>
                  <a:cubicBezTo>
                    <a:pt x="207" y="42"/>
                    <a:pt x="207" y="54"/>
                    <a:pt x="200" y="61"/>
                  </a:cubicBezTo>
                  <a:cubicBezTo>
                    <a:pt x="162" y="98"/>
                    <a:pt x="162" y="98"/>
                    <a:pt x="162" y="98"/>
                  </a:cubicBezTo>
                  <a:cubicBezTo>
                    <a:pt x="215" y="98"/>
                    <a:pt x="215" y="98"/>
                    <a:pt x="215" y="98"/>
                  </a:cubicBezTo>
                  <a:cubicBezTo>
                    <a:pt x="226" y="98"/>
                    <a:pt x="234" y="107"/>
                    <a:pt x="234" y="117"/>
                  </a:cubicBezTo>
                  <a:cubicBezTo>
                    <a:pt x="234" y="127"/>
                    <a:pt x="226" y="136"/>
                    <a:pt x="215" y="136"/>
                  </a:cubicBezTo>
                  <a:cubicBezTo>
                    <a:pt x="162" y="136"/>
                    <a:pt x="162" y="136"/>
                    <a:pt x="162" y="136"/>
                  </a:cubicBezTo>
                  <a:cubicBezTo>
                    <a:pt x="200" y="173"/>
                    <a:pt x="200" y="173"/>
                    <a:pt x="200" y="173"/>
                  </a:cubicBezTo>
                  <a:cubicBezTo>
                    <a:pt x="207" y="181"/>
                    <a:pt x="207" y="192"/>
                    <a:pt x="200" y="200"/>
                  </a:cubicBezTo>
                  <a:cubicBezTo>
                    <a:pt x="192" y="207"/>
                    <a:pt x="181" y="207"/>
                    <a:pt x="173" y="200"/>
                  </a:cubicBezTo>
                  <a:cubicBezTo>
                    <a:pt x="136" y="162"/>
                    <a:pt x="136" y="162"/>
                    <a:pt x="136" y="162"/>
                  </a:cubicBezTo>
                  <a:cubicBezTo>
                    <a:pt x="136" y="215"/>
                    <a:pt x="136" y="215"/>
                    <a:pt x="136" y="215"/>
                  </a:cubicBezTo>
                  <a:cubicBezTo>
                    <a:pt x="136" y="226"/>
                    <a:pt x="127" y="234"/>
                    <a:pt x="117" y="234"/>
                  </a:cubicBezTo>
                  <a:cubicBezTo>
                    <a:pt x="107" y="234"/>
                    <a:pt x="98" y="226"/>
                    <a:pt x="98" y="215"/>
                  </a:cubicBezTo>
                  <a:cubicBezTo>
                    <a:pt x="98" y="162"/>
                    <a:pt x="98" y="162"/>
                    <a:pt x="98" y="162"/>
                  </a:cubicBezTo>
                  <a:cubicBezTo>
                    <a:pt x="61" y="200"/>
                    <a:pt x="61" y="200"/>
                    <a:pt x="61" y="200"/>
                  </a:cubicBezTo>
                  <a:cubicBezTo>
                    <a:pt x="54" y="207"/>
                    <a:pt x="42" y="207"/>
                    <a:pt x="34" y="200"/>
                  </a:cubicBezTo>
                  <a:cubicBezTo>
                    <a:pt x="27" y="192"/>
                    <a:pt x="27" y="181"/>
                    <a:pt x="34" y="173"/>
                  </a:cubicBezTo>
                  <a:cubicBezTo>
                    <a:pt x="72" y="136"/>
                    <a:pt x="72" y="136"/>
                    <a:pt x="72" y="136"/>
                  </a:cubicBezTo>
                  <a:cubicBezTo>
                    <a:pt x="19" y="136"/>
                    <a:pt x="19" y="136"/>
                    <a:pt x="19" y="136"/>
                  </a:cubicBezTo>
                  <a:cubicBezTo>
                    <a:pt x="8" y="136"/>
                    <a:pt x="0" y="127"/>
                    <a:pt x="0" y="117"/>
                  </a:cubicBezTo>
                  <a:cubicBezTo>
                    <a:pt x="0" y="107"/>
                    <a:pt x="8" y="98"/>
                    <a:pt x="19" y="98"/>
                  </a:cubicBezTo>
                  <a:cubicBezTo>
                    <a:pt x="72" y="98"/>
                    <a:pt x="72" y="98"/>
                    <a:pt x="72" y="98"/>
                  </a:cubicBezTo>
                  <a:lnTo>
                    <a:pt x="3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sp>
          <p:nvSpPr>
            <p:cNvPr id="81" name="Freeform 539"/>
            <p:cNvSpPr>
              <a:spLocks/>
            </p:cNvSpPr>
            <p:nvPr/>
          </p:nvSpPr>
          <p:spPr bwMode="auto">
            <a:xfrm>
              <a:off x="5688" y="5268"/>
              <a:ext cx="427" cy="427"/>
            </a:xfrm>
            <a:custGeom>
              <a:avLst/>
              <a:gdLst>
                <a:gd name="T0" fmla="*/ 181 w 181"/>
                <a:gd name="T1" fmla="*/ 40 h 181"/>
                <a:gd name="T2" fmla="*/ 163 w 181"/>
                <a:gd name="T3" fmla="*/ 21 h 181"/>
                <a:gd name="T4" fmla="*/ 144 w 181"/>
                <a:gd name="T5" fmla="*/ 40 h 181"/>
                <a:gd name="T6" fmla="*/ 144 w 181"/>
                <a:gd name="T7" fmla="*/ 117 h 181"/>
                <a:gd name="T8" fmla="*/ 34 w 181"/>
                <a:gd name="T9" fmla="*/ 8 h 181"/>
                <a:gd name="T10" fmla="*/ 8 w 181"/>
                <a:gd name="T11" fmla="*/ 8 h 181"/>
                <a:gd name="T12" fmla="*/ 8 w 181"/>
                <a:gd name="T13" fmla="*/ 34 h 181"/>
                <a:gd name="T14" fmla="*/ 117 w 181"/>
                <a:gd name="T15" fmla="*/ 144 h 181"/>
                <a:gd name="T16" fmla="*/ 40 w 181"/>
                <a:gd name="T17" fmla="*/ 144 h 181"/>
                <a:gd name="T18" fmla="*/ 21 w 181"/>
                <a:gd name="T19" fmla="*/ 163 h 181"/>
                <a:gd name="T20" fmla="*/ 40 w 181"/>
                <a:gd name="T21" fmla="*/ 181 h 181"/>
                <a:gd name="T22" fmla="*/ 162 w 181"/>
                <a:gd name="T23" fmla="*/ 181 h 181"/>
                <a:gd name="T24" fmla="*/ 176 w 181"/>
                <a:gd name="T25" fmla="*/ 176 h 181"/>
                <a:gd name="T26" fmla="*/ 181 w 181"/>
                <a:gd name="T27" fmla="*/ 163 h 181"/>
                <a:gd name="T28" fmla="*/ 181 w 181"/>
                <a:gd name="T29"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81">
                  <a:moveTo>
                    <a:pt x="181" y="40"/>
                  </a:moveTo>
                  <a:cubicBezTo>
                    <a:pt x="181" y="29"/>
                    <a:pt x="173" y="21"/>
                    <a:pt x="163" y="21"/>
                  </a:cubicBezTo>
                  <a:cubicBezTo>
                    <a:pt x="152" y="21"/>
                    <a:pt x="144" y="29"/>
                    <a:pt x="144" y="40"/>
                  </a:cubicBezTo>
                  <a:cubicBezTo>
                    <a:pt x="144" y="117"/>
                    <a:pt x="144" y="117"/>
                    <a:pt x="144" y="117"/>
                  </a:cubicBezTo>
                  <a:cubicBezTo>
                    <a:pt x="34" y="8"/>
                    <a:pt x="34" y="8"/>
                    <a:pt x="34" y="8"/>
                  </a:cubicBezTo>
                  <a:cubicBezTo>
                    <a:pt x="27" y="0"/>
                    <a:pt x="15" y="0"/>
                    <a:pt x="8" y="8"/>
                  </a:cubicBezTo>
                  <a:cubicBezTo>
                    <a:pt x="0" y="15"/>
                    <a:pt x="0" y="27"/>
                    <a:pt x="8" y="34"/>
                  </a:cubicBezTo>
                  <a:cubicBezTo>
                    <a:pt x="117" y="144"/>
                    <a:pt x="117" y="144"/>
                    <a:pt x="117" y="144"/>
                  </a:cubicBezTo>
                  <a:cubicBezTo>
                    <a:pt x="40" y="144"/>
                    <a:pt x="40" y="144"/>
                    <a:pt x="40" y="144"/>
                  </a:cubicBezTo>
                  <a:cubicBezTo>
                    <a:pt x="29" y="144"/>
                    <a:pt x="21" y="152"/>
                    <a:pt x="21" y="163"/>
                  </a:cubicBezTo>
                  <a:cubicBezTo>
                    <a:pt x="21" y="173"/>
                    <a:pt x="29" y="181"/>
                    <a:pt x="40" y="181"/>
                  </a:cubicBezTo>
                  <a:cubicBezTo>
                    <a:pt x="162" y="181"/>
                    <a:pt x="162" y="181"/>
                    <a:pt x="162" y="181"/>
                  </a:cubicBezTo>
                  <a:cubicBezTo>
                    <a:pt x="167" y="181"/>
                    <a:pt x="172" y="179"/>
                    <a:pt x="176" y="176"/>
                  </a:cubicBezTo>
                  <a:cubicBezTo>
                    <a:pt x="179" y="172"/>
                    <a:pt x="181" y="167"/>
                    <a:pt x="181" y="163"/>
                  </a:cubicBezTo>
                  <a:lnTo>
                    <a:pt x="181"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sp>
        <p:nvSpPr>
          <p:cNvPr id="83" name="Freeform 12"/>
          <p:cNvSpPr>
            <a:spLocks noChangeAspect="1" noEditPoints="1"/>
          </p:cNvSpPr>
          <p:nvPr/>
        </p:nvSpPr>
        <p:spPr bwMode="black">
          <a:xfrm>
            <a:off x="3352127" y="2019861"/>
            <a:ext cx="441602" cy="266567"/>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chemeClr val="bg1"/>
          </a:solidFill>
          <a:ln>
            <a:noFill/>
          </a:ln>
          <a:extLst/>
        </p:spPr>
        <p:txBody>
          <a:bodyPr vert="horz" wrap="square" lIns="89606" tIns="44804" rIns="89606" bIns="44804"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4" name="Freeform 22"/>
          <p:cNvSpPr>
            <a:spLocks noChangeAspect="1" noEditPoints="1"/>
          </p:cNvSpPr>
          <p:nvPr/>
        </p:nvSpPr>
        <p:spPr bwMode="black">
          <a:xfrm>
            <a:off x="3367338" y="4155500"/>
            <a:ext cx="371335" cy="371237"/>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0655" tIns="40328" rIns="80655" bIns="40328"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5" name="Freeform 90"/>
          <p:cNvSpPr>
            <a:spLocks noChangeAspect="1" noEditPoints="1"/>
          </p:cNvSpPr>
          <p:nvPr/>
        </p:nvSpPr>
        <p:spPr bwMode="black">
          <a:xfrm>
            <a:off x="3352126" y="2697408"/>
            <a:ext cx="336466" cy="369147"/>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bg1"/>
          </a:solidFill>
          <a:ln>
            <a:noFill/>
          </a:ln>
          <a:extLst/>
        </p:spPr>
        <p:txBody>
          <a:bodyPr vert="horz" wrap="square" lIns="80655" tIns="40328" rIns="80655" bIns="40328"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6" name="Freeform 25"/>
          <p:cNvSpPr>
            <a:spLocks noChangeAspect="1" noEditPoints="1"/>
          </p:cNvSpPr>
          <p:nvPr/>
        </p:nvSpPr>
        <p:spPr bwMode="black">
          <a:xfrm>
            <a:off x="9236987" y="4872246"/>
            <a:ext cx="435266" cy="370617"/>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bg1"/>
          </a:solidFill>
          <a:ln>
            <a:noFill/>
          </a:ln>
        </p:spPr>
        <p:txBody>
          <a:bodyPr vert="horz" wrap="square" lIns="80655" tIns="40328" rIns="80655" bIns="40328"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7" name="Freeform 9"/>
          <p:cNvSpPr>
            <a:spLocks noEditPoints="1"/>
          </p:cNvSpPr>
          <p:nvPr/>
        </p:nvSpPr>
        <p:spPr bwMode="auto">
          <a:xfrm>
            <a:off x="456314" y="4932895"/>
            <a:ext cx="412114" cy="265542"/>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 name="T46" fmla="*/ 196 w 2399"/>
              <a:gd name="T47" fmla="*/ 1159 h 1545"/>
              <a:gd name="T48" fmla="*/ 196 w 2399"/>
              <a:gd name="T49" fmla="*/ 1253 h 1545"/>
              <a:gd name="T50" fmla="*/ 488 w 2399"/>
              <a:gd name="T51" fmla="*/ 1253 h 1545"/>
              <a:gd name="T52" fmla="*/ 488 w 2399"/>
              <a:gd name="T53" fmla="*/ 1159 h 1545"/>
              <a:gd name="T54" fmla="*/ 196 w 2399"/>
              <a:gd name="T55" fmla="*/ 1159 h 1545"/>
              <a:gd name="T56" fmla="*/ 582 w 2399"/>
              <a:gd name="T57" fmla="*/ 1159 h 1545"/>
              <a:gd name="T58" fmla="*/ 582 w 2399"/>
              <a:gd name="T59" fmla="*/ 1253 h 1545"/>
              <a:gd name="T60" fmla="*/ 1199 w 2399"/>
              <a:gd name="T61" fmla="*/ 1253 h 1545"/>
              <a:gd name="T62" fmla="*/ 1199 w 2399"/>
              <a:gd name="T63" fmla="*/ 1159 h 1545"/>
              <a:gd name="T64" fmla="*/ 582 w 2399"/>
              <a:gd name="T65" fmla="*/ 1159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moveTo>
                  <a:pt x="196" y="1159"/>
                </a:moveTo>
                <a:cubicBezTo>
                  <a:pt x="196" y="1253"/>
                  <a:pt x="196" y="1253"/>
                  <a:pt x="196" y="1253"/>
                </a:cubicBezTo>
                <a:cubicBezTo>
                  <a:pt x="488" y="1253"/>
                  <a:pt x="488" y="1253"/>
                  <a:pt x="488" y="1253"/>
                </a:cubicBezTo>
                <a:cubicBezTo>
                  <a:pt x="488" y="1159"/>
                  <a:pt x="488" y="1159"/>
                  <a:pt x="488" y="1159"/>
                </a:cubicBezTo>
                <a:cubicBezTo>
                  <a:pt x="196" y="1159"/>
                  <a:pt x="196" y="1159"/>
                  <a:pt x="196" y="1159"/>
                </a:cubicBezTo>
                <a:close/>
                <a:moveTo>
                  <a:pt x="582" y="1159"/>
                </a:moveTo>
                <a:cubicBezTo>
                  <a:pt x="582" y="1253"/>
                  <a:pt x="582" y="1253"/>
                  <a:pt x="582" y="1253"/>
                </a:cubicBezTo>
                <a:cubicBezTo>
                  <a:pt x="1199" y="1253"/>
                  <a:pt x="1199" y="1253"/>
                  <a:pt x="1199" y="1253"/>
                </a:cubicBezTo>
                <a:cubicBezTo>
                  <a:pt x="1199" y="1159"/>
                  <a:pt x="1199" y="1159"/>
                  <a:pt x="1199" y="1159"/>
                </a:cubicBezTo>
                <a:cubicBezTo>
                  <a:pt x="582" y="1159"/>
                  <a:pt x="582" y="1159"/>
                  <a:pt x="582" y="1159"/>
                </a:cubicBezTo>
                <a:close/>
              </a:path>
            </a:pathLst>
          </a:custGeom>
          <a:solidFill>
            <a:schemeClr val="bg1"/>
          </a:solidFill>
          <a:ln>
            <a:noFill/>
          </a:ln>
        </p:spPr>
        <p:txBody>
          <a:bodyPr vert="horz" wrap="square" lIns="89606" tIns="44804" rIns="89606" bIns="44804"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grpSp>
        <p:nvGrpSpPr>
          <p:cNvPr id="112" name="Group 111"/>
          <p:cNvGrpSpPr/>
          <p:nvPr/>
        </p:nvGrpSpPr>
        <p:grpSpPr>
          <a:xfrm>
            <a:off x="9236989" y="3414456"/>
            <a:ext cx="320091" cy="370855"/>
            <a:chOff x="5394326" y="4936834"/>
            <a:chExt cx="720725" cy="835025"/>
          </a:xfrm>
          <a:solidFill>
            <a:schemeClr val="bg1"/>
          </a:solidFill>
        </p:grpSpPr>
        <p:sp>
          <p:nvSpPr>
            <p:cNvPr id="113"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114"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sp>
        <p:nvSpPr>
          <p:cNvPr id="115" name="Freeform 5"/>
          <p:cNvSpPr>
            <a:spLocks noEditPoints="1"/>
          </p:cNvSpPr>
          <p:nvPr/>
        </p:nvSpPr>
        <p:spPr bwMode="auto">
          <a:xfrm rot="1148920" flipH="1">
            <a:off x="9290296" y="4137806"/>
            <a:ext cx="336753" cy="381826"/>
          </a:xfrm>
          <a:custGeom>
            <a:avLst/>
            <a:gdLst>
              <a:gd name="T0" fmla="*/ 160 w 440"/>
              <a:gd name="T1" fmla="*/ 176 h 499"/>
              <a:gd name="T2" fmla="*/ 93 w 440"/>
              <a:gd name="T3" fmla="*/ 216 h 499"/>
              <a:gd name="T4" fmla="*/ 99 w 440"/>
              <a:gd name="T5" fmla="*/ 286 h 499"/>
              <a:gd name="T6" fmla="*/ 135 w 440"/>
              <a:gd name="T7" fmla="*/ 250 h 499"/>
              <a:gd name="T8" fmla="*/ 161 w 440"/>
              <a:gd name="T9" fmla="*/ 246 h 499"/>
              <a:gd name="T10" fmla="*/ 213 w 440"/>
              <a:gd name="T11" fmla="*/ 295 h 499"/>
              <a:gd name="T12" fmla="*/ 185 w 440"/>
              <a:gd name="T13" fmla="*/ 305 h 499"/>
              <a:gd name="T14" fmla="*/ 207 w 440"/>
              <a:gd name="T15" fmla="*/ 394 h 499"/>
              <a:gd name="T16" fmla="*/ 157 w 440"/>
              <a:gd name="T17" fmla="*/ 425 h 499"/>
              <a:gd name="T18" fmla="*/ 147 w 440"/>
              <a:gd name="T19" fmla="*/ 471 h 499"/>
              <a:gd name="T20" fmla="*/ 230 w 440"/>
              <a:gd name="T21" fmla="*/ 447 h 499"/>
              <a:gd name="T22" fmla="*/ 269 w 440"/>
              <a:gd name="T23" fmla="*/ 390 h 499"/>
              <a:gd name="T24" fmla="*/ 440 w 440"/>
              <a:gd name="T25" fmla="*/ 377 h 499"/>
              <a:gd name="T26" fmla="*/ 299 w 440"/>
              <a:gd name="T27" fmla="*/ 226 h 499"/>
              <a:gd name="T28" fmla="*/ 73 w 440"/>
              <a:gd name="T29" fmla="*/ 224 h 499"/>
              <a:gd name="T30" fmla="*/ 55 w 440"/>
              <a:gd name="T31" fmla="*/ 270 h 499"/>
              <a:gd name="T32" fmla="*/ 73 w 440"/>
              <a:gd name="T33" fmla="*/ 224 h 499"/>
              <a:gd name="T34" fmla="*/ 62 w 440"/>
              <a:gd name="T35" fmla="*/ 287 h 499"/>
              <a:gd name="T36" fmla="*/ 94 w 440"/>
              <a:gd name="T37" fmla="*/ 296 h 499"/>
              <a:gd name="T38" fmla="*/ 162 w 440"/>
              <a:gd name="T39" fmla="*/ 301 h 499"/>
              <a:gd name="T40" fmla="*/ 65 w 440"/>
              <a:gd name="T41" fmla="*/ 317 h 499"/>
              <a:gd name="T42" fmla="*/ 76 w 440"/>
              <a:gd name="T43" fmla="*/ 342 h 499"/>
              <a:gd name="T44" fmla="*/ 166 w 440"/>
              <a:gd name="T45" fmla="*/ 319 h 499"/>
              <a:gd name="T46" fmla="*/ 92 w 440"/>
              <a:gd name="T47" fmla="*/ 365 h 499"/>
              <a:gd name="T48" fmla="*/ 76 w 440"/>
              <a:gd name="T49" fmla="*/ 342 h 499"/>
              <a:gd name="T50" fmla="*/ 176 w 440"/>
              <a:gd name="T51" fmla="*/ 371 h 499"/>
              <a:gd name="T52" fmla="*/ 138 w 440"/>
              <a:gd name="T53" fmla="*/ 410 h 499"/>
              <a:gd name="T54" fmla="*/ 95 w 440"/>
              <a:gd name="T55" fmla="*/ 383 h 499"/>
              <a:gd name="T56" fmla="*/ 53 w 440"/>
              <a:gd name="T57" fmla="*/ 148 h 499"/>
              <a:gd name="T58" fmla="*/ 0 w 440"/>
              <a:gd name="T59" fmla="*/ 81 h 499"/>
              <a:gd name="T60" fmla="*/ 30 w 440"/>
              <a:gd name="T61" fmla="*/ 23 h 499"/>
              <a:gd name="T62" fmla="*/ 54 w 440"/>
              <a:gd name="T63" fmla="*/ 79 h 499"/>
              <a:gd name="T64" fmla="*/ 102 w 440"/>
              <a:gd name="T65" fmla="*/ 57 h 499"/>
              <a:gd name="T66" fmla="*/ 107 w 440"/>
              <a:gd name="T67" fmla="*/ 0 h 499"/>
              <a:gd name="T68" fmla="*/ 154 w 440"/>
              <a:gd name="T69" fmla="*/ 73 h 499"/>
              <a:gd name="T70" fmla="*/ 147 w 440"/>
              <a:gd name="T71" fmla="*/ 16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499">
                <a:moveTo>
                  <a:pt x="262" y="221"/>
                </a:moveTo>
                <a:cubicBezTo>
                  <a:pt x="239" y="208"/>
                  <a:pt x="195" y="187"/>
                  <a:pt x="160" y="176"/>
                </a:cubicBezTo>
                <a:cubicBezTo>
                  <a:pt x="152" y="174"/>
                  <a:pt x="144" y="177"/>
                  <a:pt x="138" y="182"/>
                </a:cubicBezTo>
                <a:cubicBezTo>
                  <a:pt x="125" y="194"/>
                  <a:pt x="100" y="211"/>
                  <a:pt x="93" y="216"/>
                </a:cubicBezTo>
                <a:cubicBezTo>
                  <a:pt x="86" y="222"/>
                  <a:pt x="81" y="226"/>
                  <a:pt x="85" y="237"/>
                </a:cubicBezTo>
                <a:cubicBezTo>
                  <a:pt x="99" y="286"/>
                  <a:pt x="99" y="286"/>
                  <a:pt x="99" y="286"/>
                </a:cubicBezTo>
                <a:cubicBezTo>
                  <a:pt x="101" y="290"/>
                  <a:pt x="102" y="291"/>
                  <a:pt x="106" y="292"/>
                </a:cubicBezTo>
                <a:cubicBezTo>
                  <a:pt x="129" y="297"/>
                  <a:pt x="145" y="264"/>
                  <a:pt x="135" y="250"/>
                </a:cubicBezTo>
                <a:cubicBezTo>
                  <a:pt x="135" y="250"/>
                  <a:pt x="136" y="250"/>
                  <a:pt x="136" y="250"/>
                </a:cubicBezTo>
                <a:cubicBezTo>
                  <a:pt x="141" y="252"/>
                  <a:pt x="154" y="252"/>
                  <a:pt x="161" y="246"/>
                </a:cubicBezTo>
                <a:cubicBezTo>
                  <a:pt x="163" y="244"/>
                  <a:pt x="174" y="259"/>
                  <a:pt x="176" y="261"/>
                </a:cubicBezTo>
                <a:cubicBezTo>
                  <a:pt x="183" y="268"/>
                  <a:pt x="198" y="284"/>
                  <a:pt x="213" y="295"/>
                </a:cubicBezTo>
                <a:cubicBezTo>
                  <a:pt x="233" y="308"/>
                  <a:pt x="204" y="299"/>
                  <a:pt x="188" y="290"/>
                </a:cubicBezTo>
                <a:cubicBezTo>
                  <a:pt x="188" y="295"/>
                  <a:pt x="187" y="300"/>
                  <a:pt x="185" y="305"/>
                </a:cubicBezTo>
                <a:cubicBezTo>
                  <a:pt x="200" y="318"/>
                  <a:pt x="203" y="339"/>
                  <a:pt x="198" y="357"/>
                </a:cubicBezTo>
                <a:cubicBezTo>
                  <a:pt x="209" y="366"/>
                  <a:pt x="213" y="381"/>
                  <a:pt x="207" y="394"/>
                </a:cubicBezTo>
                <a:cubicBezTo>
                  <a:pt x="204" y="401"/>
                  <a:pt x="198" y="408"/>
                  <a:pt x="190" y="413"/>
                </a:cubicBezTo>
                <a:cubicBezTo>
                  <a:pt x="178" y="419"/>
                  <a:pt x="167" y="423"/>
                  <a:pt x="157" y="425"/>
                </a:cubicBezTo>
                <a:cubicBezTo>
                  <a:pt x="148" y="427"/>
                  <a:pt x="142" y="428"/>
                  <a:pt x="133" y="423"/>
                </a:cubicBezTo>
                <a:cubicBezTo>
                  <a:pt x="147" y="471"/>
                  <a:pt x="147" y="471"/>
                  <a:pt x="147" y="471"/>
                </a:cubicBezTo>
                <a:cubicBezTo>
                  <a:pt x="154" y="494"/>
                  <a:pt x="178" y="499"/>
                  <a:pt x="198" y="491"/>
                </a:cubicBezTo>
                <a:cubicBezTo>
                  <a:pt x="219" y="487"/>
                  <a:pt x="237" y="470"/>
                  <a:pt x="230" y="447"/>
                </a:cubicBezTo>
                <a:cubicBezTo>
                  <a:pt x="220" y="411"/>
                  <a:pt x="220" y="411"/>
                  <a:pt x="220" y="411"/>
                </a:cubicBezTo>
                <a:cubicBezTo>
                  <a:pt x="235" y="405"/>
                  <a:pt x="253" y="397"/>
                  <a:pt x="269" y="390"/>
                </a:cubicBezTo>
                <a:cubicBezTo>
                  <a:pt x="276" y="386"/>
                  <a:pt x="283" y="383"/>
                  <a:pt x="290" y="383"/>
                </a:cubicBezTo>
                <a:cubicBezTo>
                  <a:pt x="339" y="381"/>
                  <a:pt x="389" y="379"/>
                  <a:pt x="440" y="377"/>
                </a:cubicBezTo>
                <a:cubicBezTo>
                  <a:pt x="424" y="214"/>
                  <a:pt x="424" y="214"/>
                  <a:pt x="424" y="214"/>
                </a:cubicBezTo>
                <a:cubicBezTo>
                  <a:pt x="299" y="226"/>
                  <a:pt x="299" y="226"/>
                  <a:pt x="299" y="226"/>
                </a:cubicBezTo>
                <a:cubicBezTo>
                  <a:pt x="286" y="227"/>
                  <a:pt x="274" y="226"/>
                  <a:pt x="262" y="221"/>
                </a:cubicBezTo>
                <a:close/>
                <a:moveTo>
                  <a:pt x="73" y="224"/>
                </a:moveTo>
                <a:cubicBezTo>
                  <a:pt x="73" y="233"/>
                  <a:pt x="80" y="254"/>
                  <a:pt x="83" y="265"/>
                </a:cubicBezTo>
                <a:cubicBezTo>
                  <a:pt x="55" y="270"/>
                  <a:pt x="55" y="270"/>
                  <a:pt x="55" y="270"/>
                </a:cubicBezTo>
                <a:cubicBezTo>
                  <a:pt x="52" y="270"/>
                  <a:pt x="51" y="269"/>
                  <a:pt x="50" y="267"/>
                </a:cubicBezTo>
                <a:cubicBezTo>
                  <a:pt x="47" y="250"/>
                  <a:pt x="57" y="230"/>
                  <a:pt x="73" y="224"/>
                </a:cubicBezTo>
                <a:close/>
                <a:moveTo>
                  <a:pt x="57" y="293"/>
                </a:moveTo>
                <a:cubicBezTo>
                  <a:pt x="57" y="289"/>
                  <a:pt x="59" y="287"/>
                  <a:pt x="62" y="287"/>
                </a:cubicBezTo>
                <a:cubicBezTo>
                  <a:pt x="87" y="282"/>
                  <a:pt x="87" y="282"/>
                  <a:pt x="87" y="282"/>
                </a:cubicBezTo>
                <a:cubicBezTo>
                  <a:pt x="89" y="288"/>
                  <a:pt x="91" y="293"/>
                  <a:pt x="94" y="296"/>
                </a:cubicBezTo>
                <a:cubicBezTo>
                  <a:pt x="106" y="311"/>
                  <a:pt x="139" y="300"/>
                  <a:pt x="147" y="274"/>
                </a:cubicBezTo>
                <a:cubicBezTo>
                  <a:pt x="171" y="269"/>
                  <a:pt x="174" y="297"/>
                  <a:pt x="162" y="301"/>
                </a:cubicBezTo>
                <a:cubicBezTo>
                  <a:pt x="72" y="320"/>
                  <a:pt x="72" y="320"/>
                  <a:pt x="72" y="320"/>
                </a:cubicBezTo>
                <a:cubicBezTo>
                  <a:pt x="70" y="321"/>
                  <a:pt x="67" y="320"/>
                  <a:pt x="65" y="317"/>
                </a:cubicBezTo>
                <a:cubicBezTo>
                  <a:pt x="59" y="308"/>
                  <a:pt x="58" y="299"/>
                  <a:pt x="57" y="293"/>
                </a:cubicBezTo>
                <a:close/>
                <a:moveTo>
                  <a:pt x="76" y="342"/>
                </a:moveTo>
                <a:cubicBezTo>
                  <a:pt x="76" y="339"/>
                  <a:pt x="78" y="337"/>
                  <a:pt x="81" y="337"/>
                </a:cubicBezTo>
                <a:cubicBezTo>
                  <a:pt x="166" y="319"/>
                  <a:pt x="166" y="319"/>
                  <a:pt x="166" y="319"/>
                </a:cubicBezTo>
                <a:cubicBezTo>
                  <a:pt x="182" y="316"/>
                  <a:pt x="191" y="351"/>
                  <a:pt x="173" y="353"/>
                </a:cubicBezTo>
                <a:cubicBezTo>
                  <a:pt x="92" y="365"/>
                  <a:pt x="92" y="365"/>
                  <a:pt x="92" y="365"/>
                </a:cubicBezTo>
                <a:cubicBezTo>
                  <a:pt x="89" y="365"/>
                  <a:pt x="87" y="364"/>
                  <a:pt x="85" y="363"/>
                </a:cubicBezTo>
                <a:cubicBezTo>
                  <a:pt x="79" y="355"/>
                  <a:pt x="77" y="348"/>
                  <a:pt x="76" y="342"/>
                </a:cubicBezTo>
                <a:close/>
                <a:moveTo>
                  <a:pt x="95" y="383"/>
                </a:moveTo>
                <a:cubicBezTo>
                  <a:pt x="176" y="371"/>
                  <a:pt x="176" y="371"/>
                  <a:pt x="176" y="371"/>
                </a:cubicBezTo>
                <a:cubicBezTo>
                  <a:pt x="199" y="368"/>
                  <a:pt x="195" y="389"/>
                  <a:pt x="181" y="397"/>
                </a:cubicBezTo>
                <a:cubicBezTo>
                  <a:pt x="167" y="405"/>
                  <a:pt x="153" y="409"/>
                  <a:pt x="138" y="410"/>
                </a:cubicBezTo>
                <a:cubicBezTo>
                  <a:pt x="128" y="411"/>
                  <a:pt x="111" y="405"/>
                  <a:pt x="104" y="398"/>
                </a:cubicBezTo>
                <a:cubicBezTo>
                  <a:pt x="100" y="394"/>
                  <a:pt x="97" y="388"/>
                  <a:pt x="95" y="383"/>
                </a:cubicBezTo>
                <a:close/>
                <a:moveTo>
                  <a:pt x="73" y="216"/>
                </a:moveTo>
                <a:cubicBezTo>
                  <a:pt x="53" y="148"/>
                  <a:pt x="53" y="148"/>
                  <a:pt x="53" y="148"/>
                </a:cubicBezTo>
                <a:cubicBezTo>
                  <a:pt x="10" y="115"/>
                  <a:pt x="10" y="115"/>
                  <a:pt x="10" y="115"/>
                </a:cubicBezTo>
                <a:cubicBezTo>
                  <a:pt x="0" y="81"/>
                  <a:pt x="0" y="81"/>
                  <a:pt x="0" y="81"/>
                </a:cubicBezTo>
                <a:cubicBezTo>
                  <a:pt x="10" y="29"/>
                  <a:pt x="10" y="29"/>
                  <a:pt x="10" y="29"/>
                </a:cubicBezTo>
                <a:cubicBezTo>
                  <a:pt x="30" y="23"/>
                  <a:pt x="30" y="23"/>
                  <a:pt x="30" y="23"/>
                </a:cubicBezTo>
                <a:cubicBezTo>
                  <a:pt x="45" y="74"/>
                  <a:pt x="45" y="74"/>
                  <a:pt x="45" y="74"/>
                </a:cubicBezTo>
                <a:cubicBezTo>
                  <a:pt x="46" y="77"/>
                  <a:pt x="51" y="80"/>
                  <a:pt x="54" y="79"/>
                </a:cubicBezTo>
                <a:cubicBezTo>
                  <a:pt x="98" y="66"/>
                  <a:pt x="98" y="66"/>
                  <a:pt x="98" y="66"/>
                </a:cubicBezTo>
                <a:cubicBezTo>
                  <a:pt x="101" y="65"/>
                  <a:pt x="103" y="60"/>
                  <a:pt x="102" y="57"/>
                </a:cubicBezTo>
                <a:cubicBezTo>
                  <a:pt x="87" y="6"/>
                  <a:pt x="87" y="6"/>
                  <a:pt x="87" y="6"/>
                </a:cubicBezTo>
                <a:cubicBezTo>
                  <a:pt x="107" y="0"/>
                  <a:pt x="107" y="0"/>
                  <a:pt x="107" y="0"/>
                </a:cubicBezTo>
                <a:cubicBezTo>
                  <a:pt x="144" y="39"/>
                  <a:pt x="144" y="39"/>
                  <a:pt x="144" y="39"/>
                </a:cubicBezTo>
                <a:cubicBezTo>
                  <a:pt x="154" y="73"/>
                  <a:pt x="154" y="73"/>
                  <a:pt x="154" y="73"/>
                </a:cubicBezTo>
                <a:cubicBezTo>
                  <a:pt x="136" y="124"/>
                  <a:pt x="136" y="124"/>
                  <a:pt x="136" y="124"/>
                </a:cubicBezTo>
                <a:cubicBezTo>
                  <a:pt x="147" y="161"/>
                  <a:pt x="147" y="161"/>
                  <a:pt x="147" y="161"/>
                </a:cubicBezTo>
                <a:lnTo>
                  <a:pt x="73" y="216"/>
                </a:lnTo>
                <a:close/>
              </a:path>
            </a:pathLst>
          </a:custGeom>
          <a:solidFill>
            <a:schemeClr val="bg1"/>
          </a:solidFill>
          <a:ln>
            <a:noFill/>
          </a:ln>
        </p:spPr>
        <p:txBody>
          <a:bodyPr vert="horz" wrap="square" lIns="89570" tIns="44785" rIns="89570" bIns="44785" numCol="1" anchor="t" anchorCtr="0" compatLnSpc="1">
            <a:prstTxWarp prst="textNoShape">
              <a:avLst/>
            </a:prstTxWarp>
          </a:bodyPr>
          <a:lstStyle/>
          <a:p>
            <a:pPr defTabSz="895816"/>
            <a:endParaRPr lang="en-US" sz="1600" dirty="0">
              <a:gradFill>
                <a:gsLst>
                  <a:gs pos="1250">
                    <a:srgbClr val="FFFFFF"/>
                  </a:gs>
                  <a:gs pos="100000">
                    <a:srgbClr val="FFFFFF"/>
                  </a:gs>
                </a:gsLst>
                <a:lin ang="5400000" scaled="0"/>
              </a:gradFill>
            </a:endParaRPr>
          </a:p>
        </p:txBody>
      </p:sp>
      <p:sp>
        <p:nvSpPr>
          <p:cNvPr id="5" name="Rectangle 4"/>
          <p:cNvSpPr/>
          <p:nvPr/>
        </p:nvSpPr>
        <p:spPr bwMode="auto">
          <a:xfrm>
            <a:off x="3212937" y="1030162"/>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Sales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marketing</a:t>
            </a:r>
          </a:p>
        </p:txBody>
      </p:sp>
      <p:sp>
        <p:nvSpPr>
          <p:cNvPr id="110" name="Rectangle 109"/>
          <p:cNvSpPr/>
          <p:nvPr/>
        </p:nvSpPr>
        <p:spPr bwMode="auto">
          <a:xfrm>
            <a:off x="295143" y="1028700"/>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Finance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risk</a:t>
            </a:r>
          </a:p>
        </p:txBody>
      </p:sp>
      <p:sp>
        <p:nvSpPr>
          <p:cNvPr id="111" name="Rectangle 110"/>
          <p:cNvSpPr/>
          <p:nvPr/>
        </p:nvSpPr>
        <p:spPr bwMode="auto">
          <a:xfrm>
            <a:off x="6140115" y="1017761"/>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Customer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channel</a:t>
            </a:r>
          </a:p>
        </p:txBody>
      </p:sp>
      <p:sp>
        <p:nvSpPr>
          <p:cNvPr id="116" name="Rectangle 115"/>
          <p:cNvSpPr/>
          <p:nvPr/>
        </p:nvSpPr>
        <p:spPr bwMode="auto">
          <a:xfrm>
            <a:off x="9068031" y="1017761"/>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Operations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workforce</a:t>
            </a:r>
          </a:p>
        </p:txBody>
      </p:sp>
      <p:sp>
        <p:nvSpPr>
          <p:cNvPr id="109" name="Freeform 64"/>
          <p:cNvSpPr>
            <a:spLocks noEditPoints="1"/>
          </p:cNvSpPr>
          <p:nvPr/>
        </p:nvSpPr>
        <p:spPr bwMode="black">
          <a:xfrm>
            <a:off x="3352125" y="1192274"/>
            <a:ext cx="471792" cy="362335"/>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bg2"/>
          </a:solidFill>
          <a:ln>
            <a:noFill/>
          </a:ln>
        </p:spPr>
        <p:txBody>
          <a:bodyPr vert="horz" wrap="square" lIns="0" tIns="40328" rIns="80655" bIns="40328" numCol="1" anchor="t" anchorCtr="0" compatLnSpc="1">
            <a:prstTxWarp prst="textNoShape">
              <a:avLst/>
            </a:prstTxWarp>
          </a:bodyPr>
          <a:lstStyle/>
          <a:p>
            <a:pPr algn="ctr"/>
            <a:endParaRPr lang="en-US" sz="1567" dirty="0">
              <a:gradFill>
                <a:gsLst>
                  <a:gs pos="1250">
                    <a:srgbClr val="FFFFFF"/>
                  </a:gs>
                  <a:gs pos="100000">
                    <a:srgbClr val="FFFFFF"/>
                  </a:gs>
                </a:gsLst>
                <a:lin ang="5400000" scaled="0"/>
              </a:gradFill>
            </a:endParaRPr>
          </a:p>
        </p:txBody>
      </p:sp>
      <p:sp>
        <p:nvSpPr>
          <p:cNvPr id="43" name="Freeform 242"/>
          <p:cNvSpPr>
            <a:spLocks noChangeAspect="1" noEditPoints="1"/>
          </p:cNvSpPr>
          <p:nvPr/>
        </p:nvSpPr>
        <p:spPr bwMode="auto">
          <a:xfrm>
            <a:off x="9236989" y="1202935"/>
            <a:ext cx="450502" cy="360402"/>
          </a:xfrm>
          <a:custGeom>
            <a:avLst/>
            <a:gdLst>
              <a:gd name="T0" fmla="*/ 63 w 106"/>
              <a:gd name="T1" fmla="*/ 51 h 85"/>
              <a:gd name="T2" fmla="*/ 63 w 106"/>
              <a:gd name="T3" fmla="*/ 51 h 85"/>
              <a:gd name="T4" fmla="*/ 77 w 106"/>
              <a:gd name="T5" fmla="*/ 55 h 85"/>
              <a:gd name="T6" fmla="*/ 77 w 106"/>
              <a:gd name="T7" fmla="*/ 55 h 85"/>
              <a:gd name="T8" fmla="*/ 96 w 106"/>
              <a:gd name="T9" fmla="*/ 47 h 85"/>
              <a:gd name="T10" fmla="*/ 97 w 106"/>
              <a:gd name="T11" fmla="*/ 47 h 85"/>
              <a:gd name="T12" fmla="*/ 97 w 106"/>
              <a:gd name="T13" fmla="*/ 47 h 85"/>
              <a:gd name="T14" fmla="*/ 97 w 106"/>
              <a:gd name="T15" fmla="*/ 47 h 85"/>
              <a:gd name="T16" fmla="*/ 97 w 106"/>
              <a:gd name="T17" fmla="*/ 47 h 85"/>
              <a:gd name="T18" fmla="*/ 106 w 106"/>
              <a:gd name="T19" fmla="*/ 56 h 85"/>
              <a:gd name="T20" fmla="*/ 106 w 106"/>
              <a:gd name="T21" fmla="*/ 77 h 85"/>
              <a:gd name="T22" fmla="*/ 105 w 106"/>
              <a:gd name="T23" fmla="*/ 82 h 85"/>
              <a:gd name="T24" fmla="*/ 105 w 106"/>
              <a:gd name="T25" fmla="*/ 82 h 85"/>
              <a:gd name="T26" fmla="*/ 98 w 106"/>
              <a:gd name="T27" fmla="*/ 85 h 85"/>
              <a:gd name="T28" fmla="*/ 63 w 106"/>
              <a:gd name="T29" fmla="*/ 85 h 85"/>
              <a:gd name="T30" fmla="*/ 63 w 106"/>
              <a:gd name="T31" fmla="*/ 51 h 85"/>
              <a:gd name="T32" fmla="*/ 10 w 106"/>
              <a:gd name="T33" fmla="*/ 85 h 85"/>
              <a:gd name="T34" fmla="*/ 49 w 106"/>
              <a:gd name="T35" fmla="*/ 85 h 85"/>
              <a:gd name="T36" fmla="*/ 56 w 106"/>
              <a:gd name="T37" fmla="*/ 82 h 85"/>
              <a:gd name="T38" fmla="*/ 56 w 106"/>
              <a:gd name="T39" fmla="*/ 82 h 85"/>
              <a:gd name="T40" fmla="*/ 57 w 106"/>
              <a:gd name="T41" fmla="*/ 77 h 85"/>
              <a:gd name="T42" fmla="*/ 57 w 106"/>
              <a:gd name="T43" fmla="*/ 77 h 85"/>
              <a:gd name="T44" fmla="*/ 57 w 106"/>
              <a:gd name="T45" fmla="*/ 45 h 85"/>
              <a:gd name="T46" fmla="*/ 48 w 106"/>
              <a:gd name="T47" fmla="*/ 36 h 85"/>
              <a:gd name="T48" fmla="*/ 48 w 106"/>
              <a:gd name="T49" fmla="*/ 36 h 85"/>
              <a:gd name="T50" fmla="*/ 47 w 106"/>
              <a:gd name="T51" fmla="*/ 36 h 85"/>
              <a:gd name="T52" fmla="*/ 47 w 106"/>
              <a:gd name="T53" fmla="*/ 37 h 85"/>
              <a:gd name="T54" fmla="*/ 29 w 106"/>
              <a:gd name="T55" fmla="*/ 44 h 85"/>
              <a:gd name="T56" fmla="*/ 29 w 106"/>
              <a:gd name="T57" fmla="*/ 44 h 85"/>
              <a:gd name="T58" fmla="*/ 10 w 106"/>
              <a:gd name="T59" fmla="*/ 37 h 85"/>
              <a:gd name="T60" fmla="*/ 10 w 106"/>
              <a:gd name="T61" fmla="*/ 37 h 85"/>
              <a:gd name="T62" fmla="*/ 10 w 106"/>
              <a:gd name="T63" fmla="*/ 36 h 85"/>
              <a:gd name="T64" fmla="*/ 10 w 106"/>
              <a:gd name="T65" fmla="*/ 36 h 85"/>
              <a:gd name="T66" fmla="*/ 0 w 106"/>
              <a:gd name="T67" fmla="*/ 45 h 85"/>
              <a:gd name="T68" fmla="*/ 0 w 106"/>
              <a:gd name="T69" fmla="*/ 77 h 85"/>
              <a:gd name="T70" fmla="*/ 0 w 106"/>
              <a:gd name="T71" fmla="*/ 77 h 85"/>
              <a:gd name="T72" fmla="*/ 2 w 106"/>
              <a:gd name="T73" fmla="*/ 82 h 85"/>
              <a:gd name="T74" fmla="*/ 2 w 106"/>
              <a:gd name="T75" fmla="*/ 82 h 85"/>
              <a:gd name="T76" fmla="*/ 10 w 106"/>
              <a:gd name="T77" fmla="*/ 85 h 85"/>
              <a:gd name="T78" fmla="*/ 29 w 106"/>
              <a:gd name="T79" fmla="*/ 38 h 85"/>
              <a:gd name="T80" fmla="*/ 48 w 106"/>
              <a:gd name="T81" fmla="*/ 19 h 85"/>
              <a:gd name="T82" fmla="*/ 29 w 106"/>
              <a:gd name="T83" fmla="*/ 0 h 85"/>
              <a:gd name="T84" fmla="*/ 9 w 106"/>
              <a:gd name="T85" fmla="*/ 19 h 85"/>
              <a:gd name="T86" fmla="*/ 29 w 106"/>
              <a:gd name="T87" fmla="*/ 38 h 85"/>
              <a:gd name="T88" fmla="*/ 77 w 106"/>
              <a:gd name="T89" fmla="*/ 50 h 85"/>
              <a:gd name="T90" fmla="*/ 95 w 106"/>
              <a:gd name="T91" fmla="*/ 32 h 85"/>
              <a:gd name="T92" fmla="*/ 77 w 106"/>
              <a:gd name="T93" fmla="*/ 15 h 85"/>
              <a:gd name="T94" fmla="*/ 59 w 106"/>
              <a:gd name="T95" fmla="*/ 32 h 85"/>
              <a:gd name="T96" fmla="*/ 77 w 106"/>
              <a:gd name="T9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85">
                <a:moveTo>
                  <a:pt x="63" y="51"/>
                </a:moveTo>
                <a:cubicBezTo>
                  <a:pt x="63" y="51"/>
                  <a:pt x="63" y="51"/>
                  <a:pt x="63" y="51"/>
                </a:cubicBezTo>
                <a:cubicBezTo>
                  <a:pt x="67" y="54"/>
                  <a:pt x="72" y="55"/>
                  <a:pt x="77" y="55"/>
                </a:cubicBezTo>
                <a:cubicBezTo>
                  <a:pt x="77" y="55"/>
                  <a:pt x="77" y="55"/>
                  <a:pt x="77" y="55"/>
                </a:cubicBezTo>
                <a:cubicBezTo>
                  <a:pt x="85" y="55"/>
                  <a:pt x="91" y="53"/>
                  <a:pt x="96" y="47"/>
                </a:cubicBezTo>
                <a:cubicBezTo>
                  <a:pt x="97" y="47"/>
                  <a:pt x="97" y="47"/>
                  <a:pt x="97" y="47"/>
                </a:cubicBezTo>
                <a:cubicBezTo>
                  <a:pt x="97" y="47"/>
                  <a:pt x="97" y="47"/>
                  <a:pt x="97" y="47"/>
                </a:cubicBezTo>
                <a:cubicBezTo>
                  <a:pt x="97" y="47"/>
                  <a:pt x="97" y="47"/>
                  <a:pt x="97" y="47"/>
                </a:cubicBezTo>
                <a:cubicBezTo>
                  <a:pt x="97" y="47"/>
                  <a:pt x="97" y="47"/>
                  <a:pt x="97" y="47"/>
                </a:cubicBezTo>
                <a:cubicBezTo>
                  <a:pt x="103" y="47"/>
                  <a:pt x="106" y="51"/>
                  <a:pt x="106" y="56"/>
                </a:cubicBezTo>
                <a:cubicBezTo>
                  <a:pt x="106" y="77"/>
                  <a:pt x="106" y="77"/>
                  <a:pt x="106" y="77"/>
                </a:cubicBezTo>
                <a:cubicBezTo>
                  <a:pt x="106" y="79"/>
                  <a:pt x="105" y="81"/>
                  <a:pt x="105" y="82"/>
                </a:cubicBezTo>
                <a:cubicBezTo>
                  <a:pt x="105" y="82"/>
                  <a:pt x="105" y="82"/>
                  <a:pt x="105" y="82"/>
                </a:cubicBezTo>
                <a:cubicBezTo>
                  <a:pt x="103" y="84"/>
                  <a:pt x="101" y="85"/>
                  <a:pt x="98" y="85"/>
                </a:cubicBezTo>
                <a:cubicBezTo>
                  <a:pt x="63" y="85"/>
                  <a:pt x="63" y="85"/>
                  <a:pt x="63" y="85"/>
                </a:cubicBezTo>
                <a:lnTo>
                  <a:pt x="63" y="51"/>
                </a:lnTo>
                <a:close/>
                <a:moveTo>
                  <a:pt x="10" y="85"/>
                </a:moveTo>
                <a:cubicBezTo>
                  <a:pt x="49" y="85"/>
                  <a:pt x="49" y="85"/>
                  <a:pt x="49" y="85"/>
                </a:cubicBezTo>
                <a:cubicBezTo>
                  <a:pt x="52" y="85"/>
                  <a:pt x="54" y="84"/>
                  <a:pt x="56" y="82"/>
                </a:cubicBezTo>
                <a:cubicBezTo>
                  <a:pt x="56" y="82"/>
                  <a:pt x="56" y="82"/>
                  <a:pt x="56" y="82"/>
                </a:cubicBezTo>
                <a:cubicBezTo>
                  <a:pt x="57" y="81"/>
                  <a:pt x="57" y="79"/>
                  <a:pt x="57" y="77"/>
                </a:cubicBezTo>
                <a:cubicBezTo>
                  <a:pt x="57" y="77"/>
                  <a:pt x="57" y="77"/>
                  <a:pt x="57" y="77"/>
                </a:cubicBezTo>
                <a:cubicBezTo>
                  <a:pt x="57" y="45"/>
                  <a:pt x="57" y="45"/>
                  <a:pt x="57" y="45"/>
                </a:cubicBezTo>
                <a:cubicBezTo>
                  <a:pt x="57" y="39"/>
                  <a:pt x="54" y="36"/>
                  <a:pt x="48" y="36"/>
                </a:cubicBezTo>
                <a:cubicBezTo>
                  <a:pt x="48" y="36"/>
                  <a:pt x="48" y="36"/>
                  <a:pt x="48" y="36"/>
                </a:cubicBezTo>
                <a:cubicBezTo>
                  <a:pt x="47" y="36"/>
                  <a:pt x="47" y="36"/>
                  <a:pt x="47" y="36"/>
                </a:cubicBezTo>
                <a:cubicBezTo>
                  <a:pt x="47" y="37"/>
                  <a:pt x="47" y="37"/>
                  <a:pt x="47" y="37"/>
                </a:cubicBezTo>
                <a:cubicBezTo>
                  <a:pt x="42" y="42"/>
                  <a:pt x="36" y="44"/>
                  <a:pt x="29" y="44"/>
                </a:cubicBezTo>
                <a:cubicBezTo>
                  <a:pt x="29" y="44"/>
                  <a:pt x="29" y="44"/>
                  <a:pt x="29" y="44"/>
                </a:cubicBezTo>
                <a:cubicBezTo>
                  <a:pt x="21" y="44"/>
                  <a:pt x="16" y="42"/>
                  <a:pt x="10" y="37"/>
                </a:cubicBezTo>
                <a:cubicBezTo>
                  <a:pt x="10" y="37"/>
                  <a:pt x="10" y="37"/>
                  <a:pt x="10" y="37"/>
                </a:cubicBezTo>
                <a:cubicBezTo>
                  <a:pt x="10" y="36"/>
                  <a:pt x="10" y="36"/>
                  <a:pt x="10" y="36"/>
                </a:cubicBezTo>
                <a:cubicBezTo>
                  <a:pt x="10" y="36"/>
                  <a:pt x="10" y="36"/>
                  <a:pt x="10" y="36"/>
                </a:cubicBezTo>
                <a:cubicBezTo>
                  <a:pt x="4" y="36"/>
                  <a:pt x="1" y="39"/>
                  <a:pt x="0" y="45"/>
                </a:cubicBezTo>
                <a:cubicBezTo>
                  <a:pt x="0" y="77"/>
                  <a:pt x="0" y="77"/>
                  <a:pt x="0" y="77"/>
                </a:cubicBezTo>
                <a:cubicBezTo>
                  <a:pt x="0" y="77"/>
                  <a:pt x="0" y="77"/>
                  <a:pt x="0" y="77"/>
                </a:cubicBezTo>
                <a:cubicBezTo>
                  <a:pt x="0" y="79"/>
                  <a:pt x="1" y="81"/>
                  <a:pt x="2" y="82"/>
                </a:cubicBezTo>
                <a:cubicBezTo>
                  <a:pt x="2" y="82"/>
                  <a:pt x="2" y="82"/>
                  <a:pt x="2" y="82"/>
                </a:cubicBezTo>
                <a:cubicBezTo>
                  <a:pt x="3" y="84"/>
                  <a:pt x="6" y="85"/>
                  <a:pt x="10" y="85"/>
                </a:cubicBezTo>
                <a:close/>
                <a:moveTo>
                  <a:pt x="29" y="38"/>
                </a:moveTo>
                <a:cubicBezTo>
                  <a:pt x="39" y="38"/>
                  <a:pt x="48" y="29"/>
                  <a:pt x="48" y="19"/>
                </a:cubicBezTo>
                <a:cubicBezTo>
                  <a:pt x="48" y="8"/>
                  <a:pt x="39" y="0"/>
                  <a:pt x="29" y="0"/>
                </a:cubicBezTo>
                <a:cubicBezTo>
                  <a:pt x="18" y="0"/>
                  <a:pt x="9" y="8"/>
                  <a:pt x="9" y="19"/>
                </a:cubicBezTo>
                <a:cubicBezTo>
                  <a:pt x="9" y="29"/>
                  <a:pt x="18" y="38"/>
                  <a:pt x="29" y="38"/>
                </a:cubicBezTo>
                <a:close/>
                <a:moveTo>
                  <a:pt x="77" y="50"/>
                </a:moveTo>
                <a:cubicBezTo>
                  <a:pt x="87" y="50"/>
                  <a:pt x="95" y="42"/>
                  <a:pt x="95" y="32"/>
                </a:cubicBezTo>
                <a:cubicBezTo>
                  <a:pt x="95" y="23"/>
                  <a:pt x="87" y="15"/>
                  <a:pt x="77" y="15"/>
                </a:cubicBezTo>
                <a:cubicBezTo>
                  <a:pt x="67" y="15"/>
                  <a:pt x="59" y="23"/>
                  <a:pt x="59" y="32"/>
                </a:cubicBezTo>
                <a:cubicBezTo>
                  <a:pt x="59" y="42"/>
                  <a:pt x="67" y="50"/>
                  <a:pt x="77" y="50"/>
                </a:cubicBezTo>
                <a:close/>
              </a:path>
            </a:pathLst>
          </a:custGeom>
          <a:solidFill>
            <a:schemeClr val="bg2"/>
          </a:solidFill>
          <a:ln>
            <a:noFill/>
          </a:ln>
          <a:extLst/>
        </p:spPr>
        <p:txBody>
          <a:bodyPr vert="horz" wrap="square" lIns="89606" tIns="44804" rIns="89606" bIns="44804" numCol="1" anchor="t" anchorCtr="0" compatLnSpc="1">
            <a:prstTxWarp prst="textNoShape">
              <a:avLst/>
            </a:prstTxWarp>
          </a:bodyPr>
          <a:lstStyle/>
          <a:p>
            <a:pPr defTabSz="914004"/>
            <a:endParaRPr lang="en-US" sz="1764" baseline="-25000" dirty="0">
              <a:gradFill>
                <a:gsLst>
                  <a:gs pos="1250">
                    <a:srgbClr val="FFFFFF"/>
                  </a:gs>
                  <a:gs pos="100000">
                    <a:srgbClr val="FFFFFF"/>
                  </a:gs>
                </a:gsLst>
                <a:lin ang="5400000" scaled="0"/>
              </a:gradFill>
            </a:endParaRPr>
          </a:p>
        </p:txBody>
      </p:sp>
      <p:sp>
        <p:nvSpPr>
          <p:cNvPr id="82" name="Freeform 12"/>
          <p:cNvSpPr>
            <a:spLocks noChangeAspect="1"/>
          </p:cNvSpPr>
          <p:nvPr/>
        </p:nvSpPr>
        <p:spPr bwMode="black">
          <a:xfrm>
            <a:off x="6309420" y="1182356"/>
            <a:ext cx="498424" cy="393033"/>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a:extLst/>
        </p:spPr>
        <p:txBody>
          <a:bodyPr vert="horz" wrap="square" lIns="89606" tIns="44804" rIns="89606" bIns="44804" numCol="1" anchor="t" anchorCtr="0" compatLnSpc="1">
            <a:prstTxWarp prst="textNoShape">
              <a:avLst/>
            </a:prstTxWarp>
          </a:bodyPr>
          <a:lstStyle/>
          <a:p>
            <a:pPr defTabSz="914004"/>
            <a:endParaRPr lang="en-US" sz="1764" dirty="0">
              <a:gradFill>
                <a:gsLst>
                  <a:gs pos="1250">
                    <a:srgbClr val="FFFFFF"/>
                  </a:gs>
                  <a:gs pos="100000">
                    <a:srgbClr val="FFFFFF"/>
                  </a:gs>
                </a:gsLst>
                <a:lin ang="5400000" scaled="0"/>
              </a:gradFill>
            </a:endParaRPr>
          </a:p>
        </p:txBody>
      </p:sp>
      <p:sp>
        <p:nvSpPr>
          <p:cNvPr id="108" name="Freeform 11"/>
          <p:cNvSpPr>
            <a:spLocks noEditPoints="1"/>
          </p:cNvSpPr>
          <p:nvPr/>
        </p:nvSpPr>
        <p:spPr bwMode="auto">
          <a:xfrm>
            <a:off x="472182" y="1293170"/>
            <a:ext cx="512428" cy="234253"/>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bg2"/>
          </a:solidFill>
          <a:ln>
            <a:noFill/>
          </a:ln>
        </p:spPr>
        <p:txBody>
          <a:bodyPr vert="horz" wrap="square" lIns="89606" tIns="44804" rIns="89606" bIns="44804" numCol="1" anchor="t" anchorCtr="0" compatLnSpc="1">
            <a:prstTxWarp prst="textNoShape">
              <a:avLst/>
            </a:prstTxWarp>
          </a:bodyPr>
          <a:lstStyle/>
          <a:p>
            <a:pPr defTabSz="895820"/>
            <a:endParaRPr lang="en-US" sz="1666" dirty="0">
              <a:gradFill>
                <a:gsLst>
                  <a:gs pos="1250">
                    <a:srgbClr val="FFFFFF"/>
                  </a:gs>
                  <a:gs pos="100000">
                    <a:srgbClr val="FFFFFF"/>
                  </a:gs>
                </a:gsLst>
                <a:lin ang="5400000" scaled="0"/>
              </a:gradFill>
            </a:endParaRPr>
          </a:p>
        </p:txBody>
      </p:sp>
      <p:sp>
        <p:nvSpPr>
          <p:cNvPr id="74" name="Rectangle 73"/>
          <p:cNvSpPr/>
          <p:nvPr/>
        </p:nvSpPr>
        <p:spPr bwMode="auto">
          <a:xfrm>
            <a:off x="308455" y="3267596"/>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Investment modelling </a:t>
            </a:r>
          </a:p>
        </p:txBody>
      </p:sp>
      <p:sp>
        <p:nvSpPr>
          <p:cNvPr id="3" name="TextBox 2"/>
          <p:cNvSpPr txBox="1"/>
          <p:nvPr/>
        </p:nvSpPr>
        <p:spPr>
          <a:xfrm>
            <a:off x="321767" y="3317178"/>
            <a:ext cx="813899" cy="511141"/>
          </a:xfrm>
          <a:prstGeom prst="rect">
            <a:avLst/>
          </a:prstGeom>
          <a:solidFill>
            <a:schemeClr val="accent1"/>
          </a:solidFill>
        </p:spPr>
        <p:txBody>
          <a:bodyPr wrap="square" lIns="179212" tIns="143371" rIns="179212" bIns="143371" rtlCol="0">
            <a:spAutoFit/>
          </a:bodyPr>
          <a:lstStyle/>
          <a:p>
            <a:pPr defTabSz="914004">
              <a:lnSpc>
                <a:spcPct val="90000"/>
              </a:lnSpc>
              <a:spcAft>
                <a:spcPts val="588"/>
              </a:spcAft>
            </a:pPr>
            <a:r>
              <a:rPr lang="en-US" sz="1600" dirty="0">
                <a:gradFill>
                  <a:gsLst>
                    <a:gs pos="2917">
                      <a:srgbClr val="FFFFFF"/>
                    </a:gs>
                    <a:gs pos="30000">
                      <a:srgbClr val="FFFFFF"/>
                    </a:gs>
                  </a:gsLst>
                  <a:lin ang="5400000" scaled="0"/>
                </a:gradFill>
                <a:latin typeface="Cambria Math" panose="02040503050406030204" pitchFamily="18" charset="0"/>
                <a:ea typeface="Cambria Math" panose="02040503050406030204" pitchFamily="18" charset="0"/>
              </a:rPr>
              <a:t>$$$</a:t>
            </a:r>
            <a:endParaRPr lang="en-US" sz="1600" dirty="0">
              <a:gradFill>
                <a:gsLst>
                  <a:gs pos="2917">
                    <a:srgbClr val="FFFFFF"/>
                  </a:gs>
                  <a:gs pos="30000">
                    <a:srgbClr val="FFFFFF"/>
                  </a:gs>
                </a:gsLst>
                <a:lin ang="5400000" scaled="0"/>
              </a:gradFill>
            </a:endParaRPr>
          </a:p>
        </p:txBody>
      </p:sp>
      <p:sp>
        <p:nvSpPr>
          <p:cNvPr id="88" name="Title 1"/>
          <p:cNvSpPr>
            <a:spLocks noGrp="1"/>
          </p:cNvSpPr>
          <p:nvPr>
            <p:ph type="title"/>
          </p:nvPr>
        </p:nvSpPr>
        <p:spPr/>
        <p:txBody>
          <a:bodyPr/>
          <a:lstStyle/>
          <a:p>
            <a:r>
              <a:rPr lang="en-US" dirty="0"/>
              <a:t>Example use cases</a:t>
            </a:r>
          </a:p>
        </p:txBody>
      </p:sp>
      <p:sp>
        <p:nvSpPr>
          <p:cNvPr id="75" name="Rectangle 74"/>
          <p:cNvSpPr/>
          <p:nvPr/>
        </p:nvSpPr>
        <p:spPr bwMode="auto">
          <a:xfrm>
            <a:off x="295143" y="1852965"/>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Revenue Forecasting</a:t>
            </a:r>
          </a:p>
        </p:txBody>
      </p:sp>
      <p:sp>
        <p:nvSpPr>
          <p:cNvPr id="76" name="TextBox 75"/>
          <p:cNvSpPr txBox="1"/>
          <p:nvPr/>
        </p:nvSpPr>
        <p:spPr>
          <a:xfrm>
            <a:off x="308455" y="1902546"/>
            <a:ext cx="813899" cy="511141"/>
          </a:xfrm>
          <a:prstGeom prst="rect">
            <a:avLst/>
          </a:prstGeom>
          <a:solidFill>
            <a:schemeClr val="accent1"/>
          </a:solidFill>
        </p:spPr>
        <p:txBody>
          <a:bodyPr wrap="square" lIns="179212" tIns="143371" rIns="179212" bIns="143371" rtlCol="0">
            <a:spAutoFit/>
          </a:bodyPr>
          <a:lstStyle/>
          <a:p>
            <a:pPr defTabSz="914004">
              <a:lnSpc>
                <a:spcPct val="90000"/>
              </a:lnSpc>
              <a:spcAft>
                <a:spcPts val="588"/>
              </a:spcAft>
            </a:pPr>
            <a:r>
              <a:rPr lang="en-US" sz="1600" dirty="0">
                <a:gradFill>
                  <a:gsLst>
                    <a:gs pos="2917">
                      <a:srgbClr val="FFFFFF"/>
                    </a:gs>
                    <a:gs pos="30000">
                      <a:srgbClr val="FFFFFF"/>
                    </a:gs>
                  </a:gsLst>
                  <a:lin ang="5400000" scaled="0"/>
                </a:gradFill>
                <a:latin typeface="Cambria Math" panose="02040503050406030204" pitchFamily="18" charset="0"/>
                <a:ea typeface="Cambria Math" panose="02040503050406030204" pitchFamily="18" charset="0"/>
              </a:rPr>
              <a:t>$$$</a:t>
            </a:r>
            <a:endParaRPr lang="en-US" sz="1600" dirty="0">
              <a:gradFill>
                <a:gsLst>
                  <a:gs pos="2917">
                    <a:srgbClr val="FFFFFF"/>
                  </a:gs>
                  <a:gs pos="30000">
                    <a:srgbClr val="FFFFFF"/>
                  </a:gs>
                </a:gsLst>
                <a:lin ang="5400000" scaled="0"/>
              </a:gradFill>
            </a:endParaRPr>
          </a:p>
        </p:txBody>
      </p:sp>
      <p:sp>
        <p:nvSpPr>
          <p:cNvPr id="78" name="Rectangle 77"/>
          <p:cNvSpPr/>
          <p:nvPr/>
        </p:nvSpPr>
        <p:spPr bwMode="auto">
          <a:xfrm>
            <a:off x="281462" y="2553372"/>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Portfolio optimization</a:t>
            </a:r>
          </a:p>
        </p:txBody>
      </p:sp>
      <p:pic>
        <p:nvPicPr>
          <p:cNvPr id="2" name="Picture 1" descr="aiga baggage check in by Anonymous - Set of international airport ..."/>
          <p:cNvPicPr>
            <a:picLocks noChangeAspect="1"/>
          </p:cNvPicPr>
          <p:nvPr/>
        </p:nvPicPr>
        <p:blipFill>
          <a:blip r:embed="rId3" cstate="email">
            <a:clrChange>
              <a:clrFrom>
                <a:srgbClr val="FFFFFF"/>
              </a:clrFrom>
              <a:clrTo>
                <a:srgbClr val="FFFFFF">
                  <a:alpha val="0"/>
                </a:srgbClr>
              </a:clrTo>
            </a:clrChange>
            <a:lum bright="70000" contrast="-70000"/>
            <a:extLst>
              <a:ext uri="{28A0092B-C50C-407E-A947-70E740481C1C}">
                <a14:useLocalDpi xmlns:a14="http://schemas.microsoft.com/office/drawing/2010/main"/>
              </a:ext>
            </a:extLst>
          </a:blip>
          <a:stretch>
            <a:fillRect/>
          </a:stretch>
        </p:blipFill>
        <p:spPr>
          <a:xfrm>
            <a:off x="472182" y="2671425"/>
            <a:ext cx="424998" cy="351685"/>
          </a:xfrm>
          <a:prstGeom prst="rect">
            <a:avLst/>
          </a:prstGeom>
          <a:noFill/>
        </p:spPr>
      </p:pic>
    </p:spTree>
    <p:extLst>
      <p:ext uri="{BB962C8B-B14F-4D97-AF65-F5344CB8AC3E}">
        <p14:creationId xmlns:p14="http://schemas.microsoft.com/office/powerpoint/2010/main" val="402040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568" y="286387"/>
            <a:ext cx="11524432" cy="1063487"/>
          </a:xfrm>
        </p:spPr>
        <p:txBody>
          <a:bodyPr/>
          <a:lstStyle/>
          <a:p>
            <a:r>
              <a:rPr lang="en-US" dirty="0">
                <a:latin typeface="Segoe"/>
              </a:rPr>
              <a:t>Predictive vs Prescriptive Analysis</a:t>
            </a:r>
          </a:p>
        </p:txBody>
      </p:sp>
      <p:sp>
        <p:nvSpPr>
          <p:cNvPr id="3" name="Content Placeholder 2"/>
          <p:cNvSpPr>
            <a:spLocks noGrp="1"/>
          </p:cNvSpPr>
          <p:nvPr>
            <p:ph sz="quarter" idx="10"/>
          </p:nvPr>
        </p:nvSpPr>
        <p:spPr/>
        <p:txBody>
          <a:bodyPr/>
          <a:lstStyle/>
          <a:p>
            <a:r>
              <a:rPr lang="en-US" b="1" dirty="0">
                <a:latin typeface="Segoe"/>
              </a:rPr>
              <a:t>Predictive analytics </a:t>
            </a:r>
            <a:r>
              <a:rPr lang="en-US" dirty="0">
                <a:latin typeface="Segoe"/>
              </a:rPr>
              <a:t>calibrated on past data, tells us what to expect</a:t>
            </a:r>
          </a:p>
          <a:p>
            <a:r>
              <a:rPr lang="en-US" b="1" dirty="0">
                <a:latin typeface="Segoe"/>
              </a:rPr>
              <a:t>Prescriptive analysis </a:t>
            </a:r>
            <a:r>
              <a:rPr lang="en-US" dirty="0">
                <a:latin typeface="Segoe"/>
              </a:rPr>
              <a:t>tells what actions to take</a:t>
            </a:r>
          </a:p>
        </p:txBody>
      </p:sp>
    </p:spTree>
    <p:extLst>
      <p:ext uri="{BB962C8B-B14F-4D97-AF65-F5344CB8AC3E}">
        <p14:creationId xmlns:p14="http://schemas.microsoft.com/office/powerpoint/2010/main" val="2706037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73" y="212195"/>
            <a:ext cx="11524432" cy="1063487"/>
          </a:xfrm>
        </p:spPr>
        <p:txBody>
          <a:bodyPr/>
          <a:lstStyle/>
          <a:p>
            <a:r>
              <a:rPr lang="en-US" dirty="0">
                <a:latin typeface="Segoe"/>
              </a:rPr>
              <a:t>Data Scientists Are Obsessed with Data</a:t>
            </a:r>
          </a:p>
        </p:txBody>
      </p:sp>
      <p:sp>
        <p:nvSpPr>
          <p:cNvPr id="3" name="Content Placeholder 2"/>
          <p:cNvSpPr>
            <a:spLocks noGrp="1"/>
          </p:cNvSpPr>
          <p:nvPr>
            <p:ph sz="quarter" idx="10"/>
          </p:nvPr>
        </p:nvSpPr>
        <p:spPr>
          <a:xfrm>
            <a:off x="379413" y="1388226"/>
            <a:ext cx="5795144" cy="5290388"/>
          </a:xfrm>
        </p:spPr>
        <p:txBody>
          <a:bodyPr/>
          <a:lstStyle/>
          <a:p>
            <a:r>
              <a:rPr lang="en-US" dirty="0">
                <a:latin typeface="Segoe"/>
              </a:rPr>
              <a:t>Finding data sources </a:t>
            </a:r>
          </a:p>
          <a:p>
            <a:r>
              <a:rPr lang="en-US" dirty="0">
                <a:latin typeface="Segoe"/>
              </a:rPr>
              <a:t>Acquiring data</a:t>
            </a:r>
          </a:p>
          <a:p>
            <a:r>
              <a:rPr lang="en-US" dirty="0">
                <a:latin typeface="Segoe"/>
              </a:rPr>
              <a:t>Cleaning and </a:t>
            </a:r>
            <a:br>
              <a:rPr lang="en-US" dirty="0">
                <a:latin typeface="Segoe"/>
              </a:rPr>
            </a:br>
            <a:r>
              <a:rPr lang="en-US" dirty="0">
                <a:latin typeface="Segoe"/>
              </a:rPr>
              <a:t>transforming data</a:t>
            </a:r>
          </a:p>
          <a:p>
            <a:r>
              <a:rPr lang="en-US" dirty="0">
                <a:latin typeface="Segoe"/>
              </a:rPr>
              <a:t>Understanding </a:t>
            </a:r>
            <a:br>
              <a:rPr lang="en-US" dirty="0">
                <a:latin typeface="Segoe"/>
              </a:rPr>
            </a:br>
            <a:r>
              <a:rPr lang="en-US" dirty="0">
                <a:latin typeface="Segoe"/>
              </a:rPr>
              <a:t>relationships in data</a:t>
            </a:r>
          </a:p>
          <a:p>
            <a:r>
              <a:rPr lang="en-US" dirty="0">
                <a:latin typeface="Segoe"/>
              </a:rPr>
              <a:t>Delivering value from data</a:t>
            </a:r>
            <a:br>
              <a:rPr lang="en-US" dirty="0">
                <a:latin typeface="Segoe"/>
              </a:rPr>
            </a:br>
            <a:endParaRPr lang="en-US" dirty="0">
              <a:latin typeface="Segoe"/>
            </a:endParaRPr>
          </a:p>
        </p:txBody>
      </p:sp>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379" y="1275682"/>
            <a:ext cx="5542857" cy="5104762"/>
          </a:xfrm>
          <a:prstGeom prst="rect">
            <a:avLst/>
          </a:prstGeom>
        </p:spPr>
      </p:pic>
    </p:spTree>
    <p:extLst>
      <p:ext uri="{BB962C8B-B14F-4D97-AF65-F5344CB8AC3E}">
        <p14:creationId xmlns:p14="http://schemas.microsoft.com/office/powerpoint/2010/main" val="2794964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Confusion</a:t>
            </a:r>
          </a:p>
        </p:txBody>
      </p:sp>
      <p:sp>
        <p:nvSpPr>
          <p:cNvPr id="3" name="Content Placeholder 2"/>
          <p:cNvSpPr>
            <a:spLocks noGrp="1"/>
          </p:cNvSpPr>
          <p:nvPr>
            <p:ph idx="1"/>
          </p:nvPr>
        </p:nvSpPr>
        <p:spPr/>
        <p:txBody>
          <a:bodyPr>
            <a:normAutofit fontScale="92500" lnSpcReduction="20000"/>
          </a:bodyPr>
          <a:lstStyle/>
          <a:p>
            <a:r>
              <a:rPr lang="en-US" dirty="0"/>
              <a:t>Statistics</a:t>
            </a:r>
          </a:p>
          <a:p>
            <a:pPr marL="457200" lvl="1" indent="0">
              <a:buNone/>
            </a:pPr>
            <a:r>
              <a:rPr lang="en-US" dirty="0"/>
              <a:t>Develops </a:t>
            </a:r>
            <a:r>
              <a:rPr lang="en-US" dirty="0" err="1"/>
              <a:t>methods|models</a:t>
            </a:r>
            <a:r>
              <a:rPr lang="en-US" dirty="0"/>
              <a:t> that explains data</a:t>
            </a:r>
          </a:p>
          <a:p>
            <a:pPr marL="457200" lvl="1" indent="0">
              <a:buNone/>
            </a:pPr>
            <a:endParaRPr lang="en-US" dirty="0"/>
          </a:p>
          <a:p>
            <a:r>
              <a:rPr lang="en-US" dirty="0"/>
              <a:t>Data Mining</a:t>
            </a:r>
          </a:p>
          <a:p>
            <a:pPr marL="0" indent="0">
              <a:buNone/>
            </a:pPr>
            <a:r>
              <a:rPr lang="en-US" sz="2400" dirty="0"/>
              <a:t>     Find previously unknown schema, patterns in data</a:t>
            </a:r>
          </a:p>
          <a:p>
            <a:endParaRPr lang="en-US" dirty="0"/>
          </a:p>
          <a:p>
            <a:r>
              <a:rPr lang="en-US" dirty="0"/>
              <a:t>Artificial Intelligence</a:t>
            </a:r>
          </a:p>
          <a:p>
            <a:pPr marL="0" indent="0">
              <a:buNone/>
            </a:pPr>
            <a:r>
              <a:rPr lang="en-US" sz="2400" dirty="0"/>
              <a:t>	Procedure of programing a computer to behave intelligent</a:t>
            </a:r>
          </a:p>
          <a:p>
            <a:pPr marL="0" indent="0">
              <a:buNone/>
            </a:pPr>
            <a:endParaRPr lang="en-US" sz="2400" dirty="0"/>
          </a:p>
          <a:p>
            <a:r>
              <a:rPr lang="en-US" dirty="0"/>
              <a:t>Predictive Analytics</a:t>
            </a:r>
          </a:p>
          <a:p>
            <a:pPr marL="0" indent="0">
              <a:buNone/>
            </a:pPr>
            <a:r>
              <a:rPr lang="en-US" sz="2400" dirty="0"/>
              <a:t>	Using Machine Learning techniques to predict future</a:t>
            </a:r>
          </a:p>
        </p:txBody>
      </p:sp>
    </p:spTree>
    <p:extLst>
      <p:ext uri="{BB962C8B-B14F-4D97-AF65-F5344CB8AC3E}">
        <p14:creationId xmlns:p14="http://schemas.microsoft.com/office/powerpoint/2010/main" val="264793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5791200" y="3484881"/>
            <a:ext cx="3830320" cy="2743200"/>
            <a:chOff x="5659120" y="3647441"/>
            <a:chExt cx="3830320" cy="2743200"/>
          </a:xfrm>
        </p:grpSpPr>
        <p:sp>
          <p:nvSpPr>
            <p:cNvPr id="8" name="Isosceles Triangle 7"/>
            <p:cNvSpPr/>
            <p:nvPr/>
          </p:nvSpPr>
          <p:spPr>
            <a:xfrm rot="1641634">
              <a:off x="5659120" y="3830027"/>
              <a:ext cx="2458720" cy="196088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746240" y="3647441"/>
              <a:ext cx="2743200" cy="2743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4"/>
          <p:cNvSpPr>
            <a:spLocks noGrp="1"/>
          </p:cNvSpPr>
          <p:nvPr>
            <p:ph type="title"/>
          </p:nvPr>
        </p:nvSpPr>
        <p:spPr/>
        <p:txBody>
          <a:bodyPr/>
          <a:lstStyle/>
          <a:p>
            <a:r>
              <a:rPr lang="en-US" dirty="0"/>
              <a:t>Steps to Build a Machine Learning Solution</a:t>
            </a:r>
          </a:p>
        </p:txBody>
      </p:sp>
      <p:graphicFrame>
        <p:nvGraphicFramePr>
          <p:cNvPr id="4" name="Content Placeholder 3"/>
          <p:cNvGraphicFramePr>
            <a:graphicFrameLocks noGrp="1"/>
          </p:cNvGraphicFramePr>
          <p:nvPr>
            <p:ph idx="4294967295"/>
            <p:extLst/>
          </p:nvPr>
        </p:nvGraphicFramePr>
        <p:xfrm>
          <a:off x="1412240" y="1028700"/>
          <a:ext cx="4683760" cy="4692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nvPr>
        </p:nvGraphicFramePr>
        <p:xfrm>
          <a:off x="6715760" y="3464560"/>
          <a:ext cx="3049870" cy="29988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9204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FA01354-8521-45CE-9D0E-B804F9D51FA9}"/>
                                            </p:graphicEl>
                                          </p:spTgt>
                                        </p:tgtEl>
                                        <p:attrNameLst>
                                          <p:attrName>style.visibility</p:attrName>
                                        </p:attrNameLst>
                                      </p:cBhvr>
                                      <p:to>
                                        <p:strVal val="visible"/>
                                      </p:to>
                                    </p:set>
                                    <p:animEffect transition="in" filter="fade">
                                      <p:cBhvr>
                                        <p:cTn id="7" dur="500"/>
                                        <p:tgtEl>
                                          <p:spTgt spid="4">
                                            <p:graphicEl>
                                              <a:dgm id="{DFA01354-8521-45CE-9D0E-B804F9D51FA9}"/>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graphicEl>
                                              <a:dgm id="{3C24FC50-C5C6-462C-8E45-CBCB342FED21}"/>
                                            </p:graphicEl>
                                          </p:spTgt>
                                        </p:tgtEl>
                                        <p:attrNameLst>
                                          <p:attrName>style.visibility</p:attrName>
                                        </p:attrNameLst>
                                      </p:cBhvr>
                                      <p:to>
                                        <p:strVal val="visible"/>
                                      </p:to>
                                    </p:set>
                                    <p:animEffect transition="in" filter="fade">
                                      <p:cBhvr>
                                        <p:cTn id="11" dur="500"/>
                                        <p:tgtEl>
                                          <p:spTgt spid="4">
                                            <p:graphicEl>
                                              <a:dgm id="{3C24FC50-C5C6-462C-8E45-CBCB342FED21}"/>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graphicEl>
                                              <a:dgm id="{DE7813E2-3F1B-44AE-8A4D-E3A2F2554899}"/>
                                            </p:graphicEl>
                                          </p:spTgt>
                                        </p:tgtEl>
                                        <p:attrNameLst>
                                          <p:attrName>style.visibility</p:attrName>
                                        </p:attrNameLst>
                                      </p:cBhvr>
                                      <p:to>
                                        <p:strVal val="visible"/>
                                      </p:to>
                                    </p:set>
                                    <p:animEffect transition="in" filter="fade">
                                      <p:cBhvr>
                                        <p:cTn id="15" dur="500"/>
                                        <p:tgtEl>
                                          <p:spTgt spid="4">
                                            <p:graphicEl>
                                              <a:dgm id="{DE7813E2-3F1B-44AE-8A4D-E3A2F2554899}"/>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graphicEl>
                                              <a:dgm id="{DF1BCFFA-1A13-4ECE-ABE7-2B0C98FB72CA}"/>
                                            </p:graphicEl>
                                          </p:spTgt>
                                        </p:tgtEl>
                                        <p:attrNameLst>
                                          <p:attrName>style.visibility</p:attrName>
                                        </p:attrNameLst>
                                      </p:cBhvr>
                                      <p:to>
                                        <p:strVal val="visible"/>
                                      </p:to>
                                    </p:set>
                                    <p:animEffect transition="in" filter="fade">
                                      <p:cBhvr>
                                        <p:cTn id="19" dur="500"/>
                                        <p:tgtEl>
                                          <p:spTgt spid="4">
                                            <p:graphicEl>
                                              <a:dgm id="{DF1BCFFA-1A13-4ECE-ABE7-2B0C98FB72CA}"/>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graphicEl>
                                              <a:dgm id="{AF00E959-5C43-48CD-A97C-060033D2AB03}"/>
                                            </p:graphicEl>
                                          </p:spTgt>
                                        </p:tgtEl>
                                        <p:attrNameLst>
                                          <p:attrName>style.visibility</p:attrName>
                                        </p:attrNameLst>
                                      </p:cBhvr>
                                      <p:to>
                                        <p:strVal val="visible"/>
                                      </p:to>
                                    </p:set>
                                    <p:animEffect transition="in" filter="fade">
                                      <p:cBhvr>
                                        <p:cTn id="23" dur="500"/>
                                        <p:tgtEl>
                                          <p:spTgt spid="4">
                                            <p:graphicEl>
                                              <a:dgm id="{AF00E959-5C43-48CD-A97C-060033D2AB03}"/>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graphicEl>
                                              <a:dgm id="{828ADA7E-B440-4137-898B-7B4B8BC5694E}"/>
                                            </p:graphicEl>
                                          </p:spTgt>
                                        </p:tgtEl>
                                        <p:attrNameLst>
                                          <p:attrName>style.visibility</p:attrName>
                                        </p:attrNameLst>
                                      </p:cBhvr>
                                      <p:to>
                                        <p:strVal val="visible"/>
                                      </p:to>
                                    </p:set>
                                    <p:animEffect transition="in" filter="fade">
                                      <p:cBhvr>
                                        <p:cTn id="27" dur="500"/>
                                        <p:tgtEl>
                                          <p:spTgt spid="4">
                                            <p:graphicEl>
                                              <a:dgm id="{828ADA7E-B440-4137-898B-7B4B8BC5694E}"/>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graphicEl>
                                              <a:dgm id="{A337D18A-A4B8-4BE0-8517-DCC85697C88E}"/>
                                            </p:graphicEl>
                                          </p:spTgt>
                                        </p:tgtEl>
                                        <p:attrNameLst>
                                          <p:attrName>style.visibility</p:attrName>
                                        </p:attrNameLst>
                                      </p:cBhvr>
                                      <p:to>
                                        <p:strVal val="visible"/>
                                      </p:to>
                                    </p:set>
                                    <p:animEffect transition="in" filter="fade">
                                      <p:cBhvr>
                                        <p:cTn id="31" dur="500"/>
                                        <p:tgtEl>
                                          <p:spTgt spid="4">
                                            <p:graphicEl>
                                              <a:dgm id="{A337D18A-A4B8-4BE0-8517-DCC85697C88E}"/>
                                            </p:graphic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
                                            <p:graphicEl>
                                              <a:dgm id="{9A72A26C-5978-4FF1-9093-4D54A75560AF}"/>
                                            </p:graphicEl>
                                          </p:spTgt>
                                        </p:tgtEl>
                                        <p:attrNameLst>
                                          <p:attrName>style.visibility</p:attrName>
                                        </p:attrNameLst>
                                      </p:cBhvr>
                                      <p:to>
                                        <p:strVal val="visible"/>
                                      </p:to>
                                    </p:set>
                                    <p:animEffect transition="in" filter="fade">
                                      <p:cBhvr>
                                        <p:cTn id="35" dur="500"/>
                                        <p:tgtEl>
                                          <p:spTgt spid="4">
                                            <p:graphicEl>
                                              <a:dgm id="{9A72A26C-5978-4FF1-9093-4D54A75560AF}"/>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
                                            <p:graphicEl>
                                              <a:dgm id="{38B5C9CA-1FA6-4B16-8DF0-3E2FA72359BD}"/>
                                            </p:graphicEl>
                                          </p:spTgt>
                                        </p:tgtEl>
                                        <p:attrNameLst>
                                          <p:attrName>style.visibility</p:attrName>
                                        </p:attrNameLst>
                                      </p:cBhvr>
                                      <p:to>
                                        <p:strVal val="visible"/>
                                      </p:to>
                                    </p:set>
                                    <p:animEffect transition="in" filter="fade">
                                      <p:cBhvr>
                                        <p:cTn id="39" dur="500"/>
                                        <p:tgtEl>
                                          <p:spTgt spid="4">
                                            <p:graphicEl>
                                              <a:dgm id="{38B5C9CA-1FA6-4B16-8DF0-3E2FA72359BD}"/>
                                            </p:graphic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
                                            <p:graphicEl>
                                              <a:dgm id="{66FC7FA2-FEBD-4CF1-9360-0B12A7BD5B9B}"/>
                                            </p:graphicEl>
                                          </p:spTgt>
                                        </p:tgtEl>
                                        <p:attrNameLst>
                                          <p:attrName>style.visibility</p:attrName>
                                        </p:attrNameLst>
                                      </p:cBhvr>
                                      <p:to>
                                        <p:strVal val="visible"/>
                                      </p:to>
                                    </p:set>
                                    <p:animEffect transition="in" filter="fade">
                                      <p:cBhvr>
                                        <p:cTn id="43" dur="500"/>
                                        <p:tgtEl>
                                          <p:spTgt spid="4">
                                            <p:graphicEl>
                                              <a:dgm id="{66FC7FA2-FEBD-4CF1-9360-0B12A7BD5B9B}"/>
                                            </p:graphic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6">
                                            <p:graphicEl>
                                              <a:dgm id="{61FACFFD-3C32-45B5-A024-7D8CD673771C}"/>
                                            </p:graphicEl>
                                          </p:spTgt>
                                        </p:tgtEl>
                                        <p:attrNameLst>
                                          <p:attrName>style.visibility</p:attrName>
                                        </p:attrNameLst>
                                      </p:cBhvr>
                                      <p:to>
                                        <p:strVal val="visible"/>
                                      </p:to>
                                    </p:set>
                                    <p:animEffect transition="in" filter="fade">
                                      <p:cBhvr>
                                        <p:cTn id="51" dur="500"/>
                                        <p:tgtEl>
                                          <p:spTgt spid="6">
                                            <p:graphicEl>
                                              <a:dgm id="{61FACFFD-3C32-45B5-A024-7D8CD673771C}"/>
                                            </p:graphic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6">
                                            <p:graphicEl>
                                              <a:dgm id="{56BE076D-F7E6-459C-898D-C48A8889B285}"/>
                                            </p:graphicEl>
                                          </p:spTgt>
                                        </p:tgtEl>
                                        <p:attrNameLst>
                                          <p:attrName>style.visibility</p:attrName>
                                        </p:attrNameLst>
                                      </p:cBhvr>
                                      <p:to>
                                        <p:strVal val="visible"/>
                                      </p:to>
                                    </p:set>
                                    <p:animEffect transition="in" filter="fade">
                                      <p:cBhvr>
                                        <p:cTn id="55" dur="500"/>
                                        <p:tgtEl>
                                          <p:spTgt spid="6">
                                            <p:graphicEl>
                                              <a:dgm id="{56BE076D-F7E6-459C-898D-C48A8889B285}"/>
                                            </p:graphicEl>
                                          </p:spTgt>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6">
                                            <p:graphicEl>
                                              <a:dgm id="{F700A775-0DDC-45B5-8038-6B9F15E13EF5}"/>
                                            </p:graphicEl>
                                          </p:spTgt>
                                        </p:tgtEl>
                                        <p:attrNameLst>
                                          <p:attrName>style.visibility</p:attrName>
                                        </p:attrNameLst>
                                      </p:cBhvr>
                                      <p:to>
                                        <p:strVal val="visible"/>
                                      </p:to>
                                    </p:set>
                                    <p:animEffect transition="in" filter="fade">
                                      <p:cBhvr>
                                        <p:cTn id="59" dur="500"/>
                                        <p:tgtEl>
                                          <p:spTgt spid="6">
                                            <p:graphicEl>
                                              <a:dgm id="{F700A775-0DDC-45B5-8038-6B9F15E13EF5}"/>
                                            </p:graphicEl>
                                          </p:spTgt>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6">
                                            <p:graphicEl>
                                              <a:dgm id="{A29DCF89-BF88-4E11-A633-22CD9DCD9666}"/>
                                            </p:graphicEl>
                                          </p:spTgt>
                                        </p:tgtEl>
                                        <p:attrNameLst>
                                          <p:attrName>style.visibility</p:attrName>
                                        </p:attrNameLst>
                                      </p:cBhvr>
                                      <p:to>
                                        <p:strVal val="visible"/>
                                      </p:to>
                                    </p:set>
                                    <p:animEffect transition="in" filter="fade">
                                      <p:cBhvr>
                                        <p:cTn id="63" dur="500"/>
                                        <p:tgtEl>
                                          <p:spTgt spid="6">
                                            <p:graphicEl>
                                              <a:dgm id="{A29DCF89-BF88-4E11-A633-22CD9DCD9666}"/>
                                            </p:graphicEl>
                                          </p:spTgt>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6">
                                            <p:graphicEl>
                                              <a:dgm id="{429DC0BC-9253-4192-A897-B853274FF7AA}"/>
                                            </p:graphicEl>
                                          </p:spTgt>
                                        </p:tgtEl>
                                        <p:attrNameLst>
                                          <p:attrName>style.visibility</p:attrName>
                                        </p:attrNameLst>
                                      </p:cBhvr>
                                      <p:to>
                                        <p:strVal val="visible"/>
                                      </p:to>
                                    </p:set>
                                    <p:animEffect transition="in" filter="fade">
                                      <p:cBhvr>
                                        <p:cTn id="67" dur="500"/>
                                        <p:tgtEl>
                                          <p:spTgt spid="6">
                                            <p:graphicEl>
                                              <a:dgm id="{429DC0BC-9253-4192-A897-B853274FF7AA}"/>
                                            </p:graphicEl>
                                          </p:spTgt>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6">
                                            <p:graphicEl>
                                              <a:dgm id="{D609ACAE-4C88-49E2-8C21-E50FAF8EEF10}"/>
                                            </p:graphicEl>
                                          </p:spTgt>
                                        </p:tgtEl>
                                        <p:attrNameLst>
                                          <p:attrName>style.visibility</p:attrName>
                                        </p:attrNameLst>
                                      </p:cBhvr>
                                      <p:to>
                                        <p:strVal val="visible"/>
                                      </p:to>
                                    </p:set>
                                    <p:animEffect transition="in" filter="fade">
                                      <p:cBhvr>
                                        <p:cTn id="71" dur="500"/>
                                        <p:tgtEl>
                                          <p:spTgt spid="6">
                                            <p:graphicEl>
                                              <a:dgm id="{D609ACAE-4C88-49E2-8C21-E50FAF8EEF10}"/>
                                            </p:graphicEl>
                                          </p:spTgt>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6">
                                            <p:graphicEl>
                                              <a:dgm id="{2C87F04E-1A5B-448B-8556-DA1C136E59DA}"/>
                                            </p:graphicEl>
                                          </p:spTgt>
                                        </p:tgtEl>
                                        <p:attrNameLst>
                                          <p:attrName>style.visibility</p:attrName>
                                        </p:attrNameLst>
                                      </p:cBhvr>
                                      <p:to>
                                        <p:strVal val="visible"/>
                                      </p:to>
                                    </p:set>
                                    <p:animEffect transition="in" filter="fade">
                                      <p:cBhvr>
                                        <p:cTn id="75" dur="500"/>
                                        <p:tgtEl>
                                          <p:spTgt spid="6">
                                            <p:graphicEl>
                                              <a:dgm id="{2C87F04E-1A5B-448B-8556-DA1C136E59DA}"/>
                                            </p:graphicEl>
                                          </p:spTgt>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6">
                                            <p:graphicEl>
                                              <a:dgm id="{43BC5222-2A2A-4DE1-B1E2-619CDB27BFD4}"/>
                                            </p:graphicEl>
                                          </p:spTgt>
                                        </p:tgtEl>
                                        <p:attrNameLst>
                                          <p:attrName>style.visibility</p:attrName>
                                        </p:attrNameLst>
                                      </p:cBhvr>
                                      <p:to>
                                        <p:strVal val="visible"/>
                                      </p:to>
                                    </p:set>
                                    <p:animEffect transition="in" filter="fade">
                                      <p:cBhvr>
                                        <p:cTn id="79" dur="500"/>
                                        <p:tgtEl>
                                          <p:spTgt spid="6">
                                            <p:graphicEl>
                                              <a:dgm id="{43BC5222-2A2A-4DE1-B1E2-619CDB27BFD4}"/>
                                            </p:graphicEl>
                                          </p:spTgt>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6">
                                            <p:graphicEl>
                                              <a:dgm id="{A59E113D-B3F5-43F8-A6E3-371B463FE7AB}"/>
                                            </p:graphicEl>
                                          </p:spTgt>
                                        </p:tgtEl>
                                        <p:attrNameLst>
                                          <p:attrName>style.visibility</p:attrName>
                                        </p:attrNameLst>
                                      </p:cBhvr>
                                      <p:to>
                                        <p:strVal val="visible"/>
                                      </p:to>
                                    </p:set>
                                    <p:animEffect transition="in" filter="fade">
                                      <p:cBhvr>
                                        <p:cTn id="83" dur="500"/>
                                        <p:tgtEl>
                                          <p:spTgt spid="6">
                                            <p:graphicEl>
                                              <a:dgm id="{A59E113D-B3F5-43F8-A6E3-371B463FE7AB}"/>
                                            </p:graphicEl>
                                          </p:spTgt>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6">
                                            <p:graphicEl>
                                              <a:dgm id="{ADB0B3F4-F058-41F4-89A8-79B7B0F5DE07}"/>
                                            </p:graphicEl>
                                          </p:spTgt>
                                        </p:tgtEl>
                                        <p:attrNameLst>
                                          <p:attrName>style.visibility</p:attrName>
                                        </p:attrNameLst>
                                      </p:cBhvr>
                                      <p:to>
                                        <p:strVal val="visible"/>
                                      </p:to>
                                    </p:set>
                                    <p:animEffect transition="in" filter="fade">
                                      <p:cBhvr>
                                        <p:cTn id="87" dur="500"/>
                                        <p:tgtEl>
                                          <p:spTgt spid="6">
                                            <p:graphicEl>
                                              <a:dgm id="{ADB0B3F4-F058-41F4-89A8-79B7B0F5DE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6"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2914" y="165324"/>
            <a:ext cx="10515600" cy="638175"/>
          </a:xfrm>
        </p:spPr>
        <p:txBody>
          <a:bodyPr>
            <a:normAutofit fontScale="90000"/>
          </a:bodyPr>
          <a:lstStyle/>
          <a:p>
            <a:r>
              <a:rPr lang="en-US" b="1" dirty="0">
                <a:latin typeface="+mn-lt"/>
              </a:rPr>
              <a:t>Boston Code </a:t>
            </a:r>
            <a:r>
              <a:rPr lang="en-US" b="1">
                <a:latin typeface="+mn-lt"/>
              </a:rPr>
              <a:t>Camp 27 </a:t>
            </a:r>
            <a:r>
              <a:rPr lang="en-US" b="1" dirty="0">
                <a:latin typeface="+mn-lt"/>
              </a:rPr>
              <a:t>- Thanks to our Sponsors!</a:t>
            </a:r>
            <a:endParaRPr lang="en-US" dirty="0">
              <a:latin typeface="+mn-lt"/>
            </a:endParaRPr>
          </a:p>
        </p:txBody>
      </p:sp>
      <p:sp>
        <p:nvSpPr>
          <p:cNvPr id="5" name="Content Placeholder 4"/>
          <p:cNvSpPr>
            <a:spLocks noGrp="1"/>
          </p:cNvSpPr>
          <p:nvPr>
            <p:ph sz="half" idx="1"/>
          </p:nvPr>
        </p:nvSpPr>
        <p:spPr>
          <a:xfrm>
            <a:off x="381000" y="1079500"/>
            <a:ext cx="7467600" cy="5626100"/>
          </a:xfrm>
        </p:spPr>
        <p:txBody>
          <a:bodyPr/>
          <a:lstStyle/>
          <a:p>
            <a:r>
              <a:rPr lang="en-US" sz="2400" dirty="0"/>
              <a:t>Platinum</a:t>
            </a:r>
            <a:br>
              <a:rPr lang="en-US" sz="2400" dirty="0"/>
            </a:br>
            <a:endParaRPr lang="en-US" dirty="0"/>
          </a:p>
          <a:p>
            <a:r>
              <a:rPr lang="en-US" sz="2400" dirty="0"/>
              <a:t>Gold</a:t>
            </a:r>
          </a:p>
          <a:p>
            <a:endParaRPr lang="en-US" sz="2400" dirty="0"/>
          </a:p>
          <a:p>
            <a:endParaRPr lang="en-US" sz="1050" dirty="0"/>
          </a:p>
          <a:p>
            <a:r>
              <a:rPr lang="en-US" sz="2400" dirty="0"/>
              <a:t>Silver</a:t>
            </a:r>
            <a:br>
              <a:rPr lang="en-US" sz="2400" dirty="0"/>
            </a:br>
            <a:endParaRPr lang="en-US" sz="2400" dirty="0"/>
          </a:p>
          <a:p>
            <a:r>
              <a:rPr lang="en-US" sz="2400" dirty="0"/>
              <a:t>Bronze</a:t>
            </a:r>
          </a:p>
        </p:txBody>
      </p:sp>
      <p:sp>
        <p:nvSpPr>
          <p:cNvPr id="6" name="Content Placeholder 5"/>
          <p:cNvSpPr>
            <a:spLocks noGrp="1"/>
          </p:cNvSpPr>
          <p:nvPr>
            <p:ph sz="half" idx="2"/>
          </p:nvPr>
        </p:nvSpPr>
        <p:spPr>
          <a:xfrm>
            <a:off x="9287053" y="1079500"/>
            <a:ext cx="2700321" cy="5537200"/>
          </a:xfrm>
        </p:spPr>
        <p:txBody>
          <a:bodyPr>
            <a:normAutofit/>
          </a:bodyPr>
          <a:lstStyle/>
          <a:p>
            <a:r>
              <a:rPr lang="en-US" sz="2000" dirty="0"/>
              <a:t>In-Kind Donations</a:t>
            </a:r>
            <a:endParaRPr lang="en-US" sz="28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602" y="2938517"/>
            <a:ext cx="1772846" cy="917789"/>
          </a:xfrm>
          <a:prstGeom prst="rect">
            <a:avLst/>
          </a:prstGeom>
        </p:spPr>
      </p:pic>
      <p:pic>
        <p:nvPicPr>
          <p:cNvPr id="13" name="Picture 12"/>
          <p:cNvPicPr>
            <a:picLocks noChangeAspect="1"/>
          </p:cNvPicPr>
          <p:nvPr/>
        </p:nvPicPr>
        <p:blipFill>
          <a:blip r:embed="rId3"/>
          <a:stretch>
            <a:fillRect/>
          </a:stretch>
        </p:blipFill>
        <p:spPr>
          <a:xfrm>
            <a:off x="1991944" y="4253253"/>
            <a:ext cx="1465229" cy="647981"/>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2256" y="2230822"/>
            <a:ext cx="809911" cy="778519"/>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0255" y="4279253"/>
            <a:ext cx="2091156" cy="595979"/>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37327" y="590787"/>
            <a:ext cx="3408427" cy="111701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1103" y="5053006"/>
            <a:ext cx="1241865" cy="256652"/>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65247" y="3490841"/>
            <a:ext cx="2479375" cy="513439"/>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34176" y="1626052"/>
            <a:ext cx="1735721" cy="452305"/>
          </a:xfrm>
          <a:prstGeom prst="rect">
            <a:avLst/>
          </a:prstGeom>
        </p:spPr>
      </p:pic>
      <p:cxnSp>
        <p:nvCxnSpPr>
          <p:cNvPr id="10" name="Straight Connector 9"/>
          <p:cNvCxnSpPr/>
          <p:nvPr/>
        </p:nvCxnSpPr>
        <p:spPr>
          <a:xfrm>
            <a:off x="9129475" y="1141285"/>
            <a:ext cx="0" cy="487680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13132" y="1627024"/>
            <a:ext cx="2460804" cy="1119666"/>
          </a:xfrm>
          <a:prstGeom prst="rect">
            <a:avLst/>
          </a:prstGeom>
        </p:spPr>
      </p:pic>
      <p:pic>
        <p:nvPicPr>
          <p:cNvPr id="2" name="Picture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09537" y="5048671"/>
            <a:ext cx="2135911" cy="477020"/>
          </a:xfrm>
          <a:prstGeom prst="rect">
            <a:avLst/>
          </a:prstGeom>
        </p:spPr>
      </p:pic>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08261" y="3175975"/>
            <a:ext cx="2857899" cy="762106"/>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09729" y="1763339"/>
            <a:ext cx="3123724" cy="995900"/>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15064" y="2906132"/>
            <a:ext cx="2933551" cy="488925"/>
          </a:xfrm>
          <a:prstGeom prst="rect">
            <a:avLst/>
          </a:prstGeom>
        </p:spPr>
      </p:pic>
      <p:cxnSp>
        <p:nvCxnSpPr>
          <p:cNvPr id="22" name="Straight Connector 21"/>
          <p:cNvCxnSpPr/>
          <p:nvPr/>
        </p:nvCxnSpPr>
        <p:spPr>
          <a:xfrm flipH="1" flipV="1">
            <a:off x="1565741" y="1564796"/>
            <a:ext cx="5309619" cy="92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1565740" y="2765246"/>
            <a:ext cx="5309619" cy="92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1565739" y="4115995"/>
            <a:ext cx="5309619" cy="9277"/>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26348" y="4204615"/>
            <a:ext cx="2540644" cy="745256"/>
          </a:xfrm>
          <a:prstGeom prst="rect">
            <a:avLst/>
          </a:prstGeom>
        </p:spPr>
      </p:pic>
      <p:pic>
        <p:nvPicPr>
          <p:cNvPr id="29" name="Picture 2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086099" y="5031392"/>
            <a:ext cx="1855105" cy="556532"/>
          </a:xfrm>
          <a:prstGeom prst="rect">
            <a:avLst/>
          </a:prstGeom>
        </p:spPr>
      </p:pic>
      <p:pic>
        <p:nvPicPr>
          <p:cNvPr id="30" name="Picture 2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203978" y="4909470"/>
            <a:ext cx="2400240" cy="720072"/>
          </a:xfrm>
          <a:prstGeom prst="rect">
            <a:avLst/>
          </a:prstGeom>
        </p:spPr>
      </p:pic>
      <p:pic>
        <p:nvPicPr>
          <p:cNvPr id="31" name="Picture 3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24728" y="5664327"/>
            <a:ext cx="2305527" cy="691658"/>
          </a:xfrm>
          <a:prstGeom prst="rect">
            <a:avLst/>
          </a:prstGeom>
        </p:spPr>
      </p:pic>
      <p:pic>
        <p:nvPicPr>
          <p:cNvPr id="32" name="Picture 3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204758" y="5733505"/>
            <a:ext cx="1897194" cy="569159"/>
          </a:xfrm>
          <a:prstGeom prst="rect">
            <a:avLst/>
          </a:prstGeom>
        </p:spPr>
      </p:pic>
      <p:pic>
        <p:nvPicPr>
          <p:cNvPr id="33" name="Picture 3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22572" y="4084251"/>
            <a:ext cx="1829276" cy="733163"/>
          </a:xfrm>
          <a:prstGeom prst="rect">
            <a:avLst/>
          </a:prstGeom>
        </p:spPr>
      </p:pic>
    </p:spTree>
    <p:extLst>
      <p:ext uri="{BB962C8B-B14F-4D97-AF65-F5344CB8AC3E}">
        <p14:creationId xmlns:p14="http://schemas.microsoft.com/office/powerpoint/2010/main" val="725759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 CCC Big Data Pipeline</a:t>
            </a:r>
          </a:p>
        </p:txBody>
      </p:sp>
      <p:sp>
        <p:nvSpPr>
          <p:cNvPr id="3" name="Content Placeholder 2"/>
          <p:cNvSpPr>
            <a:spLocks noGrp="1"/>
          </p:cNvSpPr>
          <p:nvPr>
            <p:ph sz="quarter" idx="10"/>
          </p:nvPr>
        </p:nvSpPr>
        <p:spPr>
          <a:xfrm>
            <a:off x="286001" y="827223"/>
            <a:ext cx="9361582" cy="1095421"/>
          </a:xfrm>
        </p:spPr>
        <p:txBody>
          <a:bodyPr/>
          <a:lstStyle/>
          <a:p>
            <a:pPr marL="0" indent="0">
              <a:buNone/>
            </a:pPr>
            <a:endParaRPr lang="en-US" sz="2600" dirty="0"/>
          </a:p>
          <a:p>
            <a:pPr marL="0" indent="0">
              <a:buNone/>
            </a:pPr>
            <a:endParaRPr lang="en-US" sz="2600" dirty="0"/>
          </a:p>
        </p:txBody>
      </p:sp>
      <p:grpSp>
        <p:nvGrpSpPr>
          <p:cNvPr id="31" name="Group 30"/>
          <p:cNvGrpSpPr/>
          <p:nvPr/>
        </p:nvGrpSpPr>
        <p:grpSpPr>
          <a:xfrm>
            <a:off x="0" y="1688632"/>
            <a:ext cx="12049553" cy="5182335"/>
            <a:chOff x="0" y="1688632"/>
            <a:chExt cx="12049553" cy="5182335"/>
          </a:xfrm>
        </p:grpSpPr>
        <p:sp>
          <p:nvSpPr>
            <p:cNvPr id="6" name="Rectangle 5"/>
            <p:cNvSpPr/>
            <p:nvPr/>
          </p:nvSpPr>
          <p:spPr>
            <a:xfrm>
              <a:off x="0" y="6517024"/>
              <a:ext cx="12049553" cy="353943"/>
            </a:xfrm>
            <a:prstGeom prst="rect">
              <a:avLst/>
            </a:prstGeom>
          </p:spPr>
          <p:txBody>
            <a:bodyPr wrap="square">
              <a:spAutoFit/>
            </a:bodyPr>
            <a:lstStyle/>
            <a:p>
              <a:r>
                <a:rPr lang="en-US" sz="1700" dirty="0"/>
                <a:t>*From the Computing Community Consortium Big Data Whitepaper: http://www.cra.org/ccc/files/docs/init/bigdatawhitepaper.pdf</a:t>
              </a:r>
            </a:p>
          </p:txBody>
        </p:sp>
        <p:sp>
          <p:nvSpPr>
            <p:cNvPr id="7" name="TextBox 6"/>
            <p:cNvSpPr txBox="1"/>
            <p:nvPr/>
          </p:nvSpPr>
          <p:spPr>
            <a:xfrm>
              <a:off x="1668122" y="1688632"/>
              <a:ext cx="5921080" cy="461665"/>
            </a:xfrm>
            <a:prstGeom prst="rect">
              <a:avLst/>
            </a:prstGeom>
            <a:noFill/>
          </p:spPr>
          <p:txBody>
            <a:bodyPr wrap="square" rtlCol="0">
              <a:spAutoFit/>
            </a:bodyPr>
            <a:lstStyle/>
            <a:p>
              <a:r>
                <a:rPr lang="en-US" sz="2400" dirty="0">
                  <a:solidFill>
                    <a:schemeClr val="accent1"/>
                  </a:solidFill>
                  <a:latin typeface="Segoe" panose="020B0502040504020203" pitchFamily="34" charset="0"/>
                </a:rPr>
                <a:t>CCC Big Data Pipeline from 2012*</a:t>
              </a:r>
            </a:p>
          </p:txBody>
        </p:sp>
        <p:sp>
          <p:nvSpPr>
            <p:cNvPr id="8" name="Rounded Rectangle 7"/>
            <p:cNvSpPr/>
            <p:nvPr/>
          </p:nvSpPr>
          <p:spPr>
            <a:xfrm>
              <a:off x="1481926" y="2137709"/>
              <a:ext cx="9465474" cy="4225097"/>
            </a:xfrm>
            <a:prstGeom prst="roundRect">
              <a:avLst>
                <a:gd name="adj" fmla="val 945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9"/>
            <p:cNvSpPr/>
            <p:nvPr/>
          </p:nvSpPr>
          <p:spPr>
            <a:xfrm>
              <a:off x="1925052" y="2359305"/>
              <a:ext cx="1313448" cy="17380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latin typeface="Segoe" panose="020B0502040504020203" pitchFamily="34" charset="0"/>
                </a:rPr>
                <a:t>Acquisition / Recording</a:t>
              </a:r>
              <a:endParaRPr lang="en-US" dirty="0">
                <a:latin typeface="Segoe" panose="020B0502040504020203" pitchFamily="34" charset="0"/>
              </a:endParaRPr>
            </a:p>
          </p:txBody>
        </p:sp>
        <p:sp>
          <p:nvSpPr>
            <p:cNvPr id="11" name="Rectangle 10"/>
            <p:cNvSpPr/>
            <p:nvPr/>
          </p:nvSpPr>
          <p:spPr>
            <a:xfrm>
              <a:off x="3560373" y="2359304"/>
              <a:ext cx="1313448" cy="17380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latin typeface="Segoe" panose="020B0502040504020203" pitchFamily="34" charset="0"/>
                </a:rPr>
                <a:t>Extraction / </a:t>
              </a:r>
            </a:p>
            <a:p>
              <a:pPr algn="ctr"/>
              <a:r>
                <a:rPr lang="en-GB" dirty="0">
                  <a:latin typeface="Segoe" panose="020B0502040504020203" pitchFamily="34" charset="0"/>
                </a:rPr>
                <a:t>Cleaning</a:t>
              </a:r>
            </a:p>
            <a:p>
              <a:pPr algn="ctr"/>
              <a:r>
                <a:rPr lang="en-GB" dirty="0">
                  <a:latin typeface="Segoe" panose="020B0502040504020203" pitchFamily="34" charset="0"/>
                </a:rPr>
                <a:t>/ Annotation</a:t>
              </a:r>
              <a:endParaRPr lang="en-US" dirty="0">
                <a:latin typeface="Segoe" panose="020B0502040504020203" pitchFamily="34" charset="0"/>
              </a:endParaRPr>
            </a:p>
          </p:txBody>
        </p:sp>
        <p:sp>
          <p:nvSpPr>
            <p:cNvPr id="12" name="Rectangle 11"/>
            <p:cNvSpPr/>
            <p:nvPr/>
          </p:nvSpPr>
          <p:spPr>
            <a:xfrm>
              <a:off x="5195694" y="2359303"/>
              <a:ext cx="1713106" cy="17380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latin typeface="Segoe" panose="020B0502040504020203" pitchFamily="34" charset="0"/>
                </a:rPr>
                <a:t>Integration</a:t>
              </a:r>
            </a:p>
            <a:p>
              <a:pPr algn="ctr"/>
              <a:r>
                <a:rPr lang="en-GB" dirty="0">
                  <a:latin typeface="Segoe" panose="020B0502040504020203" pitchFamily="34" charset="0"/>
                </a:rPr>
                <a:t>/</a:t>
              </a:r>
            </a:p>
            <a:p>
              <a:pPr algn="ctr"/>
              <a:r>
                <a:rPr lang="en-GB" dirty="0">
                  <a:latin typeface="Segoe" panose="020B0502040504020203" pitchFamily="34" charset="0"/>
                </a:rPr>
                <a:t>Aggregation</a:t>
              </a:r>
            </a:p>
            <a:p>
              <a:pPr algn="ctr"/>
              <a:r>
                <a:rPr lang="en-GB" dirty="0">
                  <a:latin typeface="Segoe" panose="020B0502040504020203" pitchFamily="34" charset="0"/>
                </a:rPr>
                <a:t>/ Representation</a:t>
              </a:r>
              <a:endParaRPr lang="en-US" dirty="0">
                <a:latin typeface="Segoe" panose="020B0502040504020203" pitchFamily="34" charset="0"/>
              </a:endParaRPr>
            </a:p>
          </p:txBody>
        </p:sp>
        <p:sp>
          <p:nvSpPr>
            <p:cNvPr id="13" name="Rectangle 12"/>
            <p:cNvSpPr/>
            <p:nvPr/>
          </p:nvSpPr>
          <p:spPr>
            <a:xfrm>
              <a:off x="7229485" y="2359302"/>
              <a:ext cx="1351243" cy="17380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latin typeface="Segoe" panose="020B0502040504020203" pitchFamily="34" charset="0"/>
                </a:rPr>
                <a:t>Analysis</a:t>
              </a:r>
            </a:p>
            <a:p>
              <a:pPr algn="ctr"/>
              <a:r>
                <a:rPr lang="en-GB" dirty="0">
                  <a:latin typeface="Segoe" panose="020B0502040504020203" pitchFamily="34" charset="0"/>
                </a:rPr>
                <a:t>/</a:t>
              </a:r>
            </a:p>
            <a:p>
              <a:pPr algn="ctr"/>
              <a:r>
                <a:rPr lang="en-GB" dirty="0" err="1">
                  <a:latin typeface="Segoe" panose="020B0502040504020203" pitchFamily="34" charset="0"/>
                </a:rPr>
                <a:t>Modeling</a:t>
              </a:r>
              <a:endParaRPr lang="en-US" dirty="0">
                <a:latin typeface="Segoe" panose="020B0502040504020203" pitchFamily="34" charset="0"/>
              </a:endParaRPr>
            </a:p>
          </p:txBody>
        </p:sp>
        <p:sp>
          <p:nvSpPr>
            <p:cNvPr id="14" name="Rectangle 13"/>
            <p:cNvSpPr/>
            <p:nvPr/>
          </p:nvSpPr>
          <p:spPr>
            <a:xfrm>
              <a:off x="8904441" y="2359302"/>
              <a:ext cx="1675703" cy="17380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latin typeface="Segoe" panose="020B0502040504020203" pitchFamily="34" charset="0"/>
                </a:rPr>
                <a:t>Interpretation</a:t>
              </a:r>
              <a:endParaRPr lang="en-US" dirty="0">
                <a:latin typeface="Segoe" panose="020B0502040504020203" pitchFamily="34" charset="0"/>
              </a:endParaRPr>
            </a:p>
          </p:txBody>
        </p:sp>
        <p:sp>
          <p:nvSpPr>
            <p:cNvPr id="15" name="Rectangle 14"/>
            <p:cNvSpPr/>
            <p:nvPr/>
          </p:nvSpPr>
          <p:spPr>
            <a:xfrm>
              <a:off x="4211052" y="4484827"/>
              <a:ext cx="835221" cy="1738043"/>
            </a:xfrm>
            <a:prstGeom prst="rect">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GB" dirty="0">
                  <a:latin typeface="Segoe" panose="020B0502040504020203" pitchFamily="34" charset="0"/>
                </a:rPr>
                <a:t>Heterogeneity</a:t>
              </a:r>
              <a:endParaRPr lang="en-US" dirty="0">
                <a:latin typeface="Segoe" panose="020B0502040504020203" pitchFamily="34" charset="0"/>
              </a:endParaRPr>
            </a:p>
          </p:txBody>
        </p:sp>
        <p:sp>
          <p:nvSpPr>
            <p:cNvPr id="16" name="Rectangle 15"/>
            <p:cNvSpPr/>
            <p:nvPr/>
          </p:nvSpPr>
          <p:spPr>
            <a:xfrm>
              <a:off x="5046273" y="4484827"/>
              <a:ext cx="835221" cy="1738043"/>
            </a:xfrm>
            <a:prstGeom prst="rect">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GB" dirty="0">
                  <a:latin typeface="Segoe" panose="020B0502040504020203" pitchFamily="34" charset="0"/>
                </a:rPr>
                <a:t>Scale</a:t>
              </a:r>
              <a:endParaRPr lang="en-US" dirty="0">
                <a:latin typeface="Segoe" panose="020B0502040504020203" pitchFamily="34" charset="0"/>
              </a:endParaRPr>
            </a:p>
          </p:txBody>
        </p:sp>
        <p:sp>
          <p:nvSpPr>
            <p:cNvPr id="17" name="Rectangle 16"/>
            <p:cNvSpPr/>
            <p:nvPr/>
          </p:nvSpPr>
          <p:spPr>
            <a:xfrm>
              <a:off x="5881494" y="4484827"/>
              <a:ext cx="835221" cy="1738043"/>
            </a:xfrm>
            <a:prstGeom prst="rect">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GB" dirty="0">
                  <a:latin typeface="Segoe" panose="020B0502040504020203" pitchFamily="34" charset="0"/>
                </a:rPr>
                <a:t>Timeliness</a:t>
              </a:r>
              <a:endParaRPr lang="en-US" dirty="0">
                <a:latin typeface="Segoe" panose="020B0502040504020203" pitchFamily="34" charset="0"/>
              </a:endParaRPr>
            </a:p>
          </p:txBody>
        </p:sp>
        <p:sp>
          <p:nvSpPr>
            <p:cNvPr id="18" name="Rectangle 17"/>
            <p:cNvSpPr/>
            <p:nvPr/>
          </p:nvSpPr>
          <p:spPr>
            <a:xfrm>
              <a:off x="6716715" y="4484827"/>
              <a:ext cx="835221" cy="1738043"/>
            </a:xfrm>
            <a:prstGeom prst="rect">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GB" dirty="0">
                  <a:latin typeface="Segoe" panose="020B0502040504020203" pitchFamily="34" charset="0"/>
                </a:rPr>
                <a:t>Privacy</a:t>
              </a:r>
              <a:endParaRPr lang="en-US" dirty="0">
                <a:latin typeface="Segoe" panose="020B0502040504020203" pitchFamily="34" charset="0"/>
              </a:endParaRPr>
            </a:p>
          </p:txBody>
        </p:sp>
        <p:sp>
          <p:nvSpPr>
            <p:cNvPr id="19" name="Rectangle 18"/>
            <p:cNvSpPr/>
            <p:nvPr/>
          </p:nvSpPr>
          <p:spPr>
            <a:xfrm>
              <a:off x="7551936" y="4484827"/>
              <a:ext cx="835221" cy="1738043"/>
            </a:xfrm>
            <a:prstGeom prst="rect">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GB" dirty="0">
                  <a:latin typeface="Segoe" panose="020B0502040504020203" pitchFamily="34" charset="0"/>
                </a:rPr>
                <a:t>Human Collaboration</a:t>
              </a:r>
              <a:endParaRPr lang="en-US" dirty="0">
                <a:latin typeface="Segoe" panose="020B0502040504020203" pitchFamily="34" charset="0"/>
              </a:endParaRPr>
            </a:p>
          </p:txBody>
        </p:sp>
        <p:sp>
          <p:nvSpPr>
            <p:cNvPr id="20" name="TextBox 19"/>
            <p:cNvSpPr txBox="1"/>
            <p:nvPr/>
          </p:nvSpPr>
          <p:spPr>
            <a:xfrm>
              <a:off x="8982287" y="5964522"/>
              <a:ext cx="1673856" cy="369332"/>
            </a:xfrm>
            <a:prstGeom prst="rect">
              <a:avLst/>
            </a:prstGeom>
            <a:noFill/>
          </p:spPr>
          <p:txBody>
            <a:bodyPr wrap="none" rtlCol="0">
              <a:spAutoFit/>
            </a:bodyPr>
            <a:lstStyle/>
            <a:p>
              <a:r>
                <a:rPr lang="en-GB" dirty="0">
                  <a:latin typeface="Segoe" panose="020B0502040504020203" pitchFamily="34" charset="0"/>
                </a:rPr>
                <a:t>Overall System</a:t>
              </a:r>
              <a:endParaRPr lang="en-US" dirty="0">
                <a:latin typeface="Segoe" panose="020B0502040504020203" pitchFamily="34" charset="0"/>
              </a:endParaRPr>
            </a:p>
          </p:txBody>
        </p:sp>
        <p:sp>
          <p:nvSpPr>
            <p:cNvPr id="21" name="Left Brace 20"/>
            <p:cNvSpPr/>
            <p:nvPr/>
          </p:nvSpPr>
          <p:spPr>
            <a:xfrm rot="16200000">
              <a:off x="6144665" y="-106403"/>
              <a:ext cx="260731" cy="876222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23" name="Straight Arrow Connector 22"/>
            <p:cNvCxnSpPr/>
            <p:nvPr/>
          </p:nvCxnSpPr>
          <p:spPr>
            <a:xfrm>
              <a:off x="1639918" y="2971800"/>
              <a:ext cx="279400" cy="0"/>
            </a:xfrm>
            <a:prstGeom prst="straightConnector1">
              <a:avLst/>
            </a:prstGeom>
            <a:ln>
              <a:tailEnd type="triangle" w="lg" len="med"/>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a:off x="1645652" y="3594100"/>
              <a:ext cx="279400" cy="0"/>
            </a:xfrm>
            <a:prstGeom prst="straightConnector1">
              <a:avLst/>
            </a:prstGeom>
            <a:ln>
              <a:tailEnd type="triangle" w="lg" len="med"/>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a:off x="3238500" y="3263900"/>
              <a:ext cx="279400" cy="0"/>
            </a:xfrm>
            <a:prstGeom prst="straightConnector1">
              <a:avLst/>
            </a:prstGeom>
            <a:ln>
              <a:tailEnd type="triangle" w="lg" len="med"/>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a:off x="4873821" y="3263900"/>
              <a:ext cx="279400" cy="0"/>
            </a:xfrm>
            <a:prstGeom prst="straightConnector1">
              <a:avLst/>
            </a:prstGeom>
            <a:ln>
              <a:tailEnd type="triangle" w="lg" len="med"/>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a:off x="6908800" y="3263900"/>
              <a:ext cx="279400" cy="0"/>
            </a:xfrm>
            <a:prstGeom prst="straightConnector1">
              <a:avLst/>
            </a:prstGeom>
            <a:ln>
              <a:tailEnd type="triangle" w="lg" len="med"/>
            </a:ln>
          </p:spPr>
          <p:style>
            <a:lnRef idx="3">
              <a:schemeClr val="dk1"/>
            </a:lnRef>
            <a:fillRef idx="0">
              <a:schemeClr val="dk1"/>
            </a:fillRef>
            <a:effectRef idx="2">
              <a:schemeClr val="dk1"/>
            </a:effectRef>
            <a:fontRef idx="minor">
              <a:schemeClr val="tx1"/>
            </a:fontRef>
          </p:style>
        </p:cxnSp>
        <p:cxnSp>
          <p:nvCxnSpPr>
            <p:cNvPr id="29" name="Straight Arrow Connector 28"/>
            <p:cNvCxnSpPr/>
            <p:nvPr/>
          </p:nvCxnSpPr>
          <p:spPr>
            <a:xfrm>
              <a:off x="8580728" y="3263900"/>
              <a:ext cx="279400" cy="0"/>
            </a:xfrm>
            <a:prstGeom prst="straightConnector1">
              <a:avLst/>
            </a:prstGeom>
            <a:ln>
              <a:tailEnd type="triangle" w="lg" len="med"/>
            </a:ln>
          </p:spPr>
          <p:style>
            <a:lnRef idx="3">
              <a:schemeClr val="dk1"/>
            </a:lnRef>
            <a:fillRef idx="0">
              <a:schemeClr val="dk1"/>
            </a:fillRef>
            <a:effectRef idx="2">
              <a:schemeClr val="dk1"/>
            </a:effectRef>
            <a:fontRef idx="minor">
              <a:schemeClr val="tx1"/>
            </a:fontRef>
          </p:style>
        </p:cxnSp>
        <p:cxnSp>
          <p:nvCxnSpPr>
            <p:cNvPr id="30" name="Straight Arrow Connector 29"/>
            <p:cNvCxnSpPr/>
            <p:nvPr/>
          </p:nvCxnSpPr>
          <p:spPr>
            <a:xfrm>
              <a:off x="10583699" y="3251200"/>
              <a:ext cx="279400" cy="0"/>
            </a:xfrm>
            <a:prstGeom prst="straightConnector1">
              <a:avLst/>
            </a:prstGeom>
            <a:ln>
              <a:tailEnd type="triangle" w="lg" len="med"/>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10920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Process - KDD (Knowledge Discovery in Databases) </a:t>
            </a:r>
          </a:p>
        </p:txBody>
      </p:sp>
      <p:grpSp>
        <p:nvGrpSpPr>
          <p:cNvPr id="101" name="Group 100"/>
          <p:cNvGrpSpPr/>
          <p:nvPr/>
        </p:nvGrpSpPr>
        <p:grpSpPr>
          <a:xfrm>
            <a:off x="499045" y="1677189"/>
            <a:ext cx="11614263" cy="5204543"/>
            <a:chOff x="499045" y="1677189"/>
            <a:chExt cx="11614263" cy="5204543"/>
          </a:xfrm>
        </p:grpSpPr>
        <p:grpSp>
          <p:nvGrpSpPr>
            <p:cNvPr id="7" name="Group 6"/>
            <p:cNvGrpSpPr>
              <a:grpSpLocks noChangeAspect="1"/>
            </p:cNvGrpSpPr>
            <p:nvPr/>
          </p:nvGrpSpPr>
          <p:grpSpPr>
            <a:xfrm>
              <a:off x="767864" y="5629583"/>
              <a:ext cx="1286257" cy="580367"/>
              <a:chOff x="2904848" y="2885814"/>
              <a:chExt cx="1681162" cy="959376"/>
            </a:xfrm>
          </p:grpSpPr>
          <p:sp>
            <p:nvSpPr>
              <p:cNvPr id="8" name="Flowchart: Magnetic Disk 7"/>
              <p:cNvSpPr/>
              <p:nvPr/>
            </p:nvSpPr>
            <p:spPr>
              <a:xfrm>
                <a:off x="2904848" y="2885814"/>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bwMode="auto">
              <a:xfrm>
                <a:off x="2936469" y="2885814"/>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2" name="Group 81"/>
            <p:cNvGrpSpPr/>
            <p:nvPr/>
          </p:nvGrpSpPr>
          <p:grpSpPr>
            <a:xfrm>
              <a:off x="2603642" y="5172165"/>
              <a:ext cx="1498750" cy="553932"/>
              <a:chOff x="2373792" y="4687461"/>
              <a:chExt cx="1498750" cy="553932"/>
            </a:xfrm>
          </p:grpSpPr>
          <p:grpSp>
            <p:nvGrpSpPr>
              <p:cNvPr id="13" name="Group 12"/>
              <p:cNvGrpSpPr>
                <a:grpSpLocks noChangeAspect="1"/>
              </p:cNvGrpSpPr>
              <p:nvPr/>
            </p:nvGrpSpPr>
            <p:grpSpPr>
              <a:xfrm>
                <a:off x="3130149" y="4687461"/>
                <a:ext cx="742393" cy="334972"/>
                <a:chOff x="2904848" y="2885814"/>
                <a:chExt cx="1681162" cy="959376"/>
              </a:xfrm>
            </p:grpSpPr>
            <p:sp>
              <p:nvSpPr>
                <p:cNvPr id="14" name="Flowchart: Magnetic Disk 13"/>
                <p:cNvSpPr/>
                <p:nvPr/>
              </p:nvSpPr>
              <p:spPr>
                <a:xfrm>
                  <a:off x="2904848" y="2885814"/>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bwMode="auto">
                <a:xfrm>
                  <a:off x="2936469" y="2885814"/>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p:cNvGrpSpPr>
                <a:grpSpLocks noChangeAspect="1"/>
              </p:cNvGrpSpPr>
              <p:nvPr/>
            </p:nvGrpSpPr>
            <p:grpSpPr>
              <a:xfrm>
                <a:off x="2373792" y="4687461"/>
                <a:ext cx="742393" cy="334972"/>
                <a:chOff x="2904848" y="2885814"/>
                <a:chExt cx="1681162" cy="959376"/>
              </a:xfrm>
            </p:grpSpPr>
            <p:sp>
              <p:nvSpPr>
                <p:cNvPr id="11" name="Flowchart: Magnetic Disk 10"/>
                <p:cNvSpPr/>
                <p:nvPr/>
              </p:nvSpPr>
              <p:spPr>
                <a:xfrm>
                  <a:off x="2904848" y="2885814"/>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bwMode="auto">
                <a:xfrm>
                  <a:off x="2936469" y="2885814"/>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a:grpSpLocks noChangeAspect="1"/>
              </p:cNvGrpSpPr>
              <p:nvPr/>
            </p:nvGrpSpPr>
            <p:grpSpPr>
              <a:xfrm>
                <a:off x="2842907" y="4906421"/>
                <a:ext cx="742393" cy="334972"/>
                <a:chOff x="2904848" y="2885814"/>
                <a:chExt cx="1681162" cy="959376"/>
              </a:xfrm>
            </p:grpSpPr>
            <p:sp>
              <p:nvSpPr>
                <p:cNvPr id="17" name="Flowchart: Magnetic Disk 16"/>
                <p:cNvSpPr/>
                <p:nvPr/>
              </p:nvSpPr>
              <p:spPr>
                <a:xfrm>
                  <a:off x="2904848" y="2885814"/>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bwMode="auto">
                <a:xfrm>
                  <a:off x="2936469" y="2885814"/>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6" name="Group 35"/>
            <p:cNvGrpSpPr>
              <a:grpSpLocks noChangeAspect="1"/>
            </p:cNvGrpSpPr>
            <p:nvPr/>
          </p:nvGrpSpPr>
          <p:grpSpPr>
            <a:xfrm>
              <a:off x="6460177" y="3629775"/>
              <a:ext cx="842315" cy="1113850"/>
              <a:chOff x="6742248" y="1541935"/>
              <a:chExt cx="1204130" cy="1592303"/>
            </a:xfrm>
          </p:grpSpPr>
          <p:grpSp>
            <p:nvGrpSpPr>
              <p:cNvPr id="37" name="Group 20"/>
              <p:cNvGrpSpPr>
                <a:grpSpLocks noChangeAspect="1"/>
              </p:cNvGrpSpPr>
              <p:nvPr/>
            </p:nvGrpSpPr>
            <p:grpSpPr bwMode="auto">
              <a:xfrm>
                <a:off x="6742248" y="1541935"/>
                <a:ext cx="1204130" cy="1592303"/>
                <a:chOff x="3915" y="2947"/>
                <a:chExt cx="456" cy="603"/>
              </a:xfrm>
              <a:solidFill>
                <a:schemeClr val="accent4">
                  <a:lumMod val="20000"/>
                  <a:lumOff val="80000"/>
                </a:schemeClr>
              </a:solidFill>
            </p:grpSpPr>
            <p:sp>
              <p:nvSpPr>
                <p:cNvPr id="39" name="Freeform 21"/>
                <p:cNvSpPr>
                  <a:spLocks/>
                </p:cNvSpPr>
                <p:nvPr/>
              </p:nvSpPr>
              <p:spPr bwMode="auto">
                <a:xfrm>
                  <a:off x="3915" y="2947"/>
                  <a:ext cx="456" cy="603"/>
                </a:xfrm>
                <a:custGeom>
                  <a:avLst/>
                  <a:gdLst>
                    <a:gd name="T0" fmla="*/ 456 w 456"/>
                    <a:gd name="T1" fmla="*/ 603 h 603"/>
                    <a:gd name="T2" fmla="*/ 0 w 456"/>
                    <a:gd name="T3" fmla="*/ 603 h 603"/>
                    <a:gd name="T4" fmla="*/ 0 w 456"/>
                    <a:gd name="T5" fmla="*/ 136 h 603"/>
                    <a:gd name="T6" fmla="*/ 144 w 456"/>
                    <a:gd name="T7" fmla="*/ 0 h 603"/>
                    <a:gd name="T8" fmla="*/ 456 w 456"/>
                    <a:gd name="T9" fmla="*/ 0 h 603"/>
                    <a:gd name="T10" fmla="*/ 456 w 456"/>
                    <a:gd name="T11" fmla="*/ 603 h 603"/>
                  </a:gdLst>
                  <a:ahLst/>
                  <a:cxnLst>
                    <a:cxn ang="0">
                      <a:pos x="T0" y="T1"/>
                    </a:cxn>
                    <a:cxn ang="0">
                      <a:pos x="T2" y="T3"/>
                    </a:cxn>
                    <a:cxn ang="0">
                      <a:pos x="T4" y="T5"/>
                    </a:cxn>
                    <a:cxn ang="0">
                      <a:pos x="T6" y="T7"/>
                    </a:cxn>
                    <a:cxn ang="0">
                      <a:pos x="T8" y="T9"/>
                    </a:cxn>
                    <a:cxn ang="0">
                      <a:pos x="T10" y="T11"/>
                    </a:cxn>
                  </a:cxnLst>
                  <a:rect l="0" t="0" r="r" b="b"/>
                  <a:pathLst>
                    <a:path w="456" h="603">
                      <a:moveTo>
                        <a:pt x="456" y="603"/>
                      </a:moveTo>
                      <a:lnTo>
                        <a:pt x="0" y="603"/>
                      </a:lnTo>
                      <a:lnTo>
                        <a:pt x="0" y="136"/>
                      </a:lnTo>
                      <a:lnTo>
                        <a:pt x="144" y="0"/>
                      </a:lnTo>
                      <a:lnTo>
                        <a:pt x="456" y="0"/>
                      </a:lnTo>
                      <a:lnTo>
                        <a:pt x="456" y="603"/>
                      </a:lnTo>
                      <a:close/>
                    </a:path>
                  </a:pathLst>
                </a:custGeom>
                <a:solidFill>
                  <a:schemeClr val="bg1"/>
                </a:solidFill>
                <a:ln w="19050">
                  <a:solidFill>
                    <a:srgbClr val="737373"/>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0" name="Freeform 22"/>
                <p:cNvSpPr>
                  <a:spLocks/>
                </p:cNvSpPr>
                <p:nvPr/>
              </p:nvSpPr>
              <p:spPr bwMode="auto">
                <a:xfrm>
                  <a:off x="3915" y="2947"/>
                  <a:ext cx="144" cy="136"/>
                </a:xfrm>
                <a:custGeom>
                  <a:avLst/>
                  <a:gdLst>
                    <a:gd name="T0" fmla="*/ 144 w 144"/>
                    <a:gd name="T1" fmla="*/ 136 h 136"/>
                    <a:gd name="T2" fmla="*/ 0 w 144"/>
                    <a:gd name="T3" fmla="*/ 136 h 136"/>
                    <a:gd name="T4" fmla="*/ 144 w 144"/>
                    <a:gd name="T5" fmla="*/ 0 h 136"/>
                    <a:gd name="T6" fmla="*/ 144 w 144"/>
                    <a:gd name="T7" fmla="*/ 136 h 136"/>
                  </a:gdLst>
                  <a:ahLst/>
                  <a:cxnLst>
                    <a:cxn ang="0">
                      <a:pos x="T0" y="T1"/>
                    </a:cxn>
                    <a:cxn ang="0">
                      <a:pos x="T2" y="T3"/>
                    </a:cxn>
                    <a:cxn ang="0">
                      <a:pos x="T4" y="T5"/>
                    </a:cxn>
                    <a:cxn ang="0">
                      <a:pos x="T6" y="T7"/>
                    </a:cxn>
                  </a:cxnLst>
                  <a:rect l="0" t="0" r="r" b="b"/>
                  <a:pathLst>
                    <a:path w="144" h="136">
                      <a:moveTo>
                        <a:pt x="144" y="136"/>
                      </a:moveTo>
                      <a:lnTo>
                        <a:pt x="0" y="136"/>
                      </a:lnTo>
                      <a:lnTo>
                        <a:pt x="144" y="0"/>
                      </a:lnTo>
                      <a:lnTo>
                        <a:pt x="144" y="136"/>
                      </a:lnTo>
                      <a:close/>
                    </a:path>
                  </a:pathLst>
                </a:custGeom>
                <a:solidFill>
                  <a:srgbClr val="737373"/>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pic>
            <p:nvPicPr>
              <p:cNvPr id="38" name="Picture 37"/>
              <p:cNvPicPr>
                <a:picLocks noChangeAspect="1"/>
              </p:cNvPicPr>
              <p:nvPr/>
            </p:nvPicPr>
            <p:blipFill>
              <a:blip r:embed="rId3"/>
              <a:stretch>
                <a:fillRect/>
              </a:stretch>
            </p:blipFill>
            <p:spPr>
              <a:xfrm>
                <a:off x="6813607" y="2097481"/>
                <a:ext cx="1040387" cy="646454"/>
              </a:xfrm>
              <a:prstGeom prst="rect">
                <a:avLst/>
              </a:prstGeom>
            </p:spPr>
          </p:pic>
        </p:grpSp>
        <p:grpSp>
          <p:nvGrpSpPr>
            <p:cNvPr id="41" name="Group 40"/>
            <p:cNvGrpSpPr>
              <a:grpSpLocks noChangeAspect="1"/>
            </p:cNvGrpSpPr>
            <p:nvPr/>
          </p:nvGrpSpPr>
          <p:grpSpPr>
            <a:xfrm>
              <a:off x="4823601" y="4146880"/>
              <a:ext cx="803488" cy="1062507"/>
              <a:chOff x="6685445" y="3567416"/>
              <a:chExt cx="1250307" cy="1653366"/>
            </a:xfrm>
          </p:grpSpPr>
          <p:sp>
            <p:nvSpPr>
              <p:cNvPr id="42" name="Freeform 21"/>
              <p:cNvSpPr>
                <a:spLocks/>
              </p:cNvSpPr>
              <p:nvPr/>
            </p:nvSpPr>
            <p:spPr bwMode="auto">
              <a:xfrm>
                <a:off x="6685445" y="3567416"/>
                <a:ext cx="1250307" cy="1653366"/>
              </a:xfrm>
              <a:custGeom>
                <a:avLst/>
                <a:gdLst>
                  <a:gd name="T0" fmla="*/ 456 w 456"/>
                  <a:gd name="T1" fmla="*/ 603 h 603"/>
                  <a:gd name="T2" fmla="*/ 0 w 456"/>
                  <a:gd name="T3" fmla="*/ 603 h 603"/>
                  <a:gd name="T4" fmla="*/ 0 w 456"/>
                  <a:gd name="T5" fmla="*/ 136 h 603"/>
                  <a:gd name="T6" fmla="*/ 144 w 456"/>
                  <a:gd name="T7" fmla="*/ 0 h 603"/>
                  <a:gd name="T8" fmla="*/ 456 w 456"/>
                  <a:gd name="T9" fmla="*/ 0 h 603"/>
                  <a:gd name="T10" fmla="*/ 456 w 456"/>
                  <a:gd name="T11" fmla="*/ 603 h 603"/>
                </a:gdLst>
                <a:ahLst/>
                <a:cxnLst>
                  <a:cxn ang="0">
                    <a:pos x="T0" y="T1"/>
                  </a:cxn>
                  <a:cxn ang="0">
                    <a:pos x="T2" y="T3"/>
                  </a:cxn>
                  <a:cxn ang="0">
                    <a:pos x="T4" y="T5"/>
                  </a:cxn>
                  <a:cxn ang="0">
                    <a:pos x="T6" y="T7"/>
                  </a:cxn>
                  <a:cxn ang="0">
                    <a:pos x="T8" y="T9"/>
                  </a:cxn>
                  <a:cxn ang="0">
                    <a:pos x="T10" y="T11"/>
                  </a:cxn>
                </a:cxnLst>
                <a:rect l="0" t="0" r="r" b="b"/>
                <a:pathLst>
                  <a:path w="456" h="603">
                    <a:moveTo>
                      <a:pt x="456" y="603"/>
                    </a:moveTo>
                    <a:lnTo>
                      <a:pt x="0" y="603"/>
                    </a:lnTo>
                    <a:lnTo>
                      <a:pt x="0" y="136"/>
                    </a:lnTo>
                    <a:lnTo>
                      <a:pt x="144" y="0"/>
                    </a:lnTo>
                    <a:lnTo>
                      <a:pt x="456" y="0"/>
                    </a:lnTo>
                    <a:lnTo>
                      <a:pt x="456" y="603"/>
                    </a:lnTo>
                    <a:close/>
                  </a:path>
                </a:pathLst>
              </a:custGeom>
              <a:solidFill>
                <a:schemeClr val="bg1"/>
              </a:solidFill>
              <a:ln w="19050">
                <a:solidFill>
                  <a:srgbClr val="737373"/>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3" name="Freeform 42"/>
              <p:cNvSpPr>
                <a:spLocks/>
              </p:cNvSpPr>
              <p:nvPr/>
            </p:nvSpPr>
            <p:spPr bwMode="auto">
              <a:xfrm>
                <a:off x="6685990" y="3575040"/>
                <a:ext cx="388268" cy="348221"/>
              </a:xfrm>
              <a:custGeom>
                <a:avLst/>
                <a:gdLst>
                  <a:gd name="T0" fmla="*/ 144 w 144"/>
                  <a:gd name="T1" fmla="*/ 136 h 136"/>
                  <a:gd name="T2" fmla="*/ 0 w 144"/>
                  <a:gd name="T3" fmla="*/ 136 h 136"/>
                  <a:gd name="T4" fmla="*/ 144 w 144"/>
                  <a:gd name="T5" fmla="*/ 0 h 136"/>
                  <a:gd name="T6" fmla="*/ 144 w 144"/>
                  <a:gd name="T7" fmla="*/ 136 h 136"/>
                </a:gdLst>
                <a:ahLst/>
                <a:cxnLst>
                  <a:cxn ang="0">
                    <a:pos x="T0" y="T1"/>
                  </a:cxn>
                  <a:cxn ang="0">
                    <a:pos x="T2" y="T3"/>
                  </a:cxn>
                  <a:cxn ang="0">
                    <a:pos x="T4" y="T5"/>
                  </a:cxn>
                  <a:cxn ang="0">
                    <a:pos x="T6" y="T7"/>
                  </a:cxn>
                </a:cxnLst>
                <a:rect l="0" t="0" r="r" b="b"/>
                <a:pathLst>
                  <a:path w="144" h="136">
                    <a:moveTo>
                      <a:pt x="144" y="136"/>
                    </a:moveTo>
                    <a:lnTo>
                      <a:pt x="0" y="136"/>
                    </a:lnTo>
                    <a:lnTo>
                      <a:pt x="144" y="0"/>
                    </a:lnTo>
                    <a:lnTo>
                      <a:pt x="144" y="136"/>
                    </a:ln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4" name="Group 18"/>
              <p:cNvGrpSpPr>
                <a:grpSpLocks noChangeAspect="1"/>
              </p:cNvGrpSpPr>
              <p:nvPr/>
            </p:nvGrpSpPr>
            <p:grpSpPr bwMode="auto">
              <a:xfrm>
                <a:off x="6764026" y="4061208"/>
                <a:ext cx="1092138" cy="620636"/>
                <a:chOff x="5617" y="1245"/>
                <a:chExt cx="725" cy="412"/>
              </a:xfrm>
            </p:grpSpPr>
            <p:sp>
              <p:nvSpPr>
                <p:cNvPr id="50" name="Rectangle 49"/>
                <p:cNvSpPr>
                  <a:spLocks noChangeArrowheads="1"/>
                </p:cNvSpPr>
                <p:nvPr/>
              </p:nvSpPr>
              <p:spPr bwMode="auto">
                <a:xfrm>
                  <a:off x="5617" y="1416"/>
                  <a:ext cx="151" cy="46"/>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50"/>
                <p:cNvSpPr>
                  <a:spLocks noChangeArrowheads="1"/>
                </p:cNvSpPr>
                <p:nvPr/>
              </p:nvSpPr>
              <p:spPr bwMode="auto">
                <a:xfrm>
                  <a:off x="5617" y="1483"/>
                  <a:ext cx="151" cy="43"/>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51"/>
                <p:cNvSpPr>
                  <a:spLocks noChangeArrowheads="1"/>
                </p:cNvSpPr>
                <p:nvPr/>
              </p:nvSpPr>
              <p:spPr bwMode="auto">
                <a:xfrm>
                  <a:off x="5617" y="1547"/>
                  <a:ext cx="151" cy="46"/>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2"/>
                <p:cNvSpPr>
                  <a:spLocks noChangeArrowheads="1"/>
                </p:cNvSpPr>
                <p:nvPr/>
              </p:nvSpPr>
              <p:spPr bwMode="auto">
                <a:xfrm>
                  <a:off x="5617" y="1338"/>
                  <a:ext cx="151" cy="43"/>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3"/>
                <p:cNvSpPr>
                  <a:spLocks noChangeArrowheads="1"/>
                </p:cNvSpPr>
                <p:nvPr/>
              </p:nvSpPr>
              <p:spPr bwMode="auto">
                <a:xfrm>
                  <a:off x="6190" y="1302"/>
                  <a:ext cx="152" cy="43"/>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24"/>
                <p:cNvSpPr>
                  <a:spLocks noChangeArrowheads="1"/>
                </p:cNvSpPr>
                <p:nvPr/>
              </p:nvSpPr>
              <p:spPr bwMode="auto">
                <a:xfrm>
                  <a:off x="6190" y="1366"/>
                  <a:ext cx="152" cy="46"/>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5"/>
                <p:cNvSpPr>
                  <a:spLocks noChangeArrowheads="1"/>
                </p:cNvSpPr>
                <p:nvPr/>
              </p:nvSpPr>
              <p:spPr bwMode="auto">
                <a:xfrm>
                  <a:off x="6185" y="1547"/>
                  <a:ext cx="152" cy="45"/>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26"/>
                <p:cNvSpPr>
                  <a:spLocks noChangeArrowheads="1"/>
                </p:cNvSpPr>
                <p:nvPr/>
              </p:nvSpPr>
              <p:spPr bwMode="auto">
                <a:xfrm>
                  <a:off x="6182" y="1610"/>
                  <a:ext cx="152" cy="45"/>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28"/>
                <p:cNvSpPr>
                  <a:spLocks noChangeArrowheads="1"/>
                </p:cNvSpPr>
                <p:nvPr/>
              </p:nvSpPr>
              <p:spPr bwMode="auto">
                <a:xfrm>
                  <a:off x="5920" y="1483"/>
                  <a:ext cx="152" cy="43"/>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9"/>
                <p:cNvSpPr>
                  <a:spLocks noChangeArrowheads="1"/>
                </p:cNvSpPr>
                <p:nvPr/>
              </p:nvSpPr>
              <p:spPr bwMode="auto">
                <a:xfrm>
                  <a:off x="5920" y="1547"/>
                  <a:ext cx="152" cy="46"/>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1"/>
                <p:cNvSpPr>
                  <a:spLocks noChangeArrowheads="1"/>
                </p:cNvSpPr>
                <p:nvPr/>
              </p:nvSpPr>
              <p:spPr bwMode="auto">
                <a:xfrm>
                  <a:off x="5920" y="1614"/>
                  <a:ext cx="152" cy="43"/>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0"/>
                <p:cNvSpPr>
                  <a:spLocks noChangeArrowheads="1"/>
                </p:cNvSpPr>
                <p:nvPr/>
              </p:nvSpPr>
              <p:spPr bwMode="auto">
                <a:xfrm>
                  <a:off x="5920" y="1245"/>
                  <a:ext cx="152" cy="57"/>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27"/>
                <p:cNvSpPr>
                  <a:spLocks noChangeArrowheads="1"/>
                </p:cNvSpPr>
                <p:nvPr/>
              </p:nvSpPr>
              <p:spPr bwMode="auto">
                <a:xfrm>
                  <a:off x="5920" y="1416"/>
                  <a:ext cx="152" cy="46"/>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45" name="Straight Connector 44"/>
              <p:cNvCxnSpPr>
                <a:stCxn id="53" idx="3"/>
                <a:endCxn id="61" idx="1"/>
              </p:cNvCxnSpPr>
              <p:nvPr/>
            </p:nvCxnSpPr>
            <p:spPr>
              <a:xfrm flipV="1">
                <a:off x="6991492" y="4104141"/>
                <a:ext cx="228972" cy="1295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62" idx="0"/>
                <a:endCxn id="61" idx="2"/>
              </p:cNvCxnSpPr>
              <p:nvPr/>
            </p:nvCxnSpPr>
            <p:spPr>
              <a:xfrm flipV="1">
                <a:off x="7334950" y="4147073"/>
                <a:ext cx="0" cy="1717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61" idx="3"/>
                <a:endCxn id="54" idx="1"/>
              </p:cNvCxnSpPr>
              <p:nvPr/>
            </p:nvCxnSpPr>
            <p:spPr>
              <a:xfrm>
                <a:off x="7449436" y="4104141"/>
                <a:ext cx="177756" cy="753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59" idx="3"/>
                <a:endCxn id="56" idx="1"/>
              </p:cNvCxnSpPr>
              <p:nvPr/>
            </p:nvCxnSpPr>
            <p:spPr>
              <a:xfrm flipV="1">
                <a:off x="7449436" y="4550034"/>
                <a:ext cx="170224" cy="75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743173" y="4315505"/>
                <a:ext cx="0" cy="200635"/>
              </a:xfrm>
              <a:prstGeom prst="line">
                <a:avLst/>
              </a:prstGeom>
              <a:ln>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p:cNvGrpSpPr>
              <a:grpSpLocks noChangeAspect="1"/>
            </p:cNvGrpSpPr>
            <p:nvPr/>
          </p:nvGrpSpPr>
          <p:grpSpPr>
            <a:xfrm>
              <a:off x="8054128" y="2980636"/>
              <a:ext cx="808185" cy="1068717"/>
              <a:chOff x="5025896" y="1506904"/>
              <a:chExt cx="1204130" cy="1592303"/>
            </a:xfrm>
          </p:grpSpPr>
          <p:grpSp>
            <p:nvGrpSpPr>
              <p:cNvPr id="64" name="Group 20"/>
              <p:cNvGrpSpPr>
                <a:grpSpLocks noChangeAspect="1"/>
              </p:cNvGrpSpPr>
              <p:nvPr/>
            </p:nvGrpSpPr>
            <p:grpSpPr bwMode="auto">
              <a:xfrm>
                <a:off x="5025896" y="1506904"/>
                <a:ext cx="1204130" cy="1592303"/>
                <a:chOff x="3915" y="2947"/>
                <a:chExt cx="456" cy="603"/>
              </a:xfrm>
              <a:solidFill>
                <a:schemeClr val="accent4">
                  <a:lumMod val="20000"/>
                  <a:lumOff val="80000"/>
                </a:schemeClr>
              </a:solidFill>
            </p:grpSpPr>
            <p:sp>
              <p:nvSpPr>
                <p:cNvPr id="71" name="Freeform 21"/>
                <p:cNvSpPr>
                  <a:spLocks/>
                </p:cNvSpPr>
                <p:nvPr/>
              </p:nvSpPr>
              <p:spPr bwMode="auto">
                <a:xfrm>
                  <a:off x="3915" y="2947"/>
                  <a:ext cx="456" cy="603"/>
                </a:xfrm>
                <a:custGeom>
                  <a:avLst/>
                  <a:gdLst>
                    <a:gd name="T0" fmla="*/ 456 w 456"/>
                    <a:gd name="T1" fmla="*/ 603 h 603"/>
                    <a:gd name="T2" fmla="*/ 0 w 456"/>
                    <a:gd name="T3" fmla="*/ 603 h 603"/>
                    <a:gd name="T4" fmla="*/ 0 w 456"/>
                    <a:gd name="T5" fmla="*/ 136 h 603"/>
                    <a:gd name="T6" fmla="*/ 144 w 456"/>
                    <a:gd name="T7" fmla="*/ 0 h 603"/>
                    <a:gd name="T8" fmla="*/ 456 w 456"/>
                    <a:gd name="T9" fmla="*/ 0 h 603"/>
                    <a:gd name="T10" fmla="*/ 456 w 456"/>
                    <a:gd name="T11" fmla="*/ 603 h 603"/>
                  </a:gdLst>
                  <a:ahLst/>
                  <a:cxnLst>
                    <a:cxn ang="0">
                      <a:pos x="T0" y="T1"/>
                    </a:cxn>
                    <a:cxn ang="0">
                      <a:pos x="T2" y="T3"/>
                    </a:cxn>
                    <a:cxn ang="0">
                      <a:pos x="T4" y="T5"/>
                    </a:cxn>
                    <a:cxn ang="0">
                      <a:pos x="T6" y="T7"/>
                    </a:cxn>
                    <a:cxn ang="0">
                      <a:pos x="T8" y="T9"/>
                    </a:cxn>
                    <a:cxn ang="0">
                      <a:pos x="T10" y="T11"/>
                    </a:cxn>
                  </a:cxnLst>
                  <a:rect l="0" t="0" r="r" b="b"/>
                  <a:pathLst>
                    <a:path w="456" h="603">
                      <a:moveTo>
                        <a:pt x="456" y="603"/>
                      </a:moveTo>
                      <a:lnTo>
                        <a:pt x="0" y="603"/>
                      </a:lnTo>
                      <a:lnTo>
                        <a:pt x="0" y="136"/>
                      </a:lnTo>
                      <a:lnTo>
                        <a:pt x="144" y="0"/>
                      </a:lnTo>
                      <a:lnTo>
                        <a:pt x="456" y="0"/>
                      </a:lnTo>
                      <a:lnTo>
                        <a:pt x="456" y="603"/>
                      </a:lnTo>
                      <a:close/>
                    </a:path>
                  </a:pathLst>
                </a:custGeom>
                <a:solidFill>
                  <a:schemeClr val="bg1"/>
                </a:solidFill>
                <a:ln w="19050">
                  <a:solidFill>
                    <a:srgbClr val="737373"/>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72" name="Freeform 22"/>
                <p:cNvSpPr>
                  <a:spLocks/>
                </p:cNvSpPr>
                <p:nvPr/>
              </p:nvSpPr>
              <p:spPr bwMode="auto">
                <a:xfrm>
                  <a:off x="3915" y="2947"/>
                  <a:ext cx="144" cy="136"/>
                </a:xfrm>
                <a:custGeom>
                  <a:avLst/>
                  <a:gdLst>
                    <a:gd name="T0" fmla="*/ 144 w 144"/>
                    <a:gd name="T1" fmla="*/ 136 h 136"/>
                    <a:gd name="T2" fmla="*/ 0 w 144"/>
                    <a:gd name="T3" fmla="*/ 136 h 136"/>
                    <a:gd name="T4" fmla="*/ 144 w 144"/>
                    <a:gd name="T5" fmla="*/ 0 h 136"/>
                    <a:gd name="T6" fmla="*/ 144 w 144"/>
                    <a:gd name="T7" fmla="*/ 136 h 136"/>
                  </a:gdLst>
                  <a:ahLst/>
                  <a:cxnLst>
                    <a:cxn ang="0">
                      <a:pos x="T0" y="T1"/>
                    </a:cxn>
                    <a:cxn ang="0">
                      <a:pos x="T2" y="T3"/>
                    </a:cxn>
                    <a:cxn ang="0">
                      <a:pos x="T4" y="T5"/>
                    </a:cxn>
                    <a:cxn ang="0">
                      <a:pos x="T6" y="T7"/>
                    </a:cxn>
                  </a:cxnLst>
                  <a:rect l="0" t="0" r="r" b="b"/>
                  <a:pathLst>
                    <a:path w="144" h="136">
                      <a:moveTo>
                        <a:pt x="144" y="136"/>
                      </a:moveTo>
                      <a:lnTo>
                        <a:pt x="0" y="136"/>
                      </a:lnTo>
                      <a:lnTo>
                        <a:pt x="144" y="0"/>
                      </a:lnTo>
                      <a:lnTo>
                        <a:pt x="144" y="136"/>
                      </a:lnTo>
                      <a:close/>
                    </a:path>
                  </a:pathLst>
                </a:custGeom>
                <a:solidFill>
                  <a:srgbClr val="737373"/>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4"/>
              <p:cNvGrpSpPr>
                <a:grpSpLocks noChangeAspect="1"/>
              </p:cNvGrpSpPr>
              <p:nvPr/>
            </p:nvGrpSpPr>
            <p:grpSpPr bwMode="auto">
              <a:xfrm>
                <a:off x="5142186" y="1956191"/>
                <a:ext cx="914400" cy="914400"/>
                <a:chOff x="2566" y="1322"/>
                <a:chExt cx="576" cy="576"/>
              </a:xfrm>
            </p:grpSpPr>
            <p:sp>
              <p:nvSpPr>
                <p:cNvPr id="66" name="AutoShape 3"/>
                <p:cNvSpPr>
                  <a:spLocks noChangeAspect="1" noChangeArrowheads="1" noTextEdit="1"/>
                </p:cNvSpPr>
                <p:nvPr/>
              </p:nvSpPr>
              <p:spPr bwMode="auto">
                <a:xfrm>
                  <a:off x="2566" y="1322"/>
                  <a:ext cx="576" cy="5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
                <p:cNvSpPr>
                  <a:spLocks noChangeArrowheads="1"/>
                </p:cNvSpPr>
                <p:nvPr/>
              </p:nvSpPr>
              <p:spPr bwMode="auto">
                <a:xfrm>
                  <a:off x="2599" y="1649"/>
                  <a:ext cx="96" cy="213"/>
                </a:xfrm>
                <a:prstGeom prst="rect">
                  <a:avLst/>
                </a:prstGeom>
                <a:solidFill>
                  <a:srgbClr val="FFB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7"/>
                <p:cNvSpPr>
                  <a:spLocks noChangeArrowheads="1"/>
                </p:cNvSpPr>
                <p:nvPr/>
              </p:nvSpPr>
              <p:spPr bwMode="auto">
                <a:xfrm>
                  <a:off x="2872" y="1586"/>
                  <a:ext cx="93" cy="276"/>
                </a:xfrm>
                <a:prstGeom prst="rect">
                  <a:avLst/>
                </a:prstGeom>
                <a:solidFill>
                  <a:srgbClr val="00B0F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8"/>
                <p:cNvSpPr>
                  <a:spLocks noChangeArrowheads="1"/>
                </p:cNvSpPr>
                <p:nvPr/>
              </p:nvSpPr>
              <p:spPr bwMode="auto">
                <a:xfrm>
                  <a:off x="3007" y="1400"/>
                  <a:ext cx="96" cy="462"/>
                </a:xfrm>
                <a:prstGeom prst="rect">
                  <a:avLst/>
                </a:prstGeom>
                <a:solidFill>
                  <a:srgbClr val="7FBA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9"/>
                <p:cNvSpPr>
                  <a:spLocks noChangeArrowheads="1"/>
                </p:cNvSpPr>
                <p:nvPr/>
              </p:nvSpPr>
              <p:spPr bwMode="auto">
                <a:xfrm>
                  <a:off x="2737" y="1550"/>
                  <a:ext cx="93" cy="312"/>
                </a:xfrm>
                <a:prstGeom prst="rect">
                  <a:avLst/>
                </a:prstGeom>
                <a:solidFill>
                  <a:srgbClr val="B4009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1" name="Group 80"/>
            <p:cNvGrpSpPr/>
            <p:nvPr/>
          </p:nvGrpSpPr>
          <p:grpSpPr>
            <a:xfrm>
              <a:off x="9632422" y="2508427"/>
              <a:ext cx="836246" cy="1105825"/>
              <a:chOff x="7469551" y="4040456"/>
              <a:chExt cx="1204130" cy="1592303"/>
            </a:xfrm>
          </p:grpSpPr>
          <p:grpSp>
            <p:nvGrpSpPr>
              <p:cNvPr id="78" name="Group 20"/>
              <p:cNvGrpSpPr>
                <a:grpSpLocks noChangeAspect="1"/>
              </p:cNvGrpSpPr>
              <p:nvPr/>
            </p:nvGrpSpPr>
            <p:grpSpPr bwMode="auto">
              <a:xfrm>
                <a:off x="7469551" y="4040456"/>
                <a:ext cx="1204130" cy="1592303"/>
                <a:chOff x="3915" y="2947"/>
                <a:chExt cx="456" cy="603"/>
              </a:xfrm>
              <a:solidFill>
                <a:schemeClr val="accent4">
                  <a:lumMod val="20000"/>
                  <a:lumOff val="80000"/>
                </a:schemeClr>
              </a:solidFill>
            </p:grpSpPr>
            <p:sp>
              <p:nvSpPr>
                <p:cNvPr id="79" name="Freeform 21"/>
                <p:cNvSpPr>
                  <a:spLocks/>
                </p:cNvSpPr>
                <p:nvPr/>
              </p:nvSpPr>
              <p:spPr bwMode="auto">
                <a:xfrm>
                  <a:off x="3915" y="2947"/>
                  <a:ext cx="456" cy="603"/>
                </a:xfrm>
                <a:custGeom>
                  <a:avLst/>
                  <a:gdLst>
                    <a:gd name="T0" fmla="*/ 456 w 456"/>
                    <a:gd name="T1" fmla="*/ 603 h 603"/>
                    <a:gd name="T2" fmla="*/ 0 w 456"/>
                    <a:gd name="T3" fmla="*/ 603 h 603"/>
                    <a:gd name="T4" fmla="*/ 0 w 456"/>
                    <a:gd name="T5" fmla="*/ 136 h 603"/>
                    <a:gd name="T6" fmla="*/ 144 w 456"/>
                    <a:gd name="T7" fmla="*/ 0 h 603"/>
                    <a:gd name="T8" fmla="*/ 456 w 456"/>
                    <a:gd name="T9" fmla="*/ 0 h 603"/>
                    <a:gd name="T10" fmla="*/ 456 w 456"/>
                    <a:gd name="T11" fmla="*/ 603 h 603"/>
                  </a:gdLst>
                  <a:ahLst/>
                  <a:cxnLst>
                    <a:cxn ang="0">
                      <a:pos x="T0" y="T1"/>
                    </a:cxn>
                    <a:cxn ang="0">
                      <a:pos x="T2" y="T3"/>
                    </a:cxn>
                    <a:cxn ang="0">
                      <a:pos x="T4" y="T5"/>
                    </a:cxn>
                    <a:cxn ang="0">
                      <a:pos x="T6" y="T7"/>
                    </a:cxn>
                    <a:cxn ang="0">
                      <a:pos x="T8" y="T9"/>
                    </a:cxn>
                    <a:cxn ang="0">
                      <a:pos x="T10" y="T11"/>
                    </a:cxn>
                  </a:cxnLst>
                  <a:rect l="0" t="0" r="r" b="b"/>
                  <a:pathLst>
                    <a:path w="456" h="603">
                      <a:moveTo>
                        <a:pt x="456" y="603"/>
                      </a:moveTo>
                      <a:lnTo>
                        <a:pt x="0" y="603"/>
                      </a:lnTo>
                      <a:lnTo>
                        <a:pt x="0" y="136"/>
                      </a:lnTo>
                      <a:lnTo>
                        <a:pt x="144" y="0"/>
                      </a:lnTo>
                      <a:lnTo>
                        <a:pt x="456" y="0"/>
                      </a:lnTo>
                      <a:lnTo>
                        <a:pt x="456" y="603"/>
                      </a:lnTo>
                      <a:close/>
                    </a:path>
                  </a:pathLst>
                </a:custGeom>
                <a:solidFill>
                  <a:schemeClr val="bg1"/>
                </a:solidFill>
                <a:ln w="19050">
                  <a:solidFill>
                    <a:srgbClr val="737373"/>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80" name="Freeform 22"/>
                <p:cNvSpPr>
                  <a:spLocks/>
                </p:cNvSpPr>
                <p:nvPr/>
              </p:nvSpPr>
              <p:spPr bwMode="auto">
                <a:xfrm>
                  <a:off x="3915" y="2947"/>
                  <a:ext cx="144" cy="136"/>
                </a:xfrm>
                <a:custGeom>
                  <a:avLst/>
                  <a:gdLst>
                    <a:gd name="T0" fmla="*/ 144 w 144"/>
                    <a:gd name="T1" fmla="*/ 136 h 136"/>
                    <a:gd name="T2" fmla="*/ 0 w 144"/>
                    <a:gd name="T3" fmla="*/ 136 h 136"/>
                    <a:gd name="T4" fmla="*/ 144 w 144"/>
                    <a:gd name="T5" fmla="*/ 0 h 136"/>
                    <a:gd name="T6" fmla="*/ 144 w 144"/>
                    <a:gd name="T7" fmla="*/ 136 h 136"/>
                  </a:gdLst>
                  <a:ahLst/>
                  <a:cxnLst>
                    <a:cxn ang="0">
                      <a:pos x="T0" y="T1"/>
                    </a:cxn>
                    <a:cxn ang="0">
                      <a:pos x="T2" y="T3"/>
                    </a:cxn>
                    <a:cxn ang="0">
                      <a:pos x="T4" y="T5"/>
                    </a:cxn>
                    <a:cxn ang="0">
                      <a:pos x="T6" y="T7"/>
                    </a:cxn>
                  </a:cxnLst>
                  <a:rect l="0" t="0" r="r" b="b"/>
                  <a:pathLst>
                    <a:path w="144" h="136">
                      <a:moveTo>
                        <a:pt x="144" y="136"/>
                      </a:moveTo>
                      <a:lnTo>
                        <a:pt x="0" y="136"/>
                      </a:lnTo>
                      <a:lnTo>
                        <a:pt x="144" y="0"/>
                      </a:lnTo>
                      <a:lnTo>
                        <a:pt x="144" y="136"/>
                      </a:lnTo>
                      <a:close/>
                    </a:path>
                  </a:pathLst>
                </a:custGeom>
                <a:solidFill>
                  <a:srgbClr val="737373"/>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72"/>
              <p:cNvGrpSpPr>
                <a:grpSpLocks noChangeAspect="1"/>
              </p:cNvGrpSpPr>
              <p:nvPr/>
            </p:nvGrpSpPr>
            <p:grpSpPr>
              <a:xfrm>
                <a:off x="7560391" y="4460530"/>
                <a:ext cx="973883" cy="973883"/>
                <a:chOff x="4694237" y="5021262"/>
                <a:chExt cx="1371600" cy="1371600"/>
              </a:xfrm>
            </p:grpSpPr>
            <p:sp>
              <p:nvSpPr>
                <p:cNvPr id="74" name="Oval 73"/>
                <p:cNvSpPr/>
                <p:nvPr/>
              </p:nvSpPr>
              <p:spPr bwMode="auto">
                <a:xfrm>
                  <a:off x="4694237" y="5021262"/>
                  <a:ext cx="1371600" cy="1371600"/>
                </a:xfrm>
                <a:prstGeom prst="ellipse">
                  <a:avLst/>
                </a:prstGeom>
                <a:solidFill>
                  <a:srgbClr val="4668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5" name="Group 74"/>
                <p:cNvGrpSpPr/>
                <p:nvPr/>
              </p:nvGrpSpPr>
              <p:grpSpPr>
                <a:xfrm rot="10800000">
                  <a:off x="5296301" y="5255490"/>
                  <a:ext cx="182880" cy="903144"/>
                  <a:chOff x="5522594" y="4049597"/>
                  <a:chExt cx="182880" cy="903144"/>
                </a:xfrm>
                <a:solidFill>
                  <a:schemeClr val="bg1"/>
                </a:solidFill>
              </p:grpSpPr>
              <p:sp>
                <p:nvSpPr>
                  <p:cNvPr id="76" name="Rectangle 75"/>
                  <p:cNvSpPr/>
                  <p:nvPr/>
                </p:nvSpPr>
                <p:spPr bwMode="auto">
                  <a:xfrm>
                    <a:off x="5537834" y="4049597"/>
                    <a:ext cx="152400" cy="65014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p:cNvSpPr/>
                  <p:nvPr/>
                </p:nvSpPr>
                <p:spPr bwMode="auto">
                  <a:xfrm>
                    <a:off x="5522594" y="4769861"/>
                    <a:ext cx="182880" cy="1828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cxnSp>
          <p:nvCxnSpPr>
            <p:cNvPr id="84" name="Straight Arrow Connector 83"/>
            <p:cNvCxnSpPr/>
            <p:nvPr/>
          </p:nvCxnSpPr>
          <p:spPr>
            <a:xfrm flipV="1">
              <a:off x="2139676" y="5608860"/>
              <a:ext cx="669305" cy="19015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85" name="Straight Arrow Connector 84"/>
            <p:cNvCxnSpPr/>
            <p:nvPr/>
          </p:nvCxnSpPr>
          <p:spPr>
            <a:xfrm flipV="1">
              <a:off x="4084343" y="4948604"/>
              <a:ext cx="669305" cy="19015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86" name="Straight Arrow Connector 85"/>
            <p:cNvCxnSpPr/>
            <p:nvPr/>
          </p:nvCxnSpPr>
          <p:spPr>
            <a:xfrm flipV="1">
              <a:off x="5734843" y="4403044"/>
              <a:ext cx="669305" cy="19015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87" name="Straight Arrow Connector 86"/>
            <p:cNvCxnSpPr/>
            <p:nvPr/>
          </p:nvCxnSpPr>
          <p:spPr>
            <a:xfrm flipV="1">
              <a:off x="7347243" y="3882884"/>
              <a:ext cx="669305" cy="19015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88" name="Straight Arrow Connector 87"/>
            <p:cNvCxnSpPr/>
            <p:nvPr/>
          </p:nvCxnSpPr>
          <p:spPr>
            <a:xfrm flipV="1">
              <a:off x="8934243" y="3400824"/>
              <a:ext cx="669305" cy="19015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sp>
          <p:nvSpPr>
            <p:cNvPr id="89" name="Rounded Rectangular Callout 88"/>
            <p:cNvSpPr/>
            <p:nvPr/>
          </p:nvSpPr>
          <p:spPr>
            <a:xfrm>
              <a:off x="499045" y="4316465"/>
              <a:ext cx="1523803" cy="378140"/>
            </a:xfrm>
            <a:prstGeom prst="wedgeRoundRectCallout">
              <a:avLst>
                <a:gd name="adj1" fmla="val 74179"/>
                <a:gd name="adj2" fmla="val 311032"/>
                <a:gd name="adj3" fmla="val 16667"/>
              </a:avLst>
            </a:prstGeom>
            <a:solidFill>
              <a:schemeClr val="bg1"/>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tx1"/>
                  </a:solidFill>
                  <a:latin typeface="Segoe" panose="020B0502040504020203" pitchFamily="34" charset="0"/>
                </a:rPr>
                <a:t>Selection</a:t>
              </a:r>
              <a:endParaRPr lang="en-US" sz="1600" dirty="0">
                <a:solidFill>
                  <a:schemeClr val="tx1"/>
                </a:solidFill>
                <a:latin typeface="Segoe" panose="020B0502040504020203" pitchFamily="34" charset="0"/>
              </a:endParaRPr>
            </a:p>
          </p:txBody>
        </p:sp>
        <p:sp>
          <p:nvSpPr>
            <p:cNvPr id="90" name="Rounded Rectangular Callout 89"/>
            <p:cNvSpPr/>
            <p:nvPr/>
          </p:nvSpPr>
          <p:spPr>
            <a:xfrm>
              <a:off x="2565455" y="3669595"/>
              <a:ext cx="1523803" cy="378140"/>
            </a:xfrm>
            <a:prstGeom prst="wedgeRoundRectCallout">
              <a:avLst>
                <a:gd name="adj1" fmla="val 62511"/>
                <a:gd name="adj2" fmla="val 300957"/>
                <a:gd name="adj3" fmla="val 16667"/>
              </a:avLst>
            </a:prstGeom>
            <a:solidFill>
              <a:schemeClr val="bg1"/>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600" dirty="0" err="1">
                  <a:solidFill>
                    <a:schemeClr val="tx1"/>
                  </a:solidFill>
                  <a:latin typeface="Segoe" panose="020B0502040504020203" pitchFamily="34" charset="0"/>
                </a:rPr>
                <a:t>Preprocessing</a:t>
              </a:r>
              <a:endParaRPr lang="en-US" sz="1600" dirty="0">
                <a:solidFill>
                  <a:schemeClr val="tx1"/>
                </a:solidFill>
                <a:latin typeface="Segoe" panose="020B0502040504020203" pitchFamily="34" charset="0"/>
              </a:endParaRPr>
            </a:p>
          </p:txBody>
        </p:sp>
        <p:sp>
          <p:nvSpPr>
            <p:cNvPr id="91" name="Rounded Rectangular Callout 90"/>
            <p:cNvSpPr/>
            <p:nvPr/>
          </p:nvSpPr>
          <p:spPr>
            <a:xfrm>
              <a:off x="4631865" y="3022725"/>
              <a:ext cx="1616535" cy="397876"/>
            </a:xfrm>
            <a:prstGeom prst="wedgeRoundRectCallout">
              <a:avLst>
                <a:gd name="adj1" fmla="val 35732"/>
                <a:gd name="adj2" fmla="val 321048"/>
                <a:gd name="adj3" fmla="val 16667"/>
              </a:avLst>
            </a:prstGeom>
            <a:solidFill>
              <a:schemeClr val="bg1"/>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tx1"/>
                  </a:solidFill>
                  <a:latin typeface="Segoe" panose="020B0502040504020203" pitchFamily="34" charset="0"/>
                </a:rPr>
                <a:t>Transformation</a:t>
              </a:r>
              <a:endParaRPr lang="en-US" sz="1600" dirty="0">
                <a:solidFill>
                  <a:schemeClr val="tx1"/>
                </a:solidFill>
                <a:latin typeface="Segoe" panose="020B0502040504020203" pitchFamily="34" charset="0"/>
              </a:endParaRPr>
            </a:p>
          </p:txBody>
        </p:sp>
        <p:sp>
          <p:nvSpPr>
            <p:cNvPr id="92" name="Rounded Rectangular Callout 91"/>
            <p:cNvSpPr/>
            <p:nvPr/>
          </p:nvSpPr>
          <p:spPr>
            <a:xfrm>
              <a:off x="6698275" y="2375855"/>
              <a:ext cx="1523803" cy="378140"/>
            </a:xfrm>
            <a:prstGeom prst="wedgeRoundRectCallout">
              <a:avLst>
                <a:gd name="adj1" fmla="val 5837"/>
                <a:gd name="adj2" fmla="val 368128"/>
                <a:gd name="adj3" fmla="val 16667"/>
              </a:avLst>
            </a:prstGeom>
            <a:solidFill>
              <a:schemeClr val="bg1"/>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tx1"/>
                  </a:solidFill>
                  <a:latin typeface="Segoe" panose="020B0502040504020203" pitchFamily="34" charset="0"/>
                </a:rPr>
                <a:t>Data Mining</a:t>
              </a:r>
              <a:endParaRPr lang="en-US" sz="1600" dirty="0">
                <a:solidFill>
                  <a:schemeClr val="tx1"/>
                </a:solidFill>
                <a:latin typeface="Segoe" panose="020B0502040504020203" pitchFamily="34" charset="0"/>
              </a:endParaRPr>
            </a:p>
          </p:txBody>
        </p:sp>
        <p:sp>
          <p:nvSpPr>
            <p:cNvPr id="93" name="Rounded Rectangular Callout 92"/>
            <p:cNvSpPr/>
            <p:nvPr/>
          </p:nvSpPr>
          <p:spPr>
            <a:xfrm>
              <a:off x="8218484" y="1677189"/>
              <a:ext cx="1523803" cy="526919"/>
            </a:xfrm>
            <a:prstGeom prst="wedgeRoundRectCallout">
              <a:avLst>
                <a:gd name="adj1" fmla="val 13339"/>
                <a:gd name="adj2" fmla="val 287922"/>
                <a:gd name="adj3" fmla="val 16667"/>
              </a:avLst>
            </a:prstGeom>
            <a:solidFill>
              <a:schemeClr val="bg1"/>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tx1"/>
                  </a:solidFill>
                  <a:latin typeface="Segoe" panose="020B0502040504020203" pitchFamily="34" charset="0"/>
                </a:rPr>
                <a:t>Interpretation / Evaluation</a:t>
              </a:r>
              <a:endParaRPr lang="en-US" sz="1600" dirty="0">
                <a:solidFill>
                  <a:schemeClr val="tx1"/>
                </a:solidFill>
                <a:latin typeface="Segoe" panose="020B0502040504020203" pitchFamily="34" charset="0"/>
              </a:endParaRPr>
            </a:p>
          </p:txBody>
        </p:sp>
        <p:sp>
          <p:nvSpPr>
            <p:cNvPr id="94" name="TextBox 93"/>
            <p:cNvSpPr txBox="1"/>
            <p:nvPr/>
          </p:nvSpPr>
          <p:spPr>
            <a:xfrm>
              <a:off x="1007568" y="6209950"/>
              <a:ext cx="659155" cy="369332"/>
            </a:xfrm>
            <a:prstGeom prst="rect">
              <a:avLst/>
            </a:prstGeom>
            <a:noFill/>
          </p:spPr>
          <p:txBody>
            <a:bodyPr wrap="none" rtlCol="0">
              <a:spAutoFit/>
            </a:bodyPr>
            <a:lstStyle/>
            <a:p>
              <a:r>
                <a:rPr lang="en-GB" dirty="0">
                  <a:latin typeface="Segoe" panose="020B0502040504020203" pitchFamily="34" charset="0"/>
                </a:rPr>
                <a:t>Data</a:t>
              </a:r>
              <a:endParaRPr lang="en-US" dirty="0">
                <a:latin typeface="Segoe" panose="020B0502040504020203" pitchFamily="34" charset="0"/>
              </a:endParaRPr>
            </a:p>
          </p:txBody>
        </p:sp>
        <p:sp>
          <p:nvSpPr>
            <p:cNvPr id="95" name="TextBox 94"/>
            <p:cNvSpPr txBox="1"/>
            <p:nvPr/>
          </p:nvSpPr>
          <p:spPr>
            <a:xfrm>
              <a:off x="2740898" y="5679812"/>
              <a:ext cx="1343445" cy="369332"/>
            </a:xfrm>
            <a:prstGeom prst="rect">
              <a:avLst/>
            </a:prstGeom>
            <a:noFill/>
          </p:spPr>
          <p:txBody>
            <a:bodyPr wrap="none" rtlCol="0">
              <a:spAutoFit/>
            </a:bodyPr>
            <a:lstStyle/>
            <a:p>
              <a:r>
                <a:rPr lang="en-GB" dirty="0">
                  <a:latin typeface="Segoe" panose="020B0502040504020203" pitchFamily="34" charset="0"/>
                </a:rPr>
                <a:t>Target Data</a:t>
              </a:r>
              <a:endParaRPr lang="en-US" dirty="0">
                <a:latin typeface="Segoe" panose="020B0502040504020203" pitchFamily="34" charset="0"/>
              </a:endParaRPr>
            </a:p>
          </p:txBody>
        </p:sp>
        <p:sp>
          <p:nvSpPr>
            <p:cNvPr id="96" name="TextBox 95"/>
            <p:cNvSpPr txBox="1"/>
            <p:nvPr/>
          </p:nvSpPr>
          <p:spPr>
            <a:xfrm>
              <a:off x="4369447" y="5147162"/>
              <a:ext cx="1772283" cy="646331"/>
            </a:xfrm>
            <a:prstGeom prst="rect">
              <a:avLst/>
            </a:prstGeom>
            <a:noFill/>
          </p:spPr>
          <p:txBody>
            <a:bodyPr wrap="square" rtlCol="0">
              <a:spAutoFit/>
            </a:bodyPr>
            <a:lstStyle/>
            <a:p>
              <a:pPr algn="ctr"/>
              <a:r>
                <a:rPr lang="en-GB" dirty="0" err="1">
                  <a:latin typeface="Segoe" panose="020B0502040504020203" pitchFamily="34" charset="0"/>
                </a:rPr>
                <a:t>Preprocessed</a:t>
              </a:r>
              <a:r>
                <a:rPr lang="en-GB" dirty="0">
                  <a:latin typeface="Segoe" panose="020B0502040504020203" pitchFamily="34" charset="0"/>
                </a:rPr>
                <a:t> Data</a:t>
              </a:r>
              <a:endParaRPr lang="en-US" dirty="0">
                <a:latin typeface="Segoe" panose="020B0502040504020203" pitchFamily="34" charset="0"/>
              </a:endParaRPr>
            </a:p>
          </p:txBody>
        </p:sp>
        <p:sp>
          <p:nvSpPr>
            <p:cNvPr id="97" name="TextBox 96"/>
            <p:cNvSpPr txBox="1"/>
            <p:nvPr/>
          </p:nvSpPr>
          <p:spPr>
            <a:xfrm>
              <a:off x="6051253" y="4718468"/>
              <a:ext cx="1772283" cy="646331"/>
            </a:xfrm>
            <a:prstGeom prst="rect">
              <a:avLst/>
            </a:prstGeom>
            <a:noFill/>
          </p:spPr>
          <p:txBody>
            <a:bodyPr wrap="square" rtlCol="0">
              <a:spAutoFit/>
            </a:bodyPr>
            <a:lstStyle/>
            <a:p>
              <a:pPr algn="ctr"/>
              <a:r>
                <a:rPr lang="en-GB" dirty="0">
                  <a:latin typeface="Segoe" panose="020B0502040504020203" pitchFamily="34" charset="0"/>
                </a:rPr>
                <a:t>Transformed Data</a:t>
              </a:r>
              <a:endParaRPr lang="en-US" dirty="0">
                <a:latin typeface="Segoe" panose="020B0502040504020203" pitchFamily="34" charset="0"/>
              </a:endParaRPr>
            </a:p>
          </p:txBody>
        </p:sp>
        <p:sp>
          <p:nvSpPr>
            <p:cNvPr id="98" name="TextBox 97"/>
            <p:cNvSpPr txBox="1"/>
            <p:nvPr/>
          </p:nvSpPr>
          <p:spPr>
            <a:xfrm>
              <a:off x="7621623" y="4012900"/>
              <a:ext cx="1725577" cy="369332"/>
            </a:xfrm>
            <a:prstGeom prst="rect">
              <a:avLst/>
            </a:prstGeom>
            <a:noFill/>
          </p:spPr>
          <p:txBody>
            <a:bodyPr wrap="square" rtlCol="0">
              <a:spAutoFit/>
            </a:bodyPr>
            <a:lstStyle/>
            <a:p>
              <a:pPr algn="ctr"/>
              <a:r>
                <a:rPr lang="en-GB" dirty="0">
                  <a:latin typeface="Segoe" panose="020B0502040504020203" pitchFamily="34" charset="0"/>
                </a:rPr>
                <a:t>Patterns</a:t>
              </a:r>
              <a:endParaRPr lang="en-US" dirty="0">
                <a:latin typeface="Segoe" panose="020B0502040504020203" pitchFamily="34" charset="0"/>
              </a:endParaRPr>
            </a:p>
          </p:txBody>
        </p:sp>
        <p:sp>
          <p:nvSpPr>
            <p:cNvPr id="99" name="TextBox 98"/>
            <p:cNvSpPr txBox="1"/>
            <p:nvPr/>
          </p:nvSpPr>
          <p:spPr>
            <a:xfrm>
              <a:off x="9170892" y="3648706"/>
              <a:ext cx="1725577" cy="369332"/>
            </a:xfrm>
            <a:prstGeom prst="rect">
              <a:avLst/>
            </a:prstGeom>
            <a:noFill/>
          </p:spPr>
          <p:txBody>
            <a:bodyPr wrap="square" rtlCol="0">
              <a:spAutoFit/>
            </a:bodyPr>
            <a:lstStyle/>
            <a:p>
              <a:pPr algn="ctr"/>
              <a:r>
                <a:rPr lang="en-GB" dirty="0">
                  <a:latin typeface="Segoe" panose="020B0502040504020203" pitchFamily="34" charset="0"/>
                </a:rPr>
                <a:t>Information</a:t>
              </a:r>
              <a:endParaRPr lang="en-US" dirty="0">
                <a:latin typeface="Segoe" panose="020B0502040504020203" pitchFamily="34" charset="0"/>
              </a:endParaRPr>
            </a:p>
          </p:txBody>
        </p:sp>
        <p:sp>
          <p:nvSpPr>
            <p:cNvPr id="100" name="TextBox 99"/>
            <p:cNvSpPr txBox="1"/>
            <p:nvPr/>
          </p:nvSpPr>
          <p:spPr>
            <a:xfrm>
              <a:off x="2628019" y="6235401"/>
              <a:ext cx="9485289" cy="646331"/>
            </a:xfrm>
            <a:prstGeom prst="rect">
              <a:avLst/>
            </a:prstGeom>
            <a:noFill/>
          </p:spPr>
          <p:txBody>
            <a:bodyPr wrap="none" rtlCol="0">
              <a:spAutoFit/>
            </a:bodyPr>
            <a:lstStyle/>
            <a:p>
              <a:r>
                <a:rPr lang="en-GB" dirty="0"/>
                <a:t>Based on content in “From Data Mining to Knowledge Discovery”, AI Magazine, Vol 17, No. 3 (1996)</a:t>
              </a:r>
            </a:p>
            <a:p>
              <a:r>
                <a:rPr lang="en-US" dirty="0"/>
                <a:t>http://www.aaai.org/ojs/index.php/aimagazine/article/view/1230</a:t>
              </a:r>
            </a:p>
          </p:txBody>
        </p:sp>
      </p:grpSp>
      <p:cxnSp>
        <p:nvCxnSpPr>
          <p:cNvPr id="6" name="Straight Arrow Connector 5"/>
          <p:cNvCxnSpPr/>
          <p:nvPr/>
        </p:nvCxnSpPr>
        <p:spPr>
          <a:xfrm flipH="1">
            <a:off x="9093200" y="3776140"/>
            <a:ext cx="0" cy="2387594"/>
          </a:xfrm>
          <a:prstGeom prst="straightConnector1">
            <a:avLst/>
          </a:prstGeom>
          <a:ln w="38100" cmpd="sng">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flipH="1" flipV="1">
            <a:off x="2421468" y="6163730"/>
            <a:ext cx="6671734" cy="0"/>
          </a:xfrm>
          <a:prstGeom prst="straightConnector1">
            <a:avLst/>
          </a:prstGeom>
          <a:ln w="38100" cmpd="sng">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flipH="1" flipV="1">
            <a:off x="7638556" y="4197566"/>
            <a:ext cx="0" cy="1915373"/>
          </a:xfrm>
          <a:prstGeom prst="straightConnector1">
            <a:avLst/>
          </a:prstGeom>
          <a:ln w="38100" cmpd="sng">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flipH="1" flipV="1">
            <a:off x="6062133" y="4741335"/>
            <a:ext cx="1623" cy="1371606"/>
          </a:xfrm>
          <a:prstGeom prst="straightConnector1">
            <a:avLst/>
          </a:prstGeom>
          <a:ln w="38100" cmpd="sng">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V="1">
            <a:off x="4370424" y="5283200"/>
            <a:ext cx="15309" cy="778939"/>
          </a:xfrm>
          <a:prstGeom prst="straightConnector1">
            <a:avLst/>
          </a:prstGeom>
          <a:ln w="38100" cmpd="sng">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6916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Process - </a:t>
            </a:r>
            <a:r>
              <a:rPr lang="en-US" dirty="0" err="1"/>
              <a:t>CRoss</a:t>
            </a:r>
            <a:r>
              <a:rPr lang="en-US" dirty="0"/>
              <a:t> Industry Standard Process for Data Mining (CRISP-DM)</a:t>
            </a:r>
            <a:br>
              <a:rPr lang="en-US" dirty="0"/>
            </a:br>
            <a:endParaRPr lang="en-US" dirty="0"/>
          </a:p>
        </p:txBody>
      </p:sp>
      <p:grpSp>
        <p:nvGrpSpPr>
          <p:cNvPr id="37" name="Group 36"/>
          <p:cNvGrpSpPr/>
          <p:nvPr/>
        </p:nvGrpSpPr>
        <p:grpSpPr>
          <a:xfrm>
            <a:off x="172730" y="2553933"/>
            <a:ext cx="11812486" cy="3544700"/>
            <a:chOff x="91460" y="3146076"/>
            <a:chExt cx="11812486" cy="3544700"/>
          </a:xfrm>
        </p:grpSpPr>
        <p:sp>
          <p:nvSpPr>
            <p:cNvPr id="26" name="Rounded Rectangle 25"/>
            <p:cNvSpPr/>
            <p:nvPr/>
          </p:nvSpPr>
          <p:spPr>
            <a:xfrm>
              <a:off x="91460" y="3146076"/>
              <a:ext cx="11812486" cy="2293543"/>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ounded Rectangle 26"/>
            <p:cNvSpPr/>
            <p:nvPr/>
          </p:nvSpPr>
          <p:spPr>
            <a:xfrm>
              <a:off x="1103414" y="3449461"/>
              <a:ext cx="7862786" cy="205177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ounded Rectangle 27"/>
            <p:cNvSpPr/>
            <p:nvPr/>
          </p:nvSpPr>
          <p:spPr>
            <a:xfrm>
              <a:off x="1255814" y="3901829"/>
              <a:ext cx="2337298" cy="1537790"/>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ounded Rectangle 28"/>
            <p:cNvSpPr/>
            <p:nvPr/>
          </p:nvSpPr>
          <p:spPr>
            <a:xfrm>
              <a:off x="4735713" y="3901829"/>
              <a:ext cx="2337298" cy="1537790"/>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Flowchart: Stored Data 7"/>
            <p:cNvSpPr/>
            <p:nvPr/>
          </p:nvSpPr>
          <p:spPr>
            <a:xfrm flipH="1">
              <a:off x="379514" y="4486604"/>
              <a:ext cx="2095882" cy="1619397"/>
            </a:xfrm>
            <a:prstGeom prst="flowChartOnlineStorage">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GB" sz="1600" dirty="0">
                  <a:latin typeface="Segoe" panose="020B0502040504020203" pitchFamily="34" charset="0"/>
                </a:rPr>
                <a:t>Business Understanding</a:t>
              </a:r>
              <a:endParaRPr lang="en-US" sz="1600" dirty="0">
                <a:latin typeface="Segoe" panose="020B0502040504020203" pitchFamily="34" charset="0"/>
              </a:endParaRPr>
            </a:p>
          </p:txBody>
        </p:sp>
        <p:sp>
          <p:nvSpPr>
            <p:cNvPr id="15" name="Flowchart: Stored Data 14"/>
            <p:cNvSpPr/>
            <p:nvPr/>
          </p:nvSpPr>
          <p:spPr>
            <a:xfrm flipH="1">
              <a:off x="2221130" y="4486604"/>
              <a:ext cx="2095882" cy="1619397"/>
            </a:xfrm>
            <a:prstGeom prst="flowChartOnlineStorage">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GB" sz="1600" dirty="0">
                  <a:latin typeface="Segoe" panose="020B0502040504020203" pitchFamily="34" charset="0"/>
                </a:rPr>
                <a:t>Data Understanding</a:t>
              </a:r>
              <a:endParaRPr lang="en-US" sz="1600" dirty="0">
                <a:latin typeface="Segoe" panose="020B0502040504020203" pitchFamily="34" charset="0"/>
              </a:endParaRPr>
            </a:p>
          </p:txBody>
        </p:sp>
        <p:sp>
          <p:nvSpPr>
            <p:cNvPr id="16" name="Flowchart: Stored Data 15"/>
            <p:cNvSpPr/>
            <p:nvPr/>
          </p:nvSpPr>
          <p:spPr>
            <a:xfrm flipH="1">
              <a:off x="4062746" y="4486604"/>
              <a:ext cx="2095882" cy="1619397"/>
            </a:xfrm>
            <a:prstGeom prst="flowChartOnlineStorage">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GB" sz="1600" dirty="0">
                  <a:latin typeface="Segoe" panose="020B0502040504020203" pitchFamily="34" charset="0"/>
                </a:rPr>
                <a:t>Data Preparation</a:t>
              </a:r>
              <a:endParaRPr lang="en-US" sz="1600" dirty="0">
                <a:latin typeface="Segoe" panose="020B0502040504020203" pitchFamily="34" charset="0"/>
              </a:endParaRPr>
            </a:p>
          </p:txBody>
        </p:sp>
        <p:sp>
          <p:nvSpPr>
            <p:cNvPr id="17" name="Flowchart: Stored Data 16"/>
            <p:cNvSpPr/>
            <p:nvPr/>
          </p:nvSpPr>
          <p:spPr>
            <a:xfrm flipH="1">
              <a:off x="5904362" y="4486604"/>
              <a:ext cx="2095882" cy="1619397"/>
            </a:xfrm>
            <a:prstGeom prst="flowChartOnlineStorage">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GB" sz="1600" dirty="0" err="1">
                  <a:latin typeface="Segoe" panose="020B0502040504020203" pitchFamily="34" charset="0"/>
                </a:rPr>
                <a:t>Modeling</a:t>
              </a:r>
              <a:endParaRPr lang="en-US" sz="1600" dirty="0">
                <a:latin typeface="Segoe" panose="020B0502040504020203" pitchFamily="34" charset="0"/>
              </a:endParaRPr>
            </a:p>
          </p:txBody>
        </p:sp>
        <p:sp>
          <p:nvSpPr>
            <p:cNvPr id="18" name="Flowchart: Stored Data 17"/>
            <p:cNvSpPr/>
            <p:nvPr/>
          </p:nvSpPr>
          <p:spPr>
            <a:xfrm flipH="1">
              <a:off x="7745978" y="4486604"/>
              <a:ext cx="2095882" cy="1619397"/>
            </a:xfrm>
            <a:prstGeom prst="flowChartOnlineStorage">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GB" sz="1600" dirty="0">
                  <a:latin typeface="Segoe" panose="020B0502040504020203" pitchFamily="34" charset="0"/>
                </a:rPr>
                <a:t>Evaluation</a:t>
              </a:r>
              <a:endParaRPr lang="en-US" sz="1600" dirty="0">
                <a:latin typeface="Segoe" panose="020B0502040504020203" pitchFamily="34" charset="0"/>
              </a:endParaRPr>
            </a:p>
          </p:txBody>
        </p:sp>
        <p:sp>
          <p:nvSpPr>
            <p:cNvPr id="19" name="Flowchart: Stored Data 18"/>
            <p:cNvSpPr/>
            <p:nvPr/>
          </p:nvSpPr>
          <p:spPr>
            <a:xfrm flipH="1">
              <a:off x="9587594" y="4486604"/>
              <a:ext cx="2095882" cy="1619397"/>
            </a:xfrm>
            <a:prstGeom prst="flowChartOnlineStorage">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GB" sz="1600" dirty="0">
                  <a:latin typeface="Segoe" panose="020B0502040504020203" pitchFamily="34" charset="0"/>
                </a:rPr>
                <a:t>Deployment</a:t>
              </a:r>
              <a:endParaRPr lang="en-US" sz="1600" dirty="0">
                <a:latin typeface="Segoe" panose="020B0502040504020203" pitchFamily="34" charset="0"/>
              </a:endParaRPr>
            </a:p>
          </p:txBody>
        </p:sp>
        <p:sp>
          <p:nvSpPr>
            <p:cNvPr id="20" name="TextBox 19"/>
            <p:cNvSpPr txBox="1"/>
            <p:nvPr/>
          </p:nvSpPr>
          <p:spPr>
            <a:xfrm>
              <a:off x="427690" y="6106001"/>
              <a:ext cx="1894254" cy="584775"/>
            </a:xfrm>
            <a:prstGeom prst="rect">
              <a:avLst/>
            </a:prstGeom>
            <a:noFill/>
          </p:spPr>
          <p:txBody>
            <a:bodyPr wrap="square" rtlCol="0">
              <a:spAutoFit/>
            </a:bodyPr>
            <a:lstStyle/>
            <a:p>
              <a:pPr algn="ctr"/>
              <a:r>
                <a:rPr lang="en-GB" sz="1600" dirty="0">
                  <a:latin typeface="Segoe" panose="020B0502040504020203" pitchFamily="34" charset="0"/>
                </a:rPr>
                <a:t>Identify project objectives</a:t>
              </a:r>
              <a:endParaRPr lang="en-US" sz="1600" dirty="0">
                <a:latin typeface="Segoe" panose="020B0502040504020203" pitchFamily="34" charset="0"/>
              </a:endParaRPr>
            </a:p>
          </p:txBody>
        </p:sp>
        <p:sp>
          <p:nvSpPr>
            <p:cNvPr id="21" name="TextBox 20"/>
            <p:cNvSpPr txBox="1"/>
            <p:nvPr/>
          </p:nvSpPr>
          <p:spPr>
            <a:xfrm>
              <a:off x="2221130" y="6106001"/>
              <a:ext cx="1894254" cy="584775"/>
            </a:xfrm>
            <a:prstGeom prst="rect">
              <a:avLst/>
            </a:prstGeom>
            <a:noFill/>
          </p:spPr>
          <p:txBody>
            <a:bodyPr wrap="square" rtlCol="0">
              <a:spAutoFit/>
            </a:bodyPr>
            <a:lstStyle/>
            <a:p>
              <a:pPr algn="ctr"/>
              <a:r>
                <a:rPr lang="en-GB" sz="1600" dirty="0">
                  <a:latin typeface="Segoe" panose="020B0502040504020203" pitchFamily="34" charset="0"/>
                </a:rPr>
                <a:t>Collect and review data</a:t>
              </a:r>
              <a:endParaRPr lang="en-US" sz="1600" dirty="0">
                <a:latin typeface="Segoe" panose="020B0502040504020203" pitchFamily="34" charset="0"/>
              </a:endParaRPr>
            </a:p>
          </p:txBody>
        </p:sp>
        <p:sp>
          <p:nvSpPr>
            <p:cNvPr id="22" name="TextBox 21"/>
            <p:cNvSpPr txBox="1"/>
            <p:nvPr/>
          </p:nvSpPr>
          <p:spPr>
            <a:xfrm>
              <a:off x="4090770" y="6106001"/>
              <a:ext cx="1894254" cy="584775"/>
            </a:xfrm>
            <a:prstGeom prst="rect">
              <a:avLst/>
            </a:prstGeom>
            <a:noFill/>
          </p:spPr>
          <p:txBody>
            <a:bodyPr wrap="square" rtlCol="0">
              <a:spAutoFit/>
            </a:bodyPr>
            <a:lstStyle/>
            <a:p>
              <a:pPr algn="ctr"/>
              <a:r>
                <a:rPr lang="en-GB" sz="1600" dirty="0">
                  <a:latin typeface="Segoe" panose="020B0502040504020203" pitchFamily="34" charset="0"/>
                </a:rPr>
                <a:t>Select and cleanse data</a:t>
              </a:r>
              <a:endParaRPr lang="en-US" sz="1600" dirty="0">
                <a:latin typeface="Segoe" panose="020B0502040504020203" pitchFamily="34" charset="0"/>
              </a:endParaRPr>
            </a:p>
          </p:txBody>
        </p:sp>
        <p:sp>
          <p:nvSpPr>
            <p:cNvPr id="23" name="TextBox 22"/>
            <p:cNvSpPr txBox="1"/>
            <p:nvPr/>
          </p:nvSpPr>
          <p:spPr>
            <a:xfrm>
              <a:off x="5896910" y="6106001"/>
              <a:ext cx="2039834" cy="584775"/>
            </a:xfrm>
            <a:prstGeom prst="rect">
              <a:avLst/>
            </a:prstGeom>
            <a:noFill/>
          </p:spPr>
          <p:txBody>
            <a:bodyPr wrap="square" rtlCol="0">
              <a:spAutoFit/>
            </a:bodyPr>
            <a:lstStyle/>
            <a:p>
              <a:pPr algn="ctr"/>
              <a:r>
                <a:rPr lang="en-GB" sz="1600" dirty="0">
                  <a:latin typeface="Segoe" panose="020B0502040504020203" pitchFamily="34" charset="0"/>
                </a:rPr>
                <a:t>Manipulate data and draw conclusions</a:t>
              </a:r>
              <a:endParaRPr lang="en-US" sz="1600" dirty="0">
                <a:latin typeface="Segoe" panose="020B0502040504020203" pitchFamily="34" charset="0"/>
              </a:endParaRPr>
            </a:p>
          </p:txBody>
        </p:sp>
        <p:sp>
          <p:nvSpPr>
            <p:cNvPr id="24" name="TextBox 23"/>
            <p:cNvSpPr txBox="1"/>
            <p:nvPr/>
          </p:nvSpPr>
          <p:spPr>
            <a:xfrm>
              <a:off x="7841361" y="6106001"/>
              <a:ext cx="1841616" cy="584775"/>
            </a:xfrm>
            <a:prstGeom prst="rect">
              <a:avLst/>
            </a:prstGeom>
            <a:noFill/>
          </p:spPr>
          <p:txBody>
            <a:bodyPr wrap="square" rtlCol="0">
              <a:spAutoFit/>
            </a:bodyPr>
            <a:lstStyle/>
            <a:p>
              <a:pPr algn="ctr"/>
              <a:r>
                <a:rPr lang="en-GB" sz="1600" dirty="0">
                  <a:latin typeface="Segoe" panose="020B0502040504020203" pitchFamily="34" charset="0"/>
                </a:rPr>
                <a:t>Evaluate model and conclusions</a:t>
              </a:r>
              <a:endParaRPr lang="en-US" sz="1600" dirty="0">
                <a:latin typeface="Segoe" panose="020B0502040504020203" pitchFamily="34" charset="0"/>
              </a:endParaRPr>
            </a:p>
          </p:txBody>
        </p:sp>
        <p:sp>
          <p:nvSpPr>
            <p:cNvPr id="25" name="TextBox 24"/>
            <p:cNvSpPr txBox="1"/>
            <p:nvPr/>
          </p:nvSpPr>
          <p:spPr>
            <a:xfrm>
              <a:off x="9684366" y="6106001"/>
              <a:ext cx="2039834" cy="584775"/>
            </a:xfrm>
            <a:prstGeom prst="rect">
              <a:avLst/>
            </a:prstGeom>
            <a:noFill/>
          </p:spPr>
          <p:txBody>
            <a:bodyPr wrap="square" rtlCol="0">
              <a:spAutoFit/>
            </a:bodyPr>
            <a:lstStyle/>
            <a:p>
              <a:pPr algn="ctr"/>
              <a:r>
                <a:rPr lang="en-GB" sz="1600" dirty="0">
                  <a:latin typeface="Segoe" panose="020B0502040504020203" pitchFamily="34" charset="0"/>
                </a:rPr>
                <a:t>Apply conclusions to business</a:t>
              </a:r>
              <a:endParaRPr lang="en-US" sz="1600" dirty="0">
                <a:latin typeface="Segoe" panose="020B0502040504020203" pitchFamily="34" charset="0"/>
              </a:endParaRPr>
            </a:p>
          </p:txBody>
        </p:sp>
        <p:cxnSp>
          <p:nvCxnSpPr>
            <p:cNvPr id="31" name="Straight Arrow Connector 30"/>
            <p:cNvCxnSpPr/>
            <p:nvPr/>
          </p:nvCxnSpPr>
          <p:spPr>
            <a:xfrm flipV="1">
              <a:off x="11903946" y="3901829"/>
              <a:ext cx="0" cy="526456"/>
            </a:xfrm>
            <a:prstGeom prst="straightConnector1">
              <a:avLst/>
            </a:prstGeom>
            <a:ln w="38100">
              <a:tailEnd type="arrow" w="lg" len="lg"/>
            </a:ln>
            <a:effectLst/>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a:off x="102674" y="3766391"/>
              <a:ext cx="0" cy="526456"/>
            </a:xfrm>
            <a:prstGeom prst="straightConnector1">
              <a:avLst/>
            </a:prstGeom>
            <a:ln w="38100">
              <a:tailEnd type="arrow" w="lg" len="lg"/>
            </a:ln>
            <a:effectLst/>
          </p:spPr>
          <p:style>
            <a:lnRef idx="3">
              <a:schemeClr val="dk1"/>
            </a:lnRef>
            <a:fillRef idx="0">
              <a:schemeClr val="dk1"/>
            </a:fillRef>
            <a:effectRef idx="2">
              <a:schemeClr val="dk1"/>
            </a:effectRef>
            <a:fontRef idx="minor">
              <a:schemeClr val="tx1"/>
            </a:fontRef>
          </p:style>
        </p:cxnSp>
        <p:cxnSp>
          <p:nvCxnSpPr>
            <p:cNvPr id="33" name="Straight Arrow Connector 32"/>
            <p:cNvCxnSpPr/>
            <p:nvPr/>
          </p:nvCxnSpPr>
          <p:spPr>
            <a:xfrm flipH="1">
              <a:off x="4389282" y="3449461"/>
              <a:ext cx="692861" cy="0"/>
            </a:xfrm>
            <a:prstGeom prst="straightConnector1">
              <a:avLst/>
            </a:prstGeom>
            <a:ln w="38100">
              <a:tailEnd type="arrow" w="lg" len="lg"/>
            </a:ln>
            <a:effectLst/>
          </p:spPr>
          <p:style>
            <a:lnRef idx="3">
              <a:schemeClr val="dk1"/>
            </a:lnRef>
            <a:fillRef idx="0">
              <a:schemeClr val="dk1"/>
            </a:fillRef>
            <a:effectRef idx="2">
              <a:schemeClr val="dk1"/>
            </a:effectRef>
            <a:fontRef idx="minor">
              <a:schemeClr val="tx1"/>
            </a:fontRef>
          </p:style>
        </p:cxnSp>
        <p:cxnSp>
          <p:nvCxnSpPr>
            <p:cNvPr id="35" name="Straight Arrow Connector 34"/>
            <p:cNvCxnSpPr/>
            <p:nvPr/>
          </p:nvCxnSpPr>
          <p:spPr>
            <a:xfrm flipH="1">
              <a:off x="5557931" y="3901829"/>
              <a:ext cx="692861" cy="0"/>
            </a:xfrm>
            <a:prstGeom prst="straightConnector1">
              <a:avLst/>
            </a:prstGeom>
            <a:ln w="38100">
              <a:tailEnd type="arrow" w="lg" len="lg"/>
            </a:ln>
            <a:effectLst/>
          </p:spPr>
          <p:style>
            <a:lnRef idx="3">
              <a:schemeClr val="dk1"/>
            </a:lnRef>
            <a:fillRef idx="0">
              <a:schemeClr val="dk1"/>
            </a:fillRef>
            <a:effectRef idx="2">
              <a:schemeClr val="dk1"/>
            </a:effectRef>
            <a:fontRef idx="minor">
              <a:schemeClr val="tx1"/>
            </a:fontRef>
          </p:style>
        </p:cxnSp>
        <p:cxnSp>
          <p:nvCxnSpPr>
            <p:cNvPr id="36" name="Straight Arrow Connector 35"/>
            <p:cNvCxnSpPr/>
            <p:nvPr/>
          </p:nvCxnSpPr>
          <p:spPr>
            <a:xfrm flipH="1">
              <a:off x="1962843" y="3912626"/>
              <a:ext cx="692861" cy="0"/>
            </a:xfrm>
            <a:prstGeom prst="straightConnector1">
              <a:avLst/>
            </a:prstGeom>
            <a:ln w="38100">
              <a:tailEnd type="arrow" w="lg" len="lg"/>
            </a:ln>
            <a:effectLst/>
          </p:spPr>
          <p:style>
            <a:lnRef idx="3">
              <a:schemeClr val="dk1"/>
            </a:lnRef>
            <a:fillRef idx="0">
              <a:schemeClr val="dk1"/>
            </a:fillRef>
            <a:effectRef idx="2">
              <a:schemeClr val="dk1"/>
            </a:effectRef>
            <a:fontRef idx="minor">
              <a:schemeClr val="tx1"/>
            </a:fontRef>
          </p:style>
        </p:cxnSp>
      </p:grpSp>
      <p:sp>
        <p:nvSpPr>
          <p:cNvPr id="30" name="TextBox 29"/>
          <p:cNvSpPr txBox="1"/>
          <p:nvPr/>
        </p:nvSpPr>
        <p:spPr>
          <a:xfrm>
            <a:off x="8738861" y="6342922"/>
            <a:ext cx="3327448" cy="523220"/>
          </a:xfrm>
          <a:prstGeom prst="rect">
            <a:avLst/>
          </a:prstGeom>
          <a:noFill/>
        </p:spPr>
        <p:txBody>
          <a:bodyPr wrap="square" rtlCol="0">
            <a:spAutoFit/>
          </a:bodyPr>
          <a:lstStyle/>
          <a:p>
            <a:r>
              <a:rPr lang="en-US" sz="2800" dirty="0">
                <a:solidFill>
                  <a:schemeClr val="bg1">
                    <a:lumMod val="50000"/>
                  </a:schemeClr>
                </a:solidFill>
              </a:rPr>
              <a:t> From 2000, 77 pages</a:t>
            </a:r>
          </a:p>
        </p:txBody>
      </p:sp>
    </p:spTree>
    <p:extLst>
      <p:ext uri="{BB962C8B-B14F-4D97-AF65-F5344CB8AC3E}">
        <p14:creationId xmlns:p14="http://schemas.microsoft.com/office/powerpoint/2010/main" val="2931371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2723"/>
            <a:ext cx="10312400" cy="1063487"/>
          </a:xfrm>
        </p:spPr>
        <p:txBody>
          <a:bodyPr>
            <a:normAutofit/>
          </a:bodyPr>
          <a:lstStyle/>
          <a:p>
            <a:r>
              <a:rPr lang="en-US" sz="3600" dirty="0"/>
              <a:t>Stages in the knowledge discovery process</a:t>
            </a:r>
          </a:p>
        </p:txBody>
      </p:sp>
      <p:sp>
        <p:nvSpPr>
          <p:cNvPr id="3" name="Content Placeholder 2"/>
          <p:cNvSpPr>
            <a:spLocks noGrp="1"/>
          </p:cNvSpPr>
          <p:nvPr>
            <p:ph sz="quarter" idx="10"/>
          </p:nvPr>
        </p:nvSpPr>
        <p:spPr>
          <a:xfrm>
            <a:off x="703386" y="1426307"/>
            <a:ext cx="10380662" cy="3810001"/>
          </a:xfrm>
        </p:spPr>
        <p:txBody>
          <a:bodyPr/>
          <a:lstStyle/>
          <a:p>
            <a:r>
              <a:rPr lang="en-US" sz="2800" dirty="0"/>
              <a:t>Opportunity Assessment &amp; Business Understanding</a:t>
            </a:r>
          </a:p>
          <a:p>
            <a:r>
              <a:rPr lang="en-US" sz="2800" dirty="0"/>
              <a:t>Data Understanding &amp; Data Acquisition</a:t>
            </a:r>
          </a:p>
          <a:p>
            <a:r>
              <a:rPr lang="en-US" sz="2800" dirty="0"/>
              <a:t>Data Cleaning and Transformation</a:t>
            </a:r>
          </a:p>
          <a:p>
            <a:r>
              <a:rPr lang="en-US" sz="2800" dirty="0"/>
              <a:t>Model Building</a:t>
            </a:r>
          </a:p>
          <a:p>
            <a:r>
              <a:rPr lang="en-US" sz="2800" dirty="0"/>
              <a:t>Policy Construction</a:t>
            </a:r>
          </a:p>
          <a:p>
            <a:r>
              <a:rPr lang="en-US" sz="2800" dirty="0"/>
              <a:t>Evaluation, Residuals and Metrics</a:t>
            </a:r>
          </a:p>
          <a:p>
            <a:r>
              <a:rPr lang="en-US" sz="2800" dirty="0"/>
              <a:t>Model Deployment, Monitoring, Model Updates</a:t>
            </a:r>
          </a:p>
        </p:txBody>
      </p:sp>
    </p:spTree>
    <p:extLst>
      <p:ext uri="{BB962C8B-B14F-4D97-AF65-F5344CB8AC3E}">
        <p14:creationId xmlns:p14="http://schemas.microsoft.com/office/powerpoint/2010/main" val="1685259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632928"/>
            <a:ext cx="9018486" cy="1063487"/>
          </a:xfrm>
        </p:spPr>
        <p:txBody>
          <a:bodyPr>
            <a:normAutofit fontScale="90000"/>
          </a:bodyPr>
          <a:lstStyle/>
          <a:p>
            <a:r>
              <a:rPr lang="en-US" dirty="0"/>
              <a:t>Opportunity Assessment &amp; Business Understanding</a:t>
            </a:r>
          </a:p>
        </p:txBody>
      </p:sp>
      <p:sp>
        <p:nvSpPr>
          <p:cNvPr id="3" name="Content Placeholder 2"/>
          <p:cNvSpPr>
            <a:spLocks noGrp="1"/>
          </p:cNvSpPr>
          <p:nvPr>
            <p:ph sz="quarter" idx="10"/>
          </p:nvPr>
        </p:nvSpPr>
        <p:spPr>
          <a:xfrm>
            <a:off x="236037" y="2212588"/>
            <a:ext cx="11705057" cy="4645412"/>
          </a:xfrm>
        </p:spPr>
        <p:txBody>
          <a:bodyPr/>
          <a:lstStyle/>
          <a:p>
            <a:pPr marL="0" indent="0">
              <a:buNone/>
            </a:pPr>
            <a:r>
              <a:rPr lang="en-US" sz="2800" dirty="0"/>
              <a:t>What do you really want to accomplish and what are the constraints? </a:t>
            </a:r>
          </a:p>
          <a:p>
            <a:pPr marL="0" indent="0">
              <a:buNone/>
            </a:pPr>
            <a:r>
              <a:rPr lang="en-US" sz="2800" dirty="0"/>
              <a:t>What are the risks? </a:t>
            </a:r>
          </a:p>
          <a:p>
            <a:pPr marL="0" indent="0">
              <a:buNone/>
            </a:pPr>
            <a:r>
              <a:rPr lang="en-US" sz="2800" dirty="0"/>
              <a:t>How will you evaluate the quality of the results?</a:t>
            </a:r>
          </a:p>
          <a:p>
            <a:pPr lvl="1"/>
            <a:endParaRPr lang="en-US" sz="2400" dirty="0"/>
          </a:p>
        </p:txBody>
      </p:sp>
    </p:spTree>
    <p:extLst>
      <p:ext uri="{BB962C8B-B14F-4D97-AF65-F5344CB8AC3E}">
        <p14:creationId xmlns:p14="http://schemas.microsoft.com/office/powerpoint/2010/main" val="1868251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448545"/>
            <a:ext cx="9018486" cy="1063487"/>
          </a:xfrm>
        </p:spPr>
        <p:txBody>
          <a:bodyPr>
            <a:normAutofit fontScale="90000"/>
          </a:bodyPr>
          <a:lstStyle/>
          <a:p>
            <a:r>
              <a:rPr lang="en-US" dirty="0"/>
              <a:t>Data Understanding &amp; Data Acquisition</a:t>
            </a:r>
          </a:p>
        </p:txBody>
      </p:sp>
      <p:sp>
        <p:nvSpPr>
          <p:cNvPr id="3" name="Content Placeholder 2"/>
          <p:cNvSpPr>
            <a:spLocks noGrp="1"/>
          </p:cNvSpPr>
          <p:nvPr>
            <p:ph sz="quarter" idx="10"/>
          </p:nvPr>
        </p:nvSpPr>
        <p:spPr>
          <a:xfrm>
            <a:off x="195074" y="1196777"/>
            <a:ext cx="10066484" cy="5256605"/>
          </a:xfrm>
        </p:spPr>
        <p:txBody>
          <a:bodyPr/>
          <a:lstStyle/>
          <a:p>
            <a:pPr marL="0" indent="0">
              <a:buNone/>
            </a:pPr>
            <a:r>
              <a:rPr lang="en-US" sz="3600" dirty="0"/>
              <a:t>Examples of data sources for NYC manhole study:</a:t>
            </a:r>
          </a:p>
          <a:p>
            <a:pPr lvl="1"/>
            <a:r>
              <a:rPr lang="en-US" sz="3200" dirty="0"/>
              <a:t>Trouble tickets – free text documents typed by dispatchers documenting problems on the electrical grid.</a:t>
            </a:r>
          </a:p>
          <a:p>
            <a:pPr lvl="1"/>
            <a:r>
              <a:rPr lang="en-US" sz="3200" dirty="0"/>
              <a:t>Records of information about manholes</a:t>
            </a:r>
          </a:p>
          <a:p>
            <a:pPr lvl="1"/>
            <a:r>
              <a:rPr lang="en-US" sz="3200" dirty="0"/>
              <a:t>Records of information about underground cables </a:t>
            </a:r>
          </a:p>
          <a:p>
            <a:pPr lvl="1"/>
            <a:r>
              <a:rPr lang="en-US" sz="3200" dirty="0"/>
              <a:t>Electrical shock information tables</a:t>
            </a:r>
          </a:p>
          <a:p>
            <a:pPr lvl="1"/>
            <a:r>
              <a:rPr lang="en-US" sz="3200" dirty="0"/>
              <a:t>Extra information about serious events</a:t>
            </a:r>
          </a:p>
          <a:p>
            <a:pPr lvl="1"/>
            <a:r>
              <a:rPr lang="en-US" sz="3200" dirty="0"/>
              <a:t>Inspection reports</a:t>
            </a:r>
          </a:p>
          <a:p>
            <a:pPr lvl="1"/>
            <a:r>
              <a:rPr lang="en-US" sz="3200" dirty="0"/>
              <a:t>Vented cover data</a:t>
            </a:r>
          </a:p>
          <a:p>
            <a:endParaRPr lang="en-US" dirty="0"/>
          </a:p>
          <a:p>
            <a:pPr lvl="2"/>
            <a:endParaRPr lang="en-US" sz="2000" dirty="0"/>
          </a:p>
        </p:txBody>
      </p:sp>
      <p:sp>
        <p:nvSpPr>
          <p:cNvPr id="5" name="TextBox 4"/>
          <p:cNvSpPr txBox="1"/>
          <p:nvPr/>
        </p:nvSpPr>
        <p:spPr>
          <a:xfrm>
            <a:off x="8233824" y="4855402"/>
            <a:ext cx="3712390" cy="1754327"/>
          </a:xfrm>
          <a:prstGeom prst="rect">
            <a:avLst/>
          </a:prstGeom>
          <a:noFill/>
        </p:spPr>
        <p:txBody>
          <a:bodyPr wrap="square" rtlCol="0">
            <a:spAutoFit/>
          </a:bodyPr>
          <a:lstStyle/>
          <a:p>
            <a:r>
              <a:rPr lang="en-US" sz="3600" dirty="0">
                <a:solidFill>
                  <a:srgbClr val="FF0000"/>
                </a:solidFill>
              </a:rPr>
              <a:t>V’s of Big Data include “Variety” and “Veracity”</a:t>
            </a:r>
          </a:p>
        </p:txBody>
      </p:sp>
      <p:sp>
        <p:nvSpPr>
          <p:cNvPr id="6" name="TextBox 5"/>
          <p:cNvSpPr txBox="1"/>
          <p:nvPr/>
        </p:nvSpPr>
        <p:spPr>
          <a:xfrm>
            <a:off x="8282470" y="2782377"/>
            <a:ext cx="3958176" cy="1200329"/>
          </a:xfrm>
          <a:prstGeom prst="rect">
            <a:avLst/>
          </a:prstGeom>
          <a:noFill/>
        </p:spPr>
        <p:txBody>
          <a:bodyPr wrap="square" rtlCol="0">
            <a:spAutoFit/>
          </a:bodyPr>
          <a:lstStyle/>
          <a:p>
            <a:r>
              <a:rPr lang="en-US" sz="3600" dirty="0">
                <a:solidFill>
                  <a:srgbClr val="FF0000"/>
                </a:solidFill>
              </a:rPr>
              <a:t>How do you know what data to trust?</a:t>
            </a:r>
          </a:p>
        </p:txBody>
      </p:sp>
    </p:spTree>
    <p:extLst>
      <p:ext uri="{BB962C8B-B14F-4D97-AF65-F5344CB8AC3E}">
        <p14:creationId xmlns:p14="http://schemas.microsoft.com/office/powerpoint/2010/main" val="2434028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Cleaning and Transformation</a:t>
            </a:r>
          </a:p>
        </p:txBody>
      </p:sp>
      <p:sp>
        <p:nvSpPr>
          <p:cNvPr id="3" name="Content Placeholder 2"/>
          <p:cNvSpPr>
            <a:spLocks noGrp="1"/>
          </p:cNvSpPr>
          <p:nvPr>
            <p:ph sz="quarter" idx="10"/>
          </p:nvPr>
        </p:nvSpPr>
        <p:spPr/>
        <p:txBody>
          <a:bodyPr/>
          <a:lstStyle/>
          <a:p>
            <a:r>
              <a:rPr lang="en-US" dirty="0"/>
              <a:t>Turn free text into structured information</a:t>
            </a:r>
          </a:p>
          <a:p>
            <a:r>
              <a:rPr lang="en-US" dirty="0"/>
              <a:t>Try to integrate tables (create unique identifiers)</a:t>
            </a:r>
            <a:br>
              <a:rPr lang="en-US" dirty="0"/>
            </a:br>
            <a:endParaRPr lang="en-US" dirty="0"/>
          </a:p>
          <a:p>
            <a:r>
              <a:rPr lang="en-US" b="1" dirty="0"/>
              <a:t>Sometimes 99% of the work</a:t>
            </a:r>
          </a:p>
          <a:p>
            <a:endParaRPr lang="en-US" dirty="0"/>
          </a:p>
          <a:p>
            <a:pPr lvl="2"/>
            <a:endParaRPr lang="en-US" dirty="0"/>
          </a:p>
        </p:txBody>
      </p:sp>
    </p:spTree>
    <p:extLst>
      <p:ext uri="{BB962C8B-B14F-4D97-AF65-F5344CB8AC3E}">
        <p14:creationId xmlns:p14="http://schemas.microsoft.com/office/powerpoint/2010/main" val="3948344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443" y="243675"/>
            <a:ext cx="11524432" cy="1063487"/>
          </a:xfrm>
        </p:spPr>
        <p:txBody>
          <a:bodyPr/>
          <a:lstStyle/>
          <a:p>
            <a:r>
              <a:rPr lang="en-US" dirty="0"/>
              <a:t>Model Building</a:t>
            </a:r>
          </a:p>
        </p:txBody>
      </p:sp>
      <p:sp>
        <p:nvSpPr>
          <p:cNvPr id="3" name="Content Placeholder 2"/>
          <p:cNvSpPr>
            <a:spLocks noGrp="1"/>
          </p:cNvSpPr>
          <p:nvPr>
            <p:ph sz="quarter" idx="10"/>
          </p:nvPr>
        </p:nvSpPr>
        <p:spPr>
          <a:xfrm>
            <a:off x="307233" y="1162758"/>
            <a:ext cx="11700428" cy="5515981"/>
          </a:xfrm>
        </p:spPr>
        <p:txBody>
          <a:bodyPr/>
          <a:lstStyle/>
          <a:p>
            <a:r>
              <a:rPr lang="en-US" sz="2800" dirty="0"/>
              <a:t>Often predictive modeling, meaning machine learning                         or statistical modeling</a:t>
            </a:r>
          </a:p>
          <a:p>
            <a:r>
              <a:rPr lang="en-US" sz="2800" dirty="0"/>
              <a:t>If you want to answer a yes/no question, this is </a:t>
            </a:r>
            <a:r>
              <a:rPr lang="en-US" sz="2800" dirty="0">
                <a:solidFill>
                  <a:srgbClr val="FF0000"/>
                </a:solidFill>
              </a:rPr>
              <a:t>classification</a:t>
            </a:r>
            <a:r>
              <a:rPr lang="en-US" sz="2800" dirty="0"/>
              <a:t>.</a:t>
            </a:r>
          </a:p>
          <a:p>
            <a:pPr lvl="1"/>
            <a:r>
              <a:rPr lang="en-US" sz="2400" dirty="0">
                <a:solidFill>
                  <a:srgbClr val="000000"/>
                </a:solidFill>
              </a:rPr>
              <a:t>For manholes, will the manhole explode next year? Y/N</a:t>
            </a:r>
          </a:p>
          <a:p>
            <a:r>
              <a:rPr lang="en-US" sz="2800" dirty="0">
                <a:solidFill>
                  <a:srgbClr val="000000"/>
                </a:solidFill>
              </a:rPr>
              <a:t>If you want to predict a numerical value, this is </a:t>
            </a:r>
            <a:r>
              <a:rPr lang="en-US" sz="2800" dirty="0">
                <a:solidFill>
                  <a:srgbClr val="FF0000"/>
                </a:solidFill>
              </a:rPr>
              <a:t>regression</a:t>
            </a:r>
            <a:r>
              <a:rPr lang="en-US" sz="2800" dirty="0"/>
              <a:t>. </a:t>
            </a:r>
          </a:p>
          <a:p>
            <a:r>
              <a:rPr lang="en-US" sz="2800" dirty="0">
                <a:solidFill>
                  <a:srgbClr val="000000"/>
                </a:solidFill>
              </a:rPr>
              <a:t>If you want to group observations into similar-looking groups, this is </a:t>
            </a:r>
            <a:r>
              <a:rPr lang="en-US" sz="2800" dirty="0">
                <a:solidFill>
                  <a:srgbClr val="FF0000"/>
                </a:solidFill>
              </a:rPr>
              <a:t>clustering</a:t>
            </a:r>
            <a:r>
              <a:rPr lang="en-US" sz="2800" dirty="0">
                <a:solidFill>
                  <a:srgbClr val="000000"/>
                </a:solidFill>
              </a:rPr>
              <a:t>.</a:t>
            </a:r>
          </a:p>
          <a:p>
            <a:r>
              <a:rPr lang="en-US" sz="2800" dirty="0">
                <a:solidFill>
                  <a:srgbClr val="000000"/>
                </a:solidFill>
              </a:rPr>
              <a:t>If you want to recommend someone an item (e.g., book/movie/product) based on ratings data from customers, this is a </a:t>
            </a:r>
            <a:r>
              <a:rPr lang="en-US" sz="2800" dirty="0">
                <a:solidFill>
                  <a:srgbClr val="FF0000"/>
                </a:solidFill>
              </a:rPr>
              <a:t>recommender system</a:t>
            </a:r>
            <a:r>
              <a:rPr lang="en-US" sz="2800" dirty="0">
                <a:solidFill>
                  <a:srgbClr val="000000"/>
                </a:solidFill>
              </a:rPr>
              <a:t>.</a:t>
            </a:r>
          </a:p>
          <a:p>
            <a:r>
              <a:rPr lang="en-US" sz="2800" dirty="0">
                <a:solidFill>
                  <a:srgbClr val="000000"/>
                </a:solidFill>
              </a:rPr>
              <a:t>Note: There are many other machine learning problems.</a:t>
            </a:r>
          </a:p>
        </p:txBody>
      </p:sp>
    </p:spTree>
    <p:extLst>
      <p:ext uri="{BB962C8B-B14F-4D97-AF65-F5344CB8AC3E}">
        <p14:creationId xmlns:p14="http://schemas.microsoft.com/office/powerpoint/2010/main" val="1233439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Construction</a:t>
            </a:r>
          </a:p>
        </p:txBody>
      </p:sp>
      <p:sp>
        <p:nvSpPr>
          <p:cNvPr id="3" name="Content Placeholder 2"/>
          <p:cNvSpPr>
            <a:spLocks noGrp="1"/>
          </p:cNvSpPr>
          <p:nvPr>
            <p:ph sz="quarter" idx="10"/>
          </p:nvPr>
        </p:nvSpPr>
        <p:spPr>
          <a:xfrm>
            <a:off x="195072" y="1347252"/>
            <a:ext cx="11807467" cy="5290388"/>
          </a:xfrm>
        </p:spPr>
        <p:txBody>
          <a:bodyPr/>
          <a:lstStyle/>
          <a:p>
            <a:pPr marL="0" indent="0">
              <a:buNone/>
            </a:pPr>
            <a:r>
              <a:rPr lang="en-US" dirty="0"/>
              <a:t>How will your model be used to change policy?</a:t>
            </a:r>
          </a:p>
          <a:p>
            <a:pPr>
              <a:buFontTx/>
              <a:buChar char="-"/>
            </a:pPr>
            <a:r>
              <a:rPr lang="en-US" dirty="0"/>
              <a:t>E.g., for manholes, how should we recommend changing the inspection policy based on our model?</a:t>
            </a:r>
          </a:p>
          <a:p>
            <a:pPr>
              <a:buFontTx/>
              <a:buChar char="-"/>
            </a:pPr>
            <a:r>
              <a:rPr lang="en-US" dirty="0"/>
              <a:t>E.g., consider using social media and customer purchase data to determine customer participation if Starbucks moves into New City. Once the model is created, how to optimize where the shops are located, how big they are, and where the warehouses are located.</a:t>
            </a:r>
          </a:p>
          <a:p>
            <a:pPr marL="0" indent="0">
              <a:buNone/>
            </a:pPr>
            <a:r>
              <a:rPr lang="en-US" dirty="0"/>
              <a:t>Model building is </a:t>
            </a:r>
            <a:r>
              <a:rPr lang="en-US" dirty="0">
                <a:solidFill>
                  <a:srgbClr val="FF0000"/>
                </a:solidFill>
              </a:rPr>
              <a:t>predictive</a:t>
            </a:r>
            <a:r>
              <a:rPr lang="en-US" dirty="0"/>
              <a:t>, Policy Construction is </a:t>
            </a:r>
            <a:r>
              <a:rPr lang="en-US" dirty="0">
                <a:solidFill>
                  <a:srgbClr val="FF0000"/>
                </a:solidFill>
              </a:rPr>
              <a:t>prescriptive</a:t>
            </a:r>
            <a:r>
              <a:rPr lang="en-US" dirty="0"/>
              <a:t>.</a:t>
            </a:r>
          </a:p>
        </p:txBody>
      </p:sp>
    </p:spTree>
    <p:extLst>
      <p:ext uri="{BB962C8B-B14F-4D97-AF65-F5344CB8AC3E}">
        <p14:creationId xmlns:p14="http://schemas.microsoft.com/office/powerpoint/2010/main" val="118641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sp>
        <p:nvSpPr>
          <p:cNvPr id="3" name="Content Placeholder 2"/>
          <p:cNvSpPr>
            <a:spLocks noGrp="1"/>
          </p:cNvSpPr>
          <p:nvPr>
            <p:ph sz="quarter" idx="10"/>
          </p:nvPr>
        </p:nvSpPr>
        <p:spPr>
          <a:xfrm>
            <a:off x="379413" y="1388226"/>
            <a:ext cx="9513466" cy="5290388"/>
          </a:xfrm>
        </p:spPr>
        <p:txBody>
          <a:bodyPr/>
          <a:lstStyle/>
          <a:p>
            <a:pPr marL="0" indent="0">
              <a:buNone/>
            </a:pPr>
            <a:r>
              <a:rPr lang="en-US" dirty="0"/>
              <a:t>How do you measure the quality of the result? Evaluation can be difficult if the data do not provide ground truth.</a:t>
            </a:r>
          </a:p>
          <a:p>
            <a:pPr marL="0" indent="0">
              <a:buNone/>
            </a:pPr>
            <a:endParaRPr lang="en-US" dirty="0"/>
          </a:p>
          <a:p>
            <a:pPr marL="0" indent="0">
              <a:buNone/>
            </a:pPr>
            <a:r>
              <a:rPr lang="en-US" dirty="0"/>
              <a:t>- For manhole events, engineers at Con Edison withheld high quality recent data and conduct a blind test.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668249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a:rPr>
              <a:t>Have you ever wondered…</a:t>
            </a:r>
          </a:p>
        </p:txBody>
      </p:sp>
      <p:sp>
        <p:nvSpPr>
          <p:cNvPr id="3" name="Content Placeholder 2"/>
          <p:cNvSpPr>
            <a:spLocks noGrp="1"/>
          </p:cNvSpPr>
          <p:nvPr>
            <p:ph sz="quarter" idx="10"/>
          </p:nvPr>
        </p:nvSpPr>
        <p:spPr/>
        <p:txBody>
          <a:bodyPr/>
          <a:lstStyle/>
          <a:p>
            <a:r>
              <a:rPr lang="en-US" dirty="0">
                <a:latin typeface="Segoe"/>
              </a:rPr>
              <a:t>How does Facebook recognize faces in photos?</a:t>
            </a:r>
          </a:p>
          <a:p>
            <a:r>
              <a:rPr lang="en-US" dirty="0">
                <a:latin typeface="Segoe"/>
              </a:rPr>
              <a:t>Why does speech recognition or language translation improve with more data samples?</a:t>
            </a:r>
          </a:p>
          <a:p>
            <a:r>
              <a:rPr lang="en-US" dirty="0">
                <a:latin typeface="Segoe"/>
              </a:rPr>
              <a:t>How Netflix was able to improve their movie recommendations?</a:t>
            </a:r>
          </a:p>
          <a:p>
            <a:r>
              <a:rPr lang="en-US" dirty="0">
                <a:latin typeface="Segoe"/>
              </a:rPr>
              <a:t>Image searches (and filtering) on google/</a:t>
            </a:r>
            <a:r>
              <a:rPr lang="en-US" dirty="0" err="1">
                <a:latin typeface="Segoe"/>
              </a:rPr>
              <a:t>bing</a:t>
            </a:r>
            <a:endParaRPr lang="en-US" dirty="0">
              <a:latin typeface="Segoe"/>
            </a:endParaRPr>
          </a:p>
          <a:p>
            <a:endParaRPr lang="en-US" dirty="0">
              <a:latin typeface="Segoe"/>
            </a:endParaRPr>
          </a:p>
          <a:p>
            <a:pPr marL="0" indent="0">
              <a:buNone/>
            </a:pPr>
            <a:br>
              <a:rPr lang="en-US" dirty="0">
                <a:latin typeface="Segoe"/>
              </a:rPr>
            </a:br>
            <a:endParaRPr lang="en-US" dirty="0">
              <a:latin typeface="Segoe"/>
            </a:endParaRPr>
          </a:p>
        </p:txBody>
      </p:sp>
    </p:spTree>
    <p:extLst>
      <p:ext uri="{BB962C8B-B14F-4D97-AF65-F5344CB8AC3E}">
        <p14:creationId xmlns:p14="http://schemas.microsoft.com/office/powerpoint/2010/main" val="3767030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a:t>
            </a:r>
          </a:p>
        </p:txBody>
      </p:sp>
      <p:sp>
        <p:nvSpPr>
          <p:cNvPr id="3" name="Content Placeholder 2"/>
          <p:cNvSpPr>
            <a:spLocks noGrp="1"/>
          </p:cNvSpPr>
          <p:nvPr>
            <p:ph sz="quarter" idx="10"/>
          </p:nvPr>
        </p:nvSpPr>
        <p:spPr>
          <a:xfrm>
            <a:off x="297484" y="1106294"/>
            <a:ext cx="11354046" cy="4916864"/>
          </a:xfrm>
        </p:spPr>
        <p:txBody>
          <a:bodyPr/>
          <a:lstStyle/>
          <a:p>
            <a:r>
              <a:rPr lang="en-US" dirty="0"/>
              <a:t>Getting a working proof of concept deployed stops 95% percent of projects.</a:t>
            </a:r>
          </a:p>
          <a:p>
            <a:r>
              <a:rPr lang="en-US" dirty="0"/>
              <a:t>Don’t bother doing the project in the first place if no one plans to deploy it.*</a:t>
            </a:r>
          </a:p>
          <a:p>
            <a:r>
              <a:rPr lang="en-US" dirty="0"/>
              <a:t>Keep a realistic timeline in mind. Then add several months.</a:t>
            </a:r>
          </a:p>
          <a:p>
            <a:r>
              <a:rPr lang="en-US" dirty="0"/>
              <a:t>While the model is deployed it will need to be updated and improved.</a:t>
            </a:r>
          </a:p>
        </p:txBody>
      </p:sp>
      <p:sp>
        <p:nvSpPr>
          <p:cNvPr id="5" name="TextBox 4"/>
          <p:cNvSpPr txBox="1"/>
          <p:nvPr/>
        </p:nvSpPr>
        <p:spPr>
          <a:xfrm>
            <a:off x="593982" y="6187053"/>
            <a:ext cx="1723398" cy="369332"/>
          </a:xfrm>
          <a:prstGeom prst="rect">
            <a:avLst/>
          </a:prstGeom>
          <a:noFill/>
        </p:spPr>
        <p:txBody>
          <a:bodyPr wrap="none" rtlCol="0">
            <a:spAutoFit/>
          </a:bodyPr>
          <a:lstStyle/>
          <a:p>
            <a:r>
              <a:rPr lang="en-US" dirty="0"/>
              <a:t>* Unless it’s fun.</a:t>
            </a:r>
          </a:p>
        </p:txBody>
      </p:sp>
    </p:spTree>
    <p:extLst>
      <p:ext uri="{BB962C8B-B14F-4D97-AF65-F5344CB8AC3E}">
        <p14:creationId xmlns:p14="http://schemas.microsoft.com/office/powerpoint/2010/main" val="1862946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3" name="Content Placeholder 2"/>
          <p:cNvSpPr>
            <a:spLocks noGrp="1"/>
          </p:cNvSpPr>
          <p:nvPr>
            <p:ph sz="quarter" idx="10"/>
          </p:nvPr>
        </p:nvSpPr>
        <p:spPr>
          <a:xfrm>
            <a:off x="211311" y="1070744"/>
            <a:ext cx="10563526" cy="5290388"/>
          </a:xfrm>
        </p:spPr>
        <p:txBody>
          <a:bodyPr/>
          <a:lstStyle/>
          <a:p>
            <a:r>
              <a:rPr lang="en-US" dirty="0"/>
              <a:t>Grew out of artificial intelligence within computer science. Teaches computers by example.</a:t>
            </a:r>
          </a:p>
          <a:p>
            <a:endParaRPr lang="en-US" dirty="0"/>
          </a:p>
          <a:p>
            <a:endParaRPr lang="en-US" dirty="0"/>
          </a:p>
          <a:p>
            <a:endParaRPr lang="en-US" dirty="0"/>
          </a:p>
          <a:p>
            <a:endParaRPr lang="en-US" dirty="0"/>
          </a:p>
          <a:p>
            <a:r>
              <a:rPr lang="en-US" dirty="0"/>
              <a:t>ML is arguably part of statistics.</a:t>
            </a:r>
          </a:p>
        </p:txBody>
      </p:sp>
      <p:sp>
        <p:nvSpPr>
          <p:cNvPr id="11" name="TextBox 10"/>
          <p:cNvSpPr txBox="1"/>
          <p:nvPr/>
        </p:nvSpPr>
        <p:spPr>
          <a:xfrm>
            <a:off x="7493000" y="3558088"/>
            <a:ext cx="2249334" cy="523220"/>
          </a:xfrm>
          <a:prstGeom prst="rect">
            <a:avLst/>
          </a:prstGeom>
          <a:noFill/>
        </p:spPr>
        <p:txBody>
          <a:bodyPr wrap="none" rtlCol="0">
            <a:spAutoFit/>
          </a:bodyPr>
          <a:lstStyle/>
          <a:p>
            <a:r>
              <a:rPr lang="en-US" sz="2800" dirty="0"/>
              <a:t>Is this a chair?</a:t>
            </a:r>
            <a:endParaRPr lang="en-US" dirty="0"/>
          </a:p>
        </p:txBody>
      </p:sp>
      <p:grpSp>
        <p:nvGrpSpPr>
          <p:cNvPr id="31" name="Group 30"/>
          <p:cNvGrpSpPr/>
          <p:nvPr/>
        </p:nvGrpSpPr>
        <p:grpSpPr>
          <a:xfrm>
            <a:off x="2069369" y="3301079"/>
            <a:ext cx="1381125" cy="1300163"/>
            <a:chOff x="3095625" y="3808413"/>
            <a:chExt cx="1381125" cy="1300163"/>
          </a:xfrm>
        </p:grpSpPr>
        <p:sp>
          <p:nvSpPr>
            <p:cNvPr id="16" name="Freeform 5"/>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4"/>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3571026" y="2509520"/>
            <a:ext cx="831850" cy="1293523"/>
            <a:chOff x="4498975" y="3759200"/>
            <a:chExt cx="831850" cy="1293523"/>
          </a:xfrm>
        </p:grpSpPr>
        <p:sp>
          <p:nvSpPr>
            <p:cNvPr id="60" name="Rectangle 18"/>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7"/>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8"/>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5"/>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52" name="Straight Connector 51"/>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4710119" y="4539962"/>
              <a:ext cx="410797" cy="302167"/>
              <a:chOff x="4720337" y="4692361"/>
              <a:chExt cx="697102" cy="512762"/>
            </a:xfrm>
          </p:grpSpPr>
          <p:cxnSp>
            <p:nvCxnSpPr>
              <p:cNvPr id="55" name="Straight Connector 54"/>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pic>
        <p:nvPicPr>
          <p:cNvPr id="59" name="Picture 58"/>
          <p:cNvPicPr>
            <a:picLocks noChangeAspect="1"/>
          </p:cNvPicPr>
          <p:nvPr/>
        </p:nvPicPr>
        <p:blipFill>
          <a:blip r:embed="rId3"/>
          <a:stretch>
            <a:fillRect/>
          </a:stretch>
        </p:blipFill>
        <p:spPr>
          <a:xfrm>
            <a:off x="9742334" y="2637905"/>
            <a:ext cx="1811339" cy="1856064"/>
          </a:xfrm>
          <a:prstGeom prst="rect">
            <a:avLst/>
          </a:prstGeom>
        </p:spPr>
      </p:pic>
      <p:grpSp>
        <p:nvGrpSpPr>
          <p:cNvPr id="70" name="Group 69"/>
          <p:cNvGrpSpPr/>
          <p:nvPr/>
        </p:nvGrpSpPr>
        <p:grpSpPr>
          <a:xfrm>
            <a:off x="248273" y="3012921"/>
            <a:ext cx="942590" cy="1208087"/>
            <a:chOff x="1019368" y="4056063"/>
            <a:chExt cx="942590" cy="1208087"/>
          </a:xfrm>
        </p:grpSpPr>
        <p:sp>
          <p:nvSpPr>
            <p:cNvPr id="63" name="Rectangle 35"/>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6"/>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7"/>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8"/>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9"/>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41"/>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8" name="Picture 37"/>
          <p:cNvPicPr>
            <a:picLocks noChangeAspect="1"/>
          </p:cNvPicPr>
          <p:nvPr/>
        </p:nvPicPr>
        <p:blipFill>
          <a:blip r:embed="rId4"/>
          <a:stretch>
            <a:fillRect/>
          </a:stretch>
        </p:blipFill>
        <p:spPr>
          <a:xfrm>
            <a:off x="1448642" y="2345324"/>
            <a:ext cx="1171911" cy="851178"/>
          </a:xfrm>
          <a:prstGeom prst="rect">
            <a:avLst/>
          </a:prstGeom>
        </p:spPr>
      </p:pic>
      <p:grpSp>
        <p:nvGrpSpPr>
          <p:cNvPr id="39" name="Group 38"/>
          <p:cNvGrpSpPr/>
          <p:nvPr/>
        </p:nvGrpSpPr>
        <p:grpSpPr>
          <a:xfrm>
            <a:off x="4136958" y="3540797"/>
            <a:ext cx="1359119" cy="913894"/>
            <a:chOff x="1576196" y="1992221"/>
            <a:chExt cx="1732500" cy="1164962"/>
          </a:xfrm>
        </p:grpSpPr>
        <p:pic>
          <p:nvPicPr>
            <p:cNvPr id="40" name="Picture 39"/>
            <p:cNvPicPr>
              <a:picLocks noChangeAspect="1"/>
            </p:cNvPicPr>
            <p:nvPr/>
          </p:nvPicPr>
          <p:blipFill>
            <a:blip r:embed="rId5"/>
            <a:stretch>
              <a:fillRect/>
            </a:stretch>
          </p:blipFill>
          <p:spPr>
            <a:xfrm>
              <a:off x="1576196" y="1992221"/>
              <a:ext cx="1732500" cy="1147500"/>
            </a:xfrm>
            <a:prstGeom prst="rect">
              <a:avLst/>
            </a:prstGeom>
          </p:spPr>
        </p:pic>
        <p:sp>
          <p:nvSpPr>
            <p:cNvPr id="41" name="Freeform 20"/>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9670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sz="quarter" idx="10"/>
          </p:nvPr>
        </p:nvSpPr>
        <p:spPr>
          <a:xfrm>
            <a:off x="-241299" y="850593"/>
            <a:ext cx="11628878" cy="5290388"/>
          </a:xfrm>
        </p:spPr>
        <p:txBody>
          <a:bodyPr/>
          <a:lstStyle/>
          <a:p>
            <a:pPr>
              <a:buNone/>
            </a:pPr>
            <a:r>
              <a:rPr lang="en-US" dirty="0"/>
              <a:t>   We have a </a:t>
            </a:r>
            <a:r>
              <a:rPr lang="en-US" i="1" dirty="0"/>
              <a:t>training set</a:t>
            </a:r>
            <a:r>
              <a:rPr lang="en-US" dirty="0"/>
              <a:t> of observations (e.g., labeled images) and a </a:t>
            </a:r>
            <a:r>
              <a:rPr lang="en-US" i="1" dirty="0"/>
              <a:t>test</a:t>
            </a:r>
            <a:r>
              <a:rPr lang="en-US" dirty="0"/>
              <a:t> </a:t>
            </a:r>
            <a:r>
              <a:rPr lang="en-US" i="1" dirty="0"/>
              <a:t>set</a:t>
            </a:r>
            <a:r>
              <a:rPr lang="en-US" dirty="0"/>
              <a:t> that we use only for evaluation.</a:t>
            </a:r>
            <a:endParaRPr lang="en-US" i="1" dirty="0"/>
          </a:p>
        </p:txBody>
      </p:sp>
      <p:sp>
        <p:nvSpPr>
          <p:cNvPr id="21" name="TextBox 20"/>
          <p:cNvSpPr txBox="1"/>
          <p:nvPr/>
        </p:nvSpPr>
        <p:spPr>
          <a:xfrm>
            <a:off x="4907760" y="2062585"/>
            <a:ext cx="1888508" cy="523220"/>
          </a:xfrm>
          <a:prstGeom prst="rect">
            <a:avLst/>
          </a:prstGeom>
          <a:noFill/>
        </p:spPr>
        <p:txBody>
          <a:bodyPr wrap="none" rtlCol="0">
            <a:spAutoFit/>
          </a:bodyPr>
          <a:lstStyle/>
          <a:p>
            <a:r>
              <a:rPr lang="en-US" sz="2800" dirty="0"/>
              <a:t>Training set</a:t>
            </a:r>
          </a:p>
        </p:txBody>
      </p:sp>
      <p:sp>
        <p:nvSpPr>
          <p:cNvPr id="22" name="TextBox 21"/>
          <p:cNvSpPr txBox="1"/>
          <p:nvPr/>
        </p:nvSpPr>
        <p:spPr>
          <a:xfrm>
            <a:off x="7532214" y="2077876"/>
            <a:ext cx="1319567" cy="523220"/>
          </a:xfrm>
          <a:prstGeom prst="rect">
            <a:avLst/>
          </a:prstGeom>
          <a:noFill/>
        </p:spPr>
        <p:txBody>
          <a:bodyPr wrap="none" rtlCol="0">
            <a:spAutoFit/>
          </a:bodyPr>
          <a:lstStyle/>
          <a:p>
            <a:r>
              <a:rPr lang="en-US" sz="2800" dirty="0"/>
              <a:t>Test set</a:t>
            </a:r>
          </a:p>
        </p:txBody>
      </p:sp>
      <p:sp>
        <p:nvSpPr>
          <p:cNvPr id="23" name="Left Arrow 22"/>
          <p:cNvSpPr/>
          <p:nvPr/>
        </p:nvSpPr>
        <p:spPr>
          <a:xfrm rot="19954503">
            <a:off x="4775199" y="2554112"/>
            <a:ext cx="733777" cy="52211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eft Arrow 23"/>
          <p:cNvSpPr/>
          <p:nvPr/>
        </p:nvSpPr>
        <p:spPr>
          <a:xfrm rot="12905149">
            <a:off x="8305801" y="2607732"/>
            <a:ext cx="733777" cy="52211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3308486" y="3623003"/>
            <a:ext cx="1322823" cy="369332"/>
          </a:xfrm>
          <a:prstGeom prst="rect">
            <a:avLst/>
          </a:prstGeom>
          <a:noFill/>
        </p:spPr>
        <p:txBody>
          <a:bodyPr wrap="none" rtlCol="0">
            <a:spAutoFit/>
          </a:bodyPr>
          <a:lstStyle/>
          <a:p>
            <a:r>
              <a:rPr lang="en-US" dirty="0"/>
              <a:t>(not a chair)</a:t>
            </a:r>
          </a:p>
        </p:txBody>
      </p:sp>
      <p:sp>
        <p:nvSpPr>
          <p:cNvPr id="28" name="TextBox 27"/>
          <p:cNvSpPr txBox="1"/>
          <p:nvPr/>
        </p:nvSpPr>
        <p:spPr>
          <a:xfrm>
            <a:off x="2714843" y="6444803"/>
            <a:ext cx="1322823" cy="369332"/>
          </a:xfrm>
          <a:prstGeom prst="rect">
            <a:avLst/>
          </a:prstGeom>
          <a:noFill/>
        </p:spPr>
        <p:txBody>
          <a:bodyPr wrap="none" rtlCol="0">
            <a:spAutoFit/>
          </a:bodyPr>
          <a:lstStyle/>
          <a:p>
            <a:r>
              <a:rPr lang="en-US" dirty="0"/>
              <a:t>(not a chair)</a:t>
            </a:r>
          </a:p>
        </p:txBody>
      </p:sp>
      <p:sp>
        <p:nvSpPr>
          <p:cNvPr id="29" name="TextBox 28"/>
          <p:cNvSpPr txBox="1"/>
          <p:nvPr/>
        </p:nvSpPr>
        <p:spPr>
          <a:xfrm>
            <a:off x="3784499" y="5726812"/>
            <a:ext cx="1322823" cy="369332"/>
          </a:xfrm>
          <a:prstGeom prst="rect">
            <a:avLst/>
          </a:prstGeom>
          <a:noFill/>
        </p:spPr>
        <p:txBody>
          <a:bodyPr wrap="none" rtlCol="0">
            <a:spAutoFit/>
          </a:bodyPr>
          <a:lstStyle/>
          <a:p>
            <a:r>
              <a:rPr lang="en-US" dirty="0"/>
              <a:t>(not a chair)</a:t>
            </a:r>
          </a:p>
        </p:txBody>
      </p:sp>
      <p:sp>
        <p:nvSpPr>
          <p:cNvPr id="32" name="TextBox 31"/>
          <p:cNvSpPr txBox="1"/>
          <p:nvPr/>
        </p:nvSpPr>
        <p:spPr>
          <a:xfrm>
            <a:off x="365658" y="5690849"/>
            <a:ext cx="1322823" cy="369332"/>
          </a:xfrm>
          <a:prstGeom prst="rect">
            <a:avLst/>
          </a:prstGeom>
          <a:noFill/>
        </p:spPr>
        <p:txBody>
          <a:bodyPr wrap="none" rtlCol="0">
            <a:spAutoFit/>
          </a:bodyPr>
          <a:lstStyle/>
          <a:p>
            <a:r>
              <a:rPr lang="en-US" dirty="0"/>
              <a:t>(not a chair)</a:t>
            </a:r>
          </a:p>
        </p:txBody>
      </p:sp>
      <p:sp>
        <p:nvSpPr>
          <p:cNvPr id="33" name="TextBox 32"/>
          <p:cNvSpPr txBox="1"/>
          <p:nvPr/>
        </p:nvSpPr>
        <p:spPr>
          <a:xfrm>
            <a:off x="219256" y="3263976"/>
            <a:ext cx="1322823" cy="369332"/>
          </a:xfrm>
          <a:prstGeom prst="rect">
            <a:avLst/>
          </a:prstGeom>
          <a:noFill/>
        </p:spPr>
        <p:txBody>
          <a:bodyPr wrap="none" rtlCol="0">
            <a:spAutoFit/>
          </a:bodyPr>
          <a:lstStyle/>
          <a:p>
            <a:r>
              <a:rPr lang="en-US" dirty="0"/>
              <a:t>(not a chair)</a:t>
            </a:r>
          </a:p>
        </p:txBody>
      </p:sp>
      <p:sp>
        <p:nvSpPr>
          <p:cNvPr id="34" name="TextBox 33"/>
          <p:cNvSpPr txBox="1"/>
          <p:nvPr/>
        </p:nvSpPr>
        <p:spPr>
          <a:xfrm>
            <a:off x="1857680" y="4861655"/>
            <a:ext cx="787558" cy="369332"/>
          </a:xfrm>
          <a:prstGeom prst="rect">
            <a:avLst/>
          </a:prstGeom>
          <a:noFill/>
        </p:spPr>
        <p:txBody>
          <a:bodyPr wrap="none" rtlCol="0">
            <a:spAutoFit/>
          </a:bodyPr>
          <a:lstStyle/>
          <a:p>
            <a:r>
              <a:rPr lang="en-US" dirty="0"/>
              <a:t>(chair)</a:t>
            </a:r>
          </a:p>
        </p:txBody>
      </p:sp>
      <p:grpSp>
        <p:nvGrpSpPr>
          <p:cNvPr id="35" name="Group 34"/>
          <p:cNvGrpSpPr/>
          <p:nvPr/>
        </p:nvGrpSpPr>
        <p:grpSpPr>
          <a:xfrm>
            <a:off x="1939969" y="2245206"/>
            <a:ext cx="1381125" cy="1300163"/>
            <a:chOff x="3095625" y="3808413"/>
            <a:chExt cx="1381125" cy="1300163"/>
          </a:xfrm>
        </p:grpSpPr>
        <p:sp>
          <p:nvSpPr>
            <p:cNvPr id="36" name="Freeform 5"/>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2"/>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43"/>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3922280" y="4573760"/>
            <a:ext cx="831850" cy="1293523"/>
            <a:chOff x="4498975" y="3759200"/>
            <a:chExt cx="831850" cy="1293523"/>
          </a:xfrm>
        </p:grpSpPr>
        <p:sp>
          <p:nvSpPr>
            <p:cNvPr id="48" name="Rectangle 18"/>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Rectangle 18"/>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53" name="Straight Connector 52"/>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4710119" y="4539962"/>
              <a:ext cx="410797" cy="302167"/>
              <a:chOff x="4720337" y="4692361"/>
              <a:chExt cx="697102" cy="512762"/>
            </a:xfrm>
          </p:grpSpPr>
          <p:cxnSp>
            <p:nvCxnSpPr>
              <p:cNvPr id="56" name="Straight Connector 55"/>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pic>
        <p:nvPicPr>
          <p:cNvPr id="58" name="Picture 57"/>
          <p:cNvPicPr>
            <a:picLocks noChangeAspect="1"/>
          </p:cNvPicPr>
          <p:nvPr/>
        </p:nvPicPr>
        <p:blipFill>
          <a:blip r:embed="rId3"/>
          <a:stretch>
            <a:fillRect/>
          </a:stretch>
        </p:blipFill>
        <p:spPr>
          <a:xfrm>
            <a:off x="10230534" y="3197410"/>
            <a:ext cx="1590182" cy="1629446"/>
          </a:xfrm>
          <a:prstGeom prst="rect">
            <a:avLst/>
          </a:prstGeom>
        </p:spPr>
      </p:pic>
      <p:grpSp>
        <p:nvGrpSpPr>
          <p:cNvPr id="59" name="Group 58"/>
          <p:cNvGrpSpPr/>
          <p:nvPr/>
        </p:nvGrpSpPr>
        <p:grpSpPr>
          <a:xfrm>
            <a:off x="1798195" y="3917775"/>
            <a:ext cx="942590" cy="1208087"/>
            <a:chOff x="1019368" y="4056063"/>
            <a:chExt cx="942590" cy="1208087"/>
          </a:xfrm>
        </p:grpSpPr>
        <p:sp>
          <p:nvSpPr>
            <p:cNvPr id="60" name="Rectangle 35"/>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6"/>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7"/>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8"/>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9"/>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41"/>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TextBox 30"/>
          <p:cNvSpPr txBox="1"/>
          <p:nvPr/>
        </p:nvSpPr>
        <p:spPr>
          <a:xfrm>
            <a:off x="2199978" y="3419677"/>
            <a:ext cx="787558" cy="369332"/>
          </a:xfrm>
          <a:prstGeom prst="rect">
            <a:avLst/>
          </a:prstGeom>
          <a:noFill/>
        </p:spPr>
        <p:txBody>
          <a:bodyPr wrap="none" rtlCol="0">
            <a:spAutoFit/>
          </a:bodyPr>
          <a:lstStyle/>
          <a:p>
            <a:r>
              <a:rPr lang="en-US" dirty="0"/>
              <a:t>(chair)</a:t>
            </a:r>
          </a:p>
        </p:txBody>
      </p:sp>
      <p:pic>
        <p:nvPicPr>
          <p:cNvPr id="66" name="Picture 65"/>
          <p:cNvPicPr>
            <a:picLocks noChangeAspect="1"/>
          </p:cNvPicPr>
          <p:nvPr/>
        </p:nvPicPr>
        <p:blipFill>
          <a:blip r:embed="rId4"/>
          <a:stretch>
            <a:fillRect/>
          </a:stretch>
        </p:blipFill>
        <p:spPr>
          <a:xfrm>
            <a:off x="2924720" y="4054743"/>
            <a:ext cx="737316" cy="2459736"/>
          </a:xfrm>
          <a:prstGeom prst="rect">
            <a:avLst/>
          </a:prstGeom>
        </p:spPr>
      </p:pic>
      <p:pic>
        <p:nvPicPr>
          <p:cNvPr id="67" name="Picture 66"/>
          <p:cNvPicPr>
            <a:picLocks noChangeAspect="1"/>
          </p:cNvPicPr>
          <p:nvPr/>
        </p:nvPicPr>
        <p:blipFill>
          <a:blip r:embed="rId5"/>
          <a:stretch>
            <a:fillRect/>
          </a:stretch>
        </p:blipFill>
        <p:spPr>
          <a:xfrm>
            <a:off x="3383943" y="2783754"/>
            <a:ext cx="1171911" cy="851178"/>
          </a:xfrm>
          <a:prstGeom prst="rect">
            <a:avLst/>
          </a:prstGeom>
        </p:spPr>
      </p:pic>
      <p:pic>
        <p:nvPicPr>
          <p:cNvPr id="69" name="Picture 68"/>
          <p:cNvPicPr>
            <a:picLocks noChangeAspect="1"/>
          </p:cNvPicPr>
          <p:nvPr/>
        </p:nvPicPr>
        <p:blipFill>
          <a:blip r:embed="rId6"/>
          <a:stretch>
            <a:fillRect/>
          </a:stretch>
        </p:blipFill>
        <p:spPr>
          <a:xfrm>
            <a:off x="500957" y="4709272"/>
            <a:ext cx="1105313" cy="987188"/>
          </a:xfrm>
          <a:prstGeom prst="rect">
            <a:avLst/>
          </a:prstGeom>
        </p:spPr>
      </p:pic>
      <p:grpSp>
        <p:nvGrpSpPr>
          <p:cNvPr id="97" name="Group 96"/>
          <p:cNvGrpSpPr/>
          <p:nvPr/>
        </p:nvGrpSpPr>
        <p:grpSpPr>
          <a:xfrm>
            <a:off x="69808" y="2331340"/>
            <a:ext cx="1359119" cy="913894"/>
            <a:chOff x="1576196" y="1992221"/>
            <a:chExt cx="1732500" cy="1164962"/>
          </a:xfrm>
        </p:grpSpPr>
        <p:pic>
          <p:nvPicPr>
            <p:cNvPr id="71" name="Picture 70"/>
            <p:cNvPicPr>
              <a:picLocks noChangeAspect="1"/>
            </p:cNvPicPr>
            <p:nvPr/>
          </p:nvPicPr>
          <p:blipFill>
            <a:blip r:embed="rId7"/>
            <a:stretch>
              <a:fillRect/>
            </a:stretch>
          </p:blipFill>
          <p:spPr>
            <a:xfrm>
              <a:off x="1576196" y="1992221"/>
              <a:ext cx="1732500" cy="1147500"/>
            </a:xfrm>
            <a:prstGeom prst="rect">
              <a:avLst/>
            </a:prstGeom>
          </p:spPr>
        </p:pic>
        <p:sp>
          <p:nvSpPr>
            <p:cNvPr id="96" name="Freeform 20"/>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98" name="Picture 97"/>
          <p:cNvPicPr>
            <a:picLocks noChangeAspect="1"/>
          </p:cNvPicPr>
          <p:nvPr/>
        </p:nvPicPr>
        <p:blipFill>
          <a:blip r:embed="rId8"/>
          <a:stretch>
            <a:fillRect/>
          </a:stretch>
        </p:blipFill>
        <p:spPr>
          <a:xfrm>
            <a:off x="8449788" y="5411831"/>
            <a:ext cx="1105313" cy="987188"/>
          </a:xfrm>
          <a:prstGeom prst="rect">
            <a:avLst/>
          </a:prstGeom>
        </p:spPr>
      </p:pic>
      <p:pic>
        <p:nvPicPr>
          <p:cNvPr id="99" name="Picture 98"/>
          <p:cNvPicPr>
            <a:picLocks noChangeAspect="1"/>
          </p:cNvPicPr>
          <p:nvPr/>
        </p:nvPicPr>
        <p:blipFill>
          <a:blip r:embed="rId9"/>
          <a:stretch>
            <a:fillRect/>
          </a:stretch>
        </p:blipFill>
        <p:spPr>
          <a:xfrm>
            <a:off x="9248659" y="2484795"/>
            <a:ext cx="2025000" cy="1237500"/>
          </a:xfrm>
          <a:prstGeom prst="rect">
            <a:avLst/>
          </a:prstGeom>
        </p:spPr>
      </p:pic>
      <p:pic>
        <p:nvPicPr>
          <p:cNvPr id="100" name="Picture 99"/>
          <p:cNvPicPr>
            <a:picLocks noChangeAspect="1"/>
          </p:cNvPicPr>
          <p:nvPr/>
        </p:nvPicPr>
        <p:blipFill>
          <a:blip r:embed="rId10"/>
          <a:stretch>
            <a:fillRect/>
          </a:stretch>
        </p:blipFill>
        <p:spPr>
          <a:xfrm>
            <a:off x="9951603" y="4855987"/>
            <a:ext cx="1358438" cy="1636875"/>
          </a:xfrm>
          <a:prstGeom prst="rect">
            <a:avLst/>
          </a:prstGeom>
        </p:spPr>
      </p:pic>
      <p:pic>
        <p:nvPicPr>
          <p:cNvPr id="101" name="Picture 100"/>
          <p:cNvPicPr>
            <a:picLocks noChangeAspect="1"/>
          </p:cNvPicPr>
          <p:nvPr/>
        </p:nvPicPr>
        <p:blipFill>
          <a:blip r:embed="rId11"/>
          <a:stretch>
            <a:fillRect/>
          </a:stretch>
        </p:blipFill>
        <p:spPr>
          <a:xfrm>
            <a:off x="7424720" y="4928875"/>
            <a:ext cx="835313" cy="1341563"/>
          </a:xfrm>
          <a:prstGeom prst="rect">
            <a:avLst/>
          </a:prstGeom>
        </p:spPr>
      </p:pic>
      <p:pic>
        <p:nvPicPr>
          <p:cNvPr id="102" name="Picture 101"/>
          <p:cNvPicPr>
            <a:picLocks noChangeAspect="1"/>
          </p:cNvPicPr>
          <p:nvPr/>
        </p:nvPicPr>
        <p:blipFill>
          <a:blip r:embed="rId12"/>
          <a:stretch>
            <a:fillRect/>
          </a:stretch>
        </p:blipFill>
        <p:spPr>
          <a:xfrm>
            <a:off x="7444850" y="2881281"/>
            <a:ext cx="987188" cy="1527188"/>
          </a:xfrm>
          <a:prstGeom prst="rect">
            <a:avLst/>
          </a:prstGeom>
        </p:spPr>
      </p:pic>
      <p:grpSp>
        <p:nvGrpSpPr>
          <p:cNvPr id="103" name="Group 102"/>
          <p:cNvGrpSpPr/>
          <p:nvPr/>
        </p:nvGrpSpPr>
        <p:grpSpPr>
          <a:xfrm>
            <a:off x="9059896" y="4223497"/>
            <a:ext cx="831850" cy="1293523"/>
            <a:chOff x="4498975" y="3759200"/>
            <a:chExt cx="831850" cy="1293523"/>
          </a:xfrm>
        </p:grpSpPr>
        <p:sp>
          <p:nvSpPr>
            <p:cNvPr id="104" name="Rectangle 18"/>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Rectangle 18"/>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5"/>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109" name="Straight Connector 108"/>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a:off x="4710119" y="4539962"/>
              <a:ext cx="410797" cy="302167"/>
              <a:chOff x="4720337" y="4692361"/>
              <a:chExt cx="697102" cy="512762"/>
            </a:xfrm>
          </p:grpSpPr>
          <p:cxnSp>
            <p:nvCxnSpPr>
              <p:cNvPr id="112" name="Straight Connector 111"/>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pic>
        <p:nvPicPr>
          <p:cNvPr id="68" name="Picture 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067614" y="3492024"/>
            <a:ext cx="804029" cy="12051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0" name="TextBox 69"/>
          <p:cNvSpPr txBox="1"/>
          <p:nvPr/>
        </p:nvSpPr>
        <p:spPr>
          <a:xfrm>
            <a:off x="4852116" y="4796124"/>
            <a:ext cx="1322823" cy="369332"/>
          </a:xfrm>
          <a:prstGeom prst="rect">
            <a:avLst/>
          </a:prstGeom>
          <a:noFill/>
        </p:spPr>
        <p:txBody>
          <a:bodyPr wrap="none" rtlCol="0">
            <a:spAutoFit/>
          </a:bodyPr>
          <a:lstStyle/>
          <a:p>
            <a:r>
              <a:rPr lang="en-US" dirty="0"/>
              <a:t>(not a chair)</a:t>
            </a:r>
          </a:p>
        </p:txBody>
      </p:sp>
    </p:spTree>
    <p:extLst>
      <p:ext uri="{BB962C8B-B14F-4D97-AF65-F5344CB8AC3E}">
        <p14:creationId xmlns:p14="http://schemas.microsoft.com/office/powerpoint/2010/main" val="902491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sz="quarter" idx="10"/>
          </p:nvPr>
        </p:nvSpPr>
        <p:spPr>
          <a:xfrm>
            <a:off x="337080" y="950782"/>
            <a:ext cx="9530820" cy="5290388"/>
          </a:xfrm>
        </p:spPr>
        <p:txBody>
          <a:bodyPr/>
          <a:lstStyle/>
          <a:p>
            <a:r>
              <a:rPr lang="en-US" dirty="0"/>
              <a:t>Each observation is represented by a set of numbers (features).</a:t>
            </a:r>
            <a:endParaRPr lang="en-US" i="1" dirty="0"/>
          </a:p>
        </p:txBody>
      </p:sp>
      <p:sp>
        <p:nvSpPr>
          <p:cNvPr id="20" name="TextBox 19"/>
          <p:cNvSpPr txBox="1"/>
          <p:nvPr/>
        </p:nvSpPr>
        <p:spPr>
          <a:xfrm rot="18895295">
            <a:off x="1649708" y="3951112"/>
            <a:ext cx="4130433" cy="523220"/>
          </a:xfrm>
          <a:prstGeom prst="rect">
            <a:avLst/>
          </a:prstGeom>
          <a:noFill/>
        </p:spPr>
        <p:txBody>
          <a:bodyPr wrap="none" rtlCol="0">
            <a:spAutoFit/>
          </a:bodyPr>
          <a:lstStyle/>
          <a:p>
            <a:r>
              <a:rPr lang="en-US" sz="2800" dirty="0"/>
              <a:t>Number of events last year</a:t>
            </a:r>
          </a:p>
        </p:txBody>
      </p:sp>
      <p:sp>
        <p:nvSpPr>
          <p:cNvPr id="4" name="TextBox 3"/>
          <p:cNvSpPr txBox="1"/>
          <p:nvPr/>
        </p:nvSpPr>
        <p:spPr>
          <a:xfrm>
            <a:off x="235671" y="2102556"/>
            <a:ext cx="11139858" cy="523220"/>
          </a:xfrm>
          <a:prstGeom prst="rect">
            <a:avLst/>
          </a:prstGeom>
          <a:noFill/>
        </p:spPr>
        <p:txBody>
          <a:bodyPr wrap="square" rtlCol="0">
            <a:spAutoFit/>
          </a:bodyPr>
          <a:lstStyle/>
          <a:p>
            <a:r>
              <a:rPr lang="en-US" sz="2800" dirty="0"/>
              <a:t>NYC manhole represented as:  [   5      3     120     12      1       0   …..   ]       </a:t>
            </a:r>
          </a:p>
        </p:txBody>
      </p:sp>
      <p:sp>
        <p:nvSpPr>
          <p:cNvPr id="10" name="TextBox 9"/>
          <p:cNvSpPr txBox="1"/>
          <p:nvPr/>
        </p:nvSpPr>
        <p:spPr>
          <a:xfrm rot="18895295">
            <a:off x="1464735" y="4286958"/>
            <a:ext cx="5256742" cy="523220"/>
          </a:xfrm>
          <a:prstGeom prst="rect">
            <a:avLst/>
          </a:prstGeom>
          <a:noFill/>
        </p:spPr>
        <p:txBody>
          <a:bodyPr wrap="none" rtlCol="0">
            <a:spAutoFit/>
          </a:bodyPr>
          <a:lstStyle/>
          <a:p>
            <a:r>
              <a:rPr lang="en-US" sz="2800" dirty="0"/>
              <a:t>Number of serious events last year</a:t>
            </a:r>
          </a:p>
        </p:txBody>
      </p:sp>
      <p:sp>
        <p:nvSpPr>
          <p:cNvPr id="11" name="TextBox 10"/>
          <p:cNvSpPr txBox="1"/>
          <p:nvPr/>
        </p:nvSpPr>
        <p:spPr>
          <a:xfrm rot="18895295">
            <a:off x="3085098" y="3965228"/>
            <a:ext cx="4166550" cy="523220"/>
          </a:xfrm>
          <a:prstGeom prst="rect">
            <a:avLst/>
          </a:prstGeom>
          <a:noFill/>
        </p:spPr>
        <p:txBody>
          <a:bodyPr wrap="none" rtlCol="0">
            <a:spAutoFit/>
          </a:bodyPr>
          <a:lstStyle/>
          <a:p>
            <a:r>
              <a:rPr lang="en-US" sz="2800" dirty="0"/>
              <a:t>Number of electrical cables</a:t>
            </a:r>
          </a:p>
        </p:txBody>
      </p:sp>
      <p:sp>
        <p:nvSpPr>
          <p:cNvPr id="12" name="TextBox 11"/>
          <p:cNvSpPr txBox="1"/>
          <p:nvPr/>
        </p:nvSpPr>
        <p:spPr>
          <a:xfrm rot="18895295">
            <a:off x="2799821" y="4286964"/>
            <a:ext cx="5578119" cy="523220"/>
          </a:xfrm>
          <a:prstGeom prst="rect">
            <a:avLst/>
          </a:prstGeom>
          <a:noFill/>
        </p:spPr>
        <p:txBody>
          <a:bodyPr wrap="none" rtlCol="0">
            <a:spAutoFit/>
          </a:bodyPr>
          <a:lstStyle/>
          <a:p>
            <a:r>
              <a:rPr lang="en-US" sz="2800" dirty="0"/>
              <a:t>Number of pre-1930 electrical cables</a:t>
            </a:r>
          </a:p>
        </p:txBody>
      </p:sp>
      <p:sp>
        <p:nvSpPr>
          <p:cNvPr id="13" name="TextBox 12"/>
          <p:cNvSpPr txBox="1"/>
          <p:nvPr/>
        </p:nvSpPr>
        <p:spPr>
          <a:xfrm rot="18895295">
            <a:off x="6172691" y="3310475"/>
            <a:ext cx="2298075" cy="523220"/>
          </a:xfrm>
          <a:prstGeom prst="rect">
            <a:avLst/>
          </a:prstGeom>
          <a:noFill/>
        </p:spPr>
        <p:txBody>
          <a:bodyPr wrap="none" rtlCol="0">
            <a:spAutoFit/>
          </a:bodyPr>
          <a:lstStyle/>
          <a:p>
            <a:r>
              <a:rPr lang="en-US" sz="2800" dirty="0"/>
              <a:t>Vented cover?</a:t>
            </a:r>
          </a:p>
        </p:txBody>
      </p:sp>
      <p:sp>
        <p:nvSpPr>
          <p:cNvPr id="14" name="TextBox 13"/>
          <p:cNvSpPr txBox="1"/>
          <p:nvPr/>
        </p:nvSpPr>
        <p:spPr>
          <a:xfrm rot="18895295">
            <a:off x="7389783" y="3095988"/>
            <a:ext cx="1777350" cy="523220"/>
          </a:xfrm>
          <a:prstGeom prst="rect">
            <a:avLst/>
          </a:prstGeom>
          <a:noFill/>
        </p:spPr>
        <p:txBody>
          <a:bodyPr wrap="none" rtlCol="0">
            <a:spAutoFit/>
          </a:bodyPr>
          <a:lstStyle/>
          <a:p>
            <a:r>
              <a:rPr lang="en-US" sz="2800" dirty="0"/>
              <a:t>Inspected?</a:t>
            </a:r>
          </a:p>
        </p:txBody>
      </p:sp>
    </p:spTree>
    <p:extLst>
      <p:ext uri="{BB962C8B-B14F-4D97-AF65-F5344CB8AC3E}">
        <p14:creationId xmlns:p14="http://schemas.microsoft.com/office/powerpoint/2010/main" val="558384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sz="quarter" idx="10"/>
          </p:nvPr>
        </p:nvSpPr>
        <p:spPr>
          <a:xfrm>
            <a:off x="337080" y="950782"/>
            <a:ext cx="9594320" cy="5290388"/>
          </a:xfrm>
        </p:spPr>
        <p:txBody>
          <a:bodyPr/>
          <a:lstStyle/>
          <a:p>
            <a:r>
              <a:rPr lang="en-US" dirty="0"/>
              <a:t>Each observation is represented by a set of numbers (features).</a:t>
            </a:r>
            <a:endParaRPr lang="en-US" i="1" dirty="0"/>
          </a:p>
        </p:txBody>
      </p:sp>
      <p:sp>
        <p:nvSpPr>
          <p:cNvPr id="4" name="TextBox 3"/>
          <p:cNvSpPr txBox="1"/>
          <p:nvPr/>
        </p:nvSpPr>
        <p:spPr>
          <a:xfrm>
            <a:off x="508001" y="2102556"/>
            <a:ext cx="10830209" cy="1815882"/>
          </a:xfrm>
          <a:prstGeom prst="rect">
            <a:avLst/>
          </a:prstGeom>
          <a:noFill/>
        </p:spPr>
        <p:txBody>
          <a:bodyPr wrap="none" rtlCol="0">
            <a:spAutoFit/>
          </a:bodyPr>
          <a:lstStyle/>
          <a:p>
            <a:r>
              <a:rPr lang="en-US" sz="2800" dirty="0"/>
              <a:t>Manhole is represented as:  [   5      3     120     12      1       0   …..   ]         -1</a:t>
            </a:r>
          </a:p>
          <a:p>
            <a:r>
              <a:rPr lang="en-US" sz="2800" dirty="0"/>
              <a:t>                                                   [   0      0      89        5      1       1   …..   ]          1</a:t>
            </a:r>
          </a:p>
          <a:p>
            <a:r>
              <a:rPr lang="en-US" sz="2800" dirty="0"/>
              <a:t>                                                   [   1      0      20        0      0       1   …..   ]          -1</a:t>
            </a:r>
          </a:p>
          <a:p>
            <a:endParaRPr lang="en-US" sz="2800" dirty="0"/>
          </a:p>
        </p:txBody>
      </p:sp>
      <p:sp>
        <p:nvSpPr>
          <p:cNvPr id="5" name="TextBox 4"/>
          <p:cNvSpPr txBox="1"/>
          <p:nvPr/>
        </p:nvSpPr>
        <p:spPr>
          <a:xfrm>
            <a:off x="9581444" y="4515555"/>
            <a:ext cx="2390398" cy="523220"/>
          </a:xfrm>
          <a:prstGeom prst="rect">
            <a:avLst/>
          </a:prstGeom>
          <a:noFill/>
        </p:spPr>
        <p:txBody>
          <a:bodyPr wrap="none" rtlCol="0">
            <a:spAutoFit/>
          </a:bodyPr>
          <a:lstStyle/>
          <a:p>
            <a:r>
              <a:rPr lang="en-US" sz="2800" dirty="0">
                <a:solidFill>
                  <a:srgbClr val="0000FF"/>
                </a:solidFill>
              </a:rPr>
              <a:t>Labels, called Y</a:t>
            </a:r>
            <a:endParaRPr lang="en-US" dirty="0">
              <a:solidFill>
                <a:srgbClr val="0000FF"/>
              </a:solidFill>
            </a:endParaRPr>
          </a:p>
        </p:txBody>
      </p:sp>
      <p:sp>
        <p:nvSpPr>
          <p:cNvPr id="15" name="TextBox 14"/>
          <p:cNvSpPr txBox="1"/>
          <p:nvPr/>
        </p:nvSpPr>
        <p:spPr>
          <a:xfrm>
            <a:off x="5740401" y="4470400"/>
            <a:ext cx="2747792" cy="523220"/>
          </a:xfrm>
          <a:prstGeom prst="rect">
            <a:avLst/>
          </a:prstGeom>
          <a:noFill/>
        </p:spPr>
        <p:txBody>
          <a:bodyPr wrap="none" rtlCol="0">
            <a:spAutoFit/>
          </a:bodyPr>
          <a:lstStyle/>
          <a:p>
            <a:r>
              <a:rPr lang="en-US" sz="2800" dirty="0">
                <a:solidFill>
                  <a:srgbClr val="0000FF"/>
                </a:solidFill>
              </a:rPr>
              <a:t>Features, called X</a:t>
            </a:r>
            <a:endParaRPr lang="en-US" dirty="0">
              <a:solidFill>
                <a:srgbClr val="0000FF"/>
              </a:solidFill>
            </a:endParaRPr>
          </a:p>
        </p:txBody>
      </p:sp>
      <p:sp>
        <p:nvSpPr>
          <p:cNvPr id="6" name="Up Arrow 5"/>
          <p:cNvSpPr/>
          <p:nvPr/>
        </p:nvSpPr>
        <p:spPr>
          <a:xfrm>
            <a:off x="6110111" y="4021667"/>
            <a:ext cx="423333" cy="47977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Up Arrow 16"/>
          <p:cNvSpPr/>
          <p:nvPr/>
        </p:nvSpPr>
        <p:spPr>
          <a:xfrm>
            <a:off x="10707511" y="3891845"/>
            <a:ext cx="423333" cy="47977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177367" y="5237765"/>
            <a:ext cx="3983566" cy="1384995"/>
          </a:xfrm>
          <a:prstGeom prst="rect">
            <a:avLst/>
          </a:prstGeom>
          <a:noFill/>
        </p:spPr>
        <p:txBody>
          <a:bodyPr wrap="square" rtlCol="0">
            <a:spAutoFit/>
          </a:bodyPr>
          <a:lstStyle/>
          <a:p>
            <a:r>
              <a:rPr lang="en-US" sz="2800"/>
              <a:t>(Predictors, Covariates, Explanatory Variables, Independent Variables)</a:t>
            </a:r>
          </a:p>
        </p:txBody>
      </p:sp>
    </p:spTree>
    <p:extLst>
      <p:ext uri="{BB962C8B-B14F-4D97-AF65-F5344CB8AC3E}">
        <p14:creationId xmlns:p14="http://schemas.microsoft.com/office/powerpoint/2010/main" val="3501033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sz="quarter" idx="10"/>
          </p:nvPr>
        </p:nvSpPr>
        <p:spPr/>
        <p:txBody>
          <a:bodyPr/>
          <a:lstStyle/>
          <a:p>
            <a:r>
              <a:rPr lang="en-US" dirty="0"/>
              <a:t>Yes/No questions is the most basic</a:t>
            </a:r>
          </a:p>
          <a:p>
            <a:endParaRPr lang="en-US" dirty="0"/>
          </a:p>
          <a:p>
            <a:r>
              <a:rPr lang="en-US" b="1" dirty="0"/>
              <a:t>Uses:</a:t>
            </a:r>
            <a:r>
              <a:rPr lang="en-US" dirty="0"/>
              <a:t> automatic handwriting recognition, speech recognition, biometrics, document classification, spam detection, predicting credit default risk, detecting credit card fraud, predicting customer churn, predicting medical outcomes (strokes, side effects, etc.)</a:t>
            </a:r>
          </a:p>
        </p:txBody>
      </p:sp>
    </p:spTree>
    <p:extLst>
      <p:ext uri="{BB962C8B-B14F-4D97-AF65-F5344CB8AC3E}">
        <p14:creationId xmlns:p14="http://schemas.microsoft.com/office/powerpoint/2010/main" val="2215126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Multi-class classification</a:t>
            </a:r>
          </a:p>
        </p:txBody>
      </p:sp>
      <p:sp>
        <p:nvSpPr>
          <p:cNvPr id="3" name="Content Placeholder 2"/>
          <p:cNvSpPr>
            <a:spLocks noGrp="1"/>
          </p:cNvSpPr>
          <p:nvPr>
            <p:ph sz="quarter" idx="10"/>
          </p:nvPr>
        </p:nvSpPr>
        <p:spPr>
          <a:xfrm>
            <a:off x="379413" y="1388226"/>
            <a:ext cx="10557528" cy="5290388"/>
          </a:xfrm>
        </p:spPr>
        <p:txBody>
          <a:bodyPr/>
          <a:lstStyle/>
          <a:p>
            <a:r>
              <a:rPr lang="en-US" dirty="0"/>
              <a:t>If you can solve binary classification, you can solve multiclass classification.</a:t>
            </a:r>
          </a:p>
          <a:p>
            <a:endParaRPr lang="en-US" dirty="0"/>
          </a:p>
          <a:p>
            <a:endParaRPr lang="en-US" dirty="0"/>
          </a:p>
          <a:p>
            <a:r>
              <a:rPr lang="en-US" dirty="0"/>
              <a:t>There are specialized algorithms, but the simplest is to do “1 </a:t>
            </a:r>
            <a:r>
              <a:rPr lang="en-US" dirty="0" err="1"/>
              <a:t>vs</a:t>
            </a:r>
            <a:r>
              <a:rPr lang="en-US" dirty="0"/>
              <a:t> all”. </a:t>
            </a:r>
          </a:p>
          <a:p>
            <a:pPr lvl="1"/>
            <a:r>
              <a:rPr lang="en-US" dirty="0"/>
              <a:t>Create a classifier to predict each class separately</a:t>
            </a:r>
          </a:p>
          <a:p>
            <a:pPr lvl="1"/>
            <a:r>
              <a:rPr lang="en-US" dirty="0"/>
              <a:t>Choose the classifier with the strongest “confidence” in the class</a:t>
            </a:r>
          </a:p>
        </p:txBody>
      </p:sp>
      <p:sp>
        <p:nvSpPr>
          <p:cNvPr id="4" name="TextBox 3"/>
          <p:cNvSpPr txBox="1"/>
          <p:nvPr/>
        </p:nvSpPr>
        <p:spPr>
          <a:xfrm>
            <a:off x="2370666" y="2726267"/>
            <a:ext cx="6111820" cy="523220"/>
          </a:xfrm>
          <a:prstGeom prst="rect">
            <a:avLst/>
          </a:prstGeom>
          <a:noFill/>
        </p:spPr>
        <p:txBody>
          <a:bodyPr wrap="none" rtlCol="0">
            <a:spAutoFit/>
          </a:bodyPr>
          <a:lstStyle/>
          <a:p>
            <a:r>
              <a:rPr lang="en-US" sz="2800" dirty="0"/>
              <a:t>X               (chair, tomato, bird, pepper,…)</a:t>
            </a:r>
          </a:p>
        </p:txBody>
      </p:sp>
      <p:cxnSp>
        <p:nvCxnSpPr>
          <p:cNvPr id="6" name="Straight Arrow Connector 5"/>
          <p:cNvCxnSpPr/>
          <p:nvPr/>
        </p:nvCxnSpPr>
        <p:spPr>
          <a:xfrm>
            <a:off x="2810933" y="3014133"/>
            <a:ext cx="863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9680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3" name="Content Placeholder 2"/>
          <p:cNvSpPr>
            <a:spLocks noGrp="1"/>
          </p:cNvSpPr>
          <p:nvPr>
            <p:ph sz="quarter" idx="10"/>
          </p:nvPr>
        </p:nvSpPr>
        <p:spPr>
          <a:xfrm>
            <a:off x="379413" y="1752600"/>
            <a:ext cx="11525250" cy="4926014"/>
          </a:xfrm>
        </p:spPr>
        <p:txBody>
          <a:bodyPr/>
          <a:lstStyle/>
          <a:p>
            <a:r>
              <a:rPr lang="en-US" dirty="0"/>
              <a:t>For predicting real-valued outcomes:</a:t>
            </a:r>
          </a:p>
          <a:p>
            <a:pPr lvl="1"/>
            <a:r>
              <a:rPr lang="en-US" dirty="0"/>
              <a:t>How many customers will arrive at our website next week?</a:t>
            </a:r>
            <a:br>
              <a:rPr lang="en-US" dirty="0"/>
            </a:br>
            <a:endParaRPr lang="en-US" dirty="0"/>
          </a:p>
          <a:p>
            <a:pPr lvl="1"/>
            <a:r>
              <a:rPr lang="en-US" dirty="0"/>
              <a:t>How many products will we sell next year?</a:t>
            </a:r>
            <a:br>
              <a:rPr lang="en-US" dirty="0"/>
            </a:br>
            <a:endParaRPr lang="en-US" dirty="0"/>
          </a:p>
          <a:p>
            <a:pPr lvl="1"/>
            <a:r>
              <a:rPr lang="en-US" dirty="0"/>
              <a:t>Can we predict someone’s income from their click through information?</a:t>
            </a:r>
          </a:p>
          <a:p>
            <a:pPr lvl="1"/>
            <a:endParaRPr lang="en-US" dirty="0"/>
          </a:p>
        </p:txBody>
      </p:sp>
    </p:spTree>
    <p:extLst>
      <p:ext uri="{BB962C8B-B14F-4D97-AF65-F5344CB8AC3E}">
        <p14:creationId xmlns:p14="http://schemas.microsoft.com/office/powerpoint/2010/main" val="2679617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3" name="Content Placeholder 2"/>
          <p:cNvSpPr>
            <a:spLocks noGrp="1"/>
          </p:cNvSpPr>
          <p:nvPr>
            <p:ph sz="quarter" idx="10"/>
          </p:nvPr>
        </p:nvSpPr>
        <p:spPr>
          <a:xfrm>
            <a:off x="337080" y="950782"/>
            <a:ext cx="9543520" cy="5290388"/>
          </a:xfrm>
        </p:spPr>
        <p:txBody>
          <a:bodyPr/>
          <a:lstStyle/>
          <a:p>
            <a:r>
              <a:rPr lang="en-US" dirty="0"/>
              <a:t>Each observation is represented by a set of numbers.</a:t>
            </a:r>
            <a:endParaRPr lang="en-US" i="1" dirty="0"/>
          </a:p>
        </p:txBody>
      </p:sp>
      <p:sp>
        <p:nvSpPr>
          <p:cNvPr id="4" name="TextBox 3"/>
          <p:cNvSpPr txBox="1"/>
          <p:nvPr/>
        </p:nvSpPr>
        <p:spPr>
          <a:xfrm>
            <a:off x="508001" y="2102556"/>
            <a:ext cx="10943170" cy="2246769"/>
          </a:xfrm>
          <a:prstGeom prst="rect">
            <a:avLst/>
          </a:prstGeom>
          <a:noFill/>
        </p:spPr>
        <p:txBody>
          <a:bodyPr wrap="none" rtlCol="0">
            <a:spAutoFit/>
          </a:bodyPr>
          <a:lstStyle/>
          <a:p>
            <a:r>
              <a:rPr lang="en-US" sz="2800" dirty="0"/>
              <a:t>A person is represented as:  [   5      3     120     12      1       0   …..   ]          84</a:t>
            </a:r>
          </a:p>
          <a:p>
            <a:r>
              <a:rPr lang="en-US" sz="2800" dirty="0"/>
              <a:t>                                                   [   0      0      89        5      1       1   …..   ]          32</a:t>
            </a:r>
          </a:p>
          <a:p>
            <a:r>
              <a:rPr lang="en-US" sz="2800" dirty="0"/>
              <a:t>                                                   [   1      0      20        0      0       1   …..   ]         -10</a:t>
            </a:r>
          </a:p>
          <a:p>
            <a:r>
              <a:rPr lang="en-US" sz="2800" dirty="0"/>
              <a:t>              </a:t>
            </a:r>
          </a:p>
          <a:p>
            <a:endParaRPr lang="en-US" sz="2800" dirty="0"/>
          </a:p>
        </p:txBody>
      </p:sp>
      <p:sp>
        <p:nvSpPr>
          <p:cNvPr id="5" name="TextBox 4"/>
          <p:cNvSpPr txBox="1"/>
          <p:nvPr/>
        </p:nvSpPr>
        <p:spPr>
          <a:xfrm>
            <a:off x="9581444" y="4515555"/>
            <a:ext cx="2390398" cy="523220"/>
          </a:xfrm>
          <a:prstGeom prst="rect">
            <a:avLst/>
          </a:prstGeom>
          <a:noFill/>
        </p:spPr>
        <p:txBody>
          <a:bodyPr wrap="none" rtlCol="0">
            <a:spAutoFit/>
          </a:bodyPr>
          <a:lstStyle/>
          <a:p>
            <a:r>
              <a:rPr lang="en-US" sz="2800" dirty="0">
                <a:solidFill>
                  <a:srgbClr val="0000FF"/>
                </a:solidFill>
              </a:rPr>
              <a:t>Labels, called Y</a:t>
            </a:r>
            <a:endParaRPr lang="en-US" dirty="0">
              <a:solidFill>
                <a:srgbClr val="0000FF"/>
              </a:solidFill>
            </a:endParaRPr>
          </a:p>
        </p:txBody>
      </p:sp>
      <p:sp>
        <p:nvSpPr>
          <p:cNvPr id="15" name="TextBox 14"/>
          <p:cNvSpPr txBox="1"/>
          <p:nvPr/>
        </p:nvSpPr>
        <p:spPr>
          <a:xfrm>
            <a:off x="5740401" y="4470400"/>
            <a:ext cx="2747792" cy="523220"/>
          </a:xfrm>
          <a:prstGeom prst="rect">
            <a:avLst/>
          </a:prstGeom>
          <a:noFill/>
        </p:spPr>
        <p:txBody>
          <a:bodyPr wrap="none" rtlCol="0">
            <a:spAutoFit/>
          </a:bodyPr>
          <a:lstStyle/>
          <a:p>
            <a:r>
              <a:rPr lang="en-US" sz="2800" dirty="0">
                <a:solidFill>
                  <a:srgbClr val="0000FF"/>
                </a:solidFill>
              </a:rPr>
              <a:t>Features, called X</a:t>
            </a:r>
            <a:endParaRPr lang="en-US" dirty="0">
              <a:solidFill>
                <a:srgbClr val="0000FF"/>
              </a:solidFill>
            </a:endParaRPr>
          </a:p>
        </p:txBody>
      </p:sp>
      <p:sp>
        <p:nvSpPr>
          <p:cNvPr id="6" name="Up Arrow 5"/>
          <p:cNvSpPr/>
          <p:nvPr/>
        </p:nvSpPr>
        <p:spPr>
          <a:xfrm>
            <a:off x="6110111" y="4021667"/>
            <a:ext cx="423333" cy="47977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Up Arrow 16"/>
          <p:cNvSpPr/>
          <p:nvPr/>
        </p:nvSpPr>
        <p:spPr>
          <a:xfrm>
            <a:off x="10707511" y="3891845"/>
            <a:ext cx="423333" cy="47977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0481733" y="1744133"/>
            <a:ext cx="882686" cy="369332"/>
          </a:xfrm>
          <a:prstGeom prst="rect">
            <a:avLst/>
          </a:prstGeom>
          <a:noFill/>
        </p:spPr>
        <p:txBody>
          <a:bodyPr wrap="none" rtlCol="0">
            <a:spAutoFit/>
          </a:bodyPr>
          <a:lstStyle/>
          <a:p>
            <a:r>
              <a:rPr lang="en-US"/>
              <a:t>Income</a:t>
            </a:r>
          </a:p>
        </p:txBody>
      </p:sp>
    </p:spTree>
    <p:extLst>
      <p:ext uri="{BB962C8B-B14F-4D97-AF65-F5344CB8AC3E}">
        <p14:creationId xmlns:p14="http://schemas.microsoft.com/office/powerpoint/2010/main" val="995459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8" name="TextBox 7"/>
          <p:cNvSpPr txBox="1"/>
          <p:nvPr/>
        </p:nvSpPr>
        <p:spPr>
          <a:xfrm>
            <a:off x="270934" y="2367992"/>
            <a:ext cx="10651066" cy="4401205"/>
          </a:xfrm>
          <a:prstGeom prst="rect">
            <a:avLst/>
          </a:prstGeom>
          <a:noFill/>
        </p:spPr>
        <p:txBody>
          <a:bodyPr wrap="square" rtlCol="0">
            <a:spAutoFit/>
          </a:bodyPr>
          <a:lstStyle/>
          <a:p>
            <a:r>
              <a:rPr lang="en-US" sz="2000" b="1" dirty="0"/>
              <a:t>EXAMPLE: Estimated income</a:t>
            </a:r>
          </a:p>
          <a:p>
            <a:endParaRPr lang="en-US" sz="2000" dirty="0"/>
          </a:p>
          <a:p>
            <a:r>
              <a:rPr lang="en-US" sz="2000" dirty="0"/>
              <a:t>f(x) = function(Number of visits to upscale furniture websites, Number of Businessweek clicks, Number of distinct people emailed per day, Number of purchases of over 5K within the last month, Number of visits to airlines, etc.) </a:t>
            </a:r>
          </a:p>
          <a:p>
            <a:endParaRPr lang="en-US" sz="2000" dirty="0"/>
          </a:p>
          <a:p>
            <a:r>
              <a:rPr lang="en-US" sz="2000" dirty="0"/>
              <a:t>For instance,</a:t>
            </a:r>
          </a:p>
          <a:p>
            <a:r>
              <a:rPr lang="en-US" sz="2000" dirty="0"/>
              <a:t>f(x) = 3*Number of visits to upscale furniture websites </a:t>
            </a:r>
          </a:p>
          <a:p>
            <a:r>
              <a:rPr lang="en-US" sz="2000" dirty="0"/>
              <a:t>        +10*Number of Businessweek clicks</a:t>
            </a:r>
          </a:p>
          <a:p>
            <a:r>
              <a:rPr lang="en-US" sz="2000" dirty="0"/>
              <a:t>        +100*Number of distinct people emailed per day</a:t>
            </a:r>
          </a:p>
          <a:p>
            <a:r>
              <a:rPr lang="en-US" sz="2000" dirty="0"/>
              <a:t>        +2*Number of purchases of over 5K within the last month</a:t>
            </a:r>
          </a:p>
          <a:p>
            <a:r>
              <a:rPr lang="en-US" sz="2000" dirty="0"/>
              <a:t>        +10*Number of visits to airlines</a:t>
            </a:r>
          </a:p>
          <a:p>
            <a:endParaRPr lang="en-US" sz="2000" dirty="0"/>
          </a:p>
          <a:p>
            <a:r>
              <a:rPr lang="en-US" sz="2000" dirty="0"/>
              <a:t>But f(x) could be much more complicated</a:t>
            </a:r>
          </a:p>
        </p:txBody>
      </p:sp>
      <p:sp>
        <p:nvSpPr>
          <p:cNvPr id="36" name="Content Placeholder 2"/>
          <p:cNvSpPr txBox="1">
            <a:spLocks/>
          </p:cNvSpPr>
          <p:nvPr/>
        </p:nvSpPr>
        <p:spPr>
          <a:xfrm>
            <a:off x="49213" y="795564"/>
            <a:ext cx="11854733" cy="129718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Formally, given training set (</a:t>
            </a:r>
            <a:r>
              <a:rPr lang="en-US" dirty="0" err="1"/>
              <a:t>x</a:t>
            </a:r>
            <a:r>
              <a:rPr lang="en-US" baseline="-25000" dirty="0" err="1"/>
              <a:t>i,</a:t>
            </a:r>
            <a:r>
              <a:rPr lang="en-US" dirty="0" err="1"/>
              <a:t>y</a:t>
            </a:r>
            <a:r>
              <a:rPr lang="en-US" baseline="-25000" dirty="0" err="1"/>
              <a:t>i</a:t>
            </a:r>
            <a:r>
              <a:rPr lang="en-US" dirty="0"/>
              <a:t>) for </a:t>
            </a:r>
            <a:r>
              <a:rPr lang="en-US" dirty="0" err="1"/>
              <a:t>i</a:t>
            </a:r>
            <a:r>
              <a:rPr lang="en-US" dirty="0"/>
              <a:t>=1…n, we want to create a regression model f that can predict label y for a new x.  </a:t>
            </a:r>
          </a:p>
        </p:txBody>
      </p:sp>
    </p:spTree>
    <p:extLst>
      <p:ext uri="{BB962C8B-B14F-4D97-AF65-F5344CB8AC3E}">
        <p14:creationId xmlns:p14="http://schemas.microsoft.com/office/powerpoint/2010/main" val="38752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 ?</a:t>
            </a:r>
          </a:p>
        </p:txBody>
      </p:sp>
      <p:sp>
        <p:nvSpPr>
          <p:cNvPr id="3" name="Content Placeholder 2"/>
          <p:cNvSpPr>
            <a:spLocks noGrp="1"/>
          </p:cNvSpPr>
          <p:nvPr>
            <p:ph idx="1"/>
          </p:nvPr>
        </p:nvSpPr>
        <p:spPr/>
        <p:txBody>
          <a:bodyPr/>
          <a:lstStyle/>
          <a:p>
            <a:endParaRPr lang="en-US" dirty="0"/>
          </a:p>
          <a:p>
            <a:endParaRPr lang="en-US" dirty="0"/>
          </a:p>
          <a:p>
            <a:pPr marL="0" indent="0" algn="ctr">
              <a:buNone/>
            </a:pPr>
            <a:endParaRPr lang="en-US" dirty="0"/>
          </a:p>
          <a:p>
            <a:pPr marL="0" indent="0" algn="ctr">
              <a:buNone/>
            </a:pPr>
            <a:endParaRPr lang="en-US" dirty="0"/>
          </a:p>
          <a:p>
            <a:pPr marL="0" indent="0" algn="ctr">
              <a:buNone/>
            </a:pPr>
            <a:r>
              <a:rPr lang="en-US" dirty="0"/>
              <a:t>Using </a:t>
            </a:r>
            <a:r>
              <a:rPr lang="en-US" b="1" dirty="0"/>
              <a:t>known data</a:t>
            </a:r>
            <a:r>
              <a:rPr lang="en-US" dirty="0"/>
              <a:t>, develop a </a:t>
            </a:r>
            <a:r>
              <a:rPr lang="en-US" b="1" dirty="0"/>
              <a:t>model</a:t>
            </a:r>
            <a:r>
              <a:rPr lang="en-US" dirty="0"/>
              <a:t> to </a:t>
            </a:r>
            <a:r>
              <a:rPr lang="en-US" u="sng" dirty="0"/>
              <a:t>predict</a:t>
            </a:r>
            <a:r>
              <a:rPr lang="en-US" dirty="0"/>
              <a:t> </a:t>
            </a:r>
            <a:r>
              <a:rPr lang="en-US" b="1" dirty="0"/>
              <a:t>unknown data</a:t>
            </a:r>
            <a:r>
              <a:rPr lang="en-US" dirty="0"/>
              <a:t>.</a:t>
            </a:r>
          </a:p>
        </p:txBody>
      </p:sp>
    </p:spTree>
    <p:extLst>
      <p:ext uri="{BB962C8B-B14F-4D97-AF65-F5344CB8AC3E}">
        <p14:creationId xmlns:p14="http://schemas.microsoft.com/office/powerpoint/2010/main" val="3186030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9" name="Content Placeholder 2"/>
          <p:cNvSpPr txBox="1">
            <a:spLocks/>
          </p:cNvSpPr>
          <p:nvPr/>
        </p:nvSpPr>
        <p:spPr>
          <a:xfrm>
            <a:off x="49213" y="795564"/>
            <a:ext cx="9551987"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cxnSp>
        <p:nvCxnSpPr>
          <p:cNvPr id="14" name="Straight Arrow Connector 13"/>
          <p:cNvCxnSpPr/>
          <p:nvPr/>
        </p:nvCxnSpPr>
        <p:spPr>
          <a:xfrm>
            <a:off x="6138333" y="6208892"/>
            <a:ext cx="58278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6124222" y="2088444"/>
            <a:ext cx="14111" cy="41063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153856" y="6271280"/>
            <a:ext cx="366657" cy="523220"/>
          </a:xfrm>
          <a:prstGeom prst="rect">
            <a:avLst/>
          </a:prstGeom>
          <a:noFill/>
        </p:spPr>
        <p:txBody>
          <a:bodyPr wrap="none" rtlCol="0">
            <a:spAutoFit/>
          </a:bodyPr>
          <a:lstStyle/>
          <a:p>
            <a:r>
              <a:rPr lang="en-US" sz="2800" dirty="0"/>
              <a:t>0</a:t>
            </a:r>
          </a:p>
        </p:txBody>
      </p:sp>
      <p:sp>
        <p:nvSpPr>
          <p:cNvPr id="19" name="TextBox 18"/>
          <p:cNvSpPr txBox="1"/>
          <p:nvPr/>
        </p:nvSpPr>
        <p:spPr>
          <a:xfrm>
            <a:off x="11078633" y="6195080"/>
            <a:ext cx="912630" cy="523220"/>
          </a:xfrm>
          <a:prstGeom prst="rect">
            <a:avLst/>
          </a:prstGeom>
          <a:noFill/>
        </p:spPr>
        <p:txBody>
          <a:bodyPr wrap="none" rtlCol="0">
            <a:spAutoFit/>
          </a:bodyPr>
          <a:lstStyle/>
          <a:p>
            <a:r>
              <a:rPr lang="en-US" sz="2800" dirty="0"/>
              <a:t>2000</a:t>
            </a:r>
          </a:p>
        </p:txBody>
      </p:sp>
      <p:sp>
        <p:nvSpPr>
          <p:cNvPr id="20" name="TextBox 19"/>
          <p:cNvSpPr txBox="1"/>
          <p:nvPr/>
        </p:nvSpPr>
        <p:spPr>
          <a:xfrm>
            <a:off x="6756401" y="6231235"/>
            <a:ext cx="5143499" cy="461665"/>
          </a:xfrm>
          <a:prstGeom prst="rect">
            <a:avLst/>
          </a:prstGeom>
          <a:noFill/>
        </p:spPr>
        <p:txBody>
          <a:bodyPr wrap="square" rtlCol="0">
            <a:spAutoFit/>
          </a:bodyPr>
          <a:lstStyle/>
          <a:p>
            <a:r>
              <a:rPr lang="en-US" sz="2400" dirty="0"/>
              <a:t>Number of Businessweek clicks</a:t>
            </a:r>
          </a:p>
        </p:txBody>
      </p:sp>
      <p:sp>
        <p:nvSpPr>
          <p:cNvPr id="21" name="TextBox 20"/>
          <p:cNvSpPr txBox="1"/>
          <p:nvPr/>
        </p:nvSpPr>
        <p:spPr>
          <a:xfrm rot="16200000">
            <a:off x="5194758" y="4088292"/>
            <a:ext cx="1351652" cy="523220"/>
          </a:xfrm>
          <a:prstGeom prst="rect">
            <a:avLst/>
          </a:prstGeom>
          <a:noFill/>
        </p:spPr>
        <p:txBody>
          <a:bodyPr wrap="none" rtlCol="0">
            <a:spAutoFit/>
          </a:bodyPr>
          <a:lstStyle/>
          <a:p>
            <a:r>
              <a:rPr lang="en-US" sz="2800" dirty="0"/>
              <a:t> Income</a:t>
            </a:r>
          </a:p>
        </p:txBody>
      </p:sp>
      <p:sp>
        <p:nvSpPr>
          <p:cNvPr id="22" name="TextBox 21"/>
          <p:cNvSpPr txBox="1"/>
          <p:nvPr/>
        </p:nvSpPr>
        <p:spPr>
          <a:xfrm>
            <a:off x="5712178" y="5739290"/>
            <a:ext cx="366657" cy="523220"/>
          </a:xfrm>
          <a:prstGeom prst="rect">
            <a:avLst/>
          </a:prstGeom>
          <a:noFill/>
        </p:spPr>
        <p:txBody>
          <a:bodyPr wrap="none" rtlCol="0">
            <a:spAutoFit/>
          </a:bodyPr>
          <a:lstStyle/>
          <a:p>
            <a:r>
              <a:rPr lang="en-US" sz="2800" dirty="0"/>
              <a:t>0</a:t>
            </a:r>
          </a:p>
        </p:txBody>
      </p:sp>
      <p:sp>
        <p:nvSpPr>
          <p:cNvPr id="23" name="TextBox 22"/>
          <p:cNvSpPr txBox="1"/>
          <p:nvPr/>
        </p:nvSpPr>
        <p:spPr>
          <a:xfrm>
            <a:off x="6228646" y="2173413"/>
            <a:ext cx="1188772" cy="523220"/>
          </a:xfrm>
          <a:prstGeom prst="rect">
            <a:avLst/>
          </a:prstGeom>
          <a:noFill/>
        </p:spPr>
        <p:txBody>
          <a:bodyPr wrap="none" rtlCol="0">
            <a:spAutoFit/>
          </a:bodyPr>
          <a:lstStyle/>
          <a:p>
            <a:r>
              <a:rPr lang="en-US" sz="2800" dirty="0"/>
              <a:t>1,000K</a:t>
            </a:r>
          </a:p>
        </p:txBody>
      </p:sp>
      <p:sp>
        <p:nvSpPr>
          <p:cNvPr id="3" name="TextBox 2"/>
          <p:cNvSpPr txBox="1"/>
          <p:nvPr/>
        </p:nvSpPr>
        <p:spPr>
          <a:xfrm>
            <a:off x="8520289" y="3251199"/>
            <a:ext cx="495072" cy="369332"/>
          </a:xfrm>
          <a:prstGeom prst="rect">
            <a:avLst/>
          </a:prstGeom>
          <a:noFill/>
        </p:spPr>
        <p:txBody>
          <a:bodyPr wrap="none" rtlCol="0">
            <a:spAutoFit/>
          </a:bodyPr>
          <a:lstStyle/>
          <a:p>
            <a:r>
              <a:rPr lang="en-US" dirty="0"/>
              <a:t>f(x)</a:t>
            </a:r>
          </a:p>
        </p:txBody>
      </p:sp>
      <p:sp>
        <p:nvSpPr>
          <p:cNvPr id="29" name="Oval 28"/>
          <p:cNvSpPr/>
          <p:nvPr/>
        </p:nvSpPr>
        <p:spPr>
          <a:xfrm>
            <a:off x="8013700" y="3687233"/>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358467" y="46185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75233" y="3657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9850967" y="32258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0642600" y="3276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8593667" y="36152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510867" y="47709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835481" y="39751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209367" y="40132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270934" y="2367992"/>
            <a:ext cx="5156140" cy="1938992"/>
          </a:xfrm>
          <a:prstGeom prst="rect">
            <a:avLst/>
          </a:prstGeom>
          <a:noFill/>
        </p:spPr>
        <p:txBody>
          <a:bodyPr wrap="square" rtlCol="0">
            <a:spAutoFit/>
          </a:bodyPr>
          <a:lstStyle/>
          <a:p>
            <a:r>
              <a:rPr lang="en-US" sz="2000" b="1" dirty="0"/>
              <a:t>EXAMPLE: Estimated income</a:t>
            </a:r>
          </a:p>
          <a:p>
            <a:endParaRPr lang="en-US" sz="2000" dirty="0"/>
          </a:p>
          <a:p>
            <a:r>
              <a:rPr lang="en-US" sz="2000" dirty="0"/>
              <a:t>f(x) = function(Number of Businessweek clicks) </a:t>
            </a:r>
          </a:p>
          <a:p>
            <a:endParaRPr lang="en-US" sz="2000" dirty="0"/>
          </a:p>
          <a:p>
            <a:r>
              <a:rPr lang="en-US" sz="2000" dirty="0"/>
              <a:t>y = Income</a:t>
            </a:r>
          </a:p>
          <a:p>
            <a:endParaRPr lang="en-US" sz="2000" dirty="0"/>
          </a:p>
        </p:txBody>
      </p:sp>
      <p:sp>
        <p:nvSpPr>
          <p:cNvPr id="31" name="Content Placeholder 2"/>
          <p:cNvSpPr txBox="1">
            <a:spLocks/>
          </p:cNvSpPr>
          <p:nvPr/>
        </p:nvSpPr>
        <p:spPr>
          <a:xfrm>
            <a:off x="49213" y="795564"/>
            <a:ext cx="11526902"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want to create a regression model f that can predict label y for a new x.  </a:t>
            </a:r>
          </a:p>
        </p:txBody>
      </p:sp>
      <p:sp>
        <p:nvSpPr>
          <p:cNvPr id="33" name="TextBox 32"/>
          <p:cNvSpPr txBox="1"/>
          <p:nvPr/>
        </p:nvSpPr>
        <p:spPr>
          <a:xfrm>
            <a:off x="8562080" y="2099112"/>
            <a:ext cx="2693523" cy="523220"/>
          </a:xfrm>
          <a:prstGeom prst="rect">
            <a:avLst/>
          </a:prstGeom>
          <a:noFill/>
        </p:spPr>
        <p:txBody>
          <a:bodyPr wrap="square" rtlCol="0">
            <a:spAutoFit/>
          </a:bodyPr>
          <a:lstStyle/>
          <a:p>
            <a:r>
              <a:rPr lang="en-US" sz="2800" b="1" dirty="0">
                <a:solidFill>
                  <a:schemeClr val="accent3"/>
                </a:solidFill>
              </a:rPr>
              <a:t>Training Data</a:t>
            </a:r>
          </a:p>
        </p:txBody>
      </p:sp>
    </p:spTree>
    <p:extLst>
      <p:ext uri="{BB962C8B-B14F-4D97-AF65-F5344CB8AC3E}">
        <p14:creationId xmlns:p14="http://schemas.microsoft.com/office/powerpoint/2010/main" val="3379080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2"/>
          <p:cNvSpPr txBox="1">
            <a:spLocks/>
          </p:cNvSpPr>
          <p:nvPr/>
        </p:nvSpPr>
        <p:spPr>
          <a:xfrm>
            <a:off x="49213" y="795564"/>
            <a:ext cx="11526902"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want to create a regression model f that can predict label y for a new x.  </a:t>
            </a:r>
          </a:p>
        </p:txBody>
      </p:sp>
      <p:sp>
        <p:nvSpPr>
          <p:cNvPr id="2" name="Title 1"/>
          <p:cNvSpPr>
            <a:spLocks noGrp="1"/>
          </p:cNvSpPr>
          <p:nvPr>
            <p:ph type="title"/>
          </p:nvPr>
        </p:nvSpPr>
        <p:spPr/>
        <p:txBody>
          <a:bodyPr/>
          <a:lstStyle/>
          <a:p>
            <a:r>
              <a:rPr lang="en-US" dirty="0"/>
              <a:t>Regression</a:t>
            </a:r>
          </a:p>
        </p:txBody>
      </p:sp>
      <p:cxnSp>
        <p:nvCxnSpPr>
          <p:cNvPr id="14" name="Straight Arrow Connector 13"/>
          <p:cNvCxnSpPr/>
          <p:nvPr/>
        </p:nvCxnSpPr>
        <p:spPr>
          <a:xfrm>
            <a:off x="6138333" y="6208892"/>
            <a:ext cx="58278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6124222" y="2088444"/>
            <a:ext cx="14111" cy="41063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153856" y="6271280"/>
            <a:ext cx="366657" cy="523220"/>
          </a:xfrm>
          <a:prstGeom prst="rect">
            <a:avLst/>
          </a:prstGeom>
          <a:noFill/>
        </p:spPr>
        <p:txBody>
          <a:bodyPr wrap="none" rtlCol="0">
            <a:spAutoFit/>
          </a:bodyPr>
          <a:lstStyle/>
          <a:p>
            <a:r>
              <a:rPr lang="en-US" sz="2800" dirty="0"/>
              <a:t>0</a:t>
            </a:r>
          </a:p>
        </p:txBody>
      </p:sp>
      <p:sp>
        <p:nvSpPr>
          <p:cNvPr id="19" name="TextBox 18"/>
          <p:cNvSpPr txBox="1"/>
          <p:nvPr/>
        </p:nvSpPr>
        <p:spPr>
          <a:xfrm>
            <a:off x="11078633" y="6195080"/>
            <a:ext cx="912630" cy="523220"/>
          </a:xfrm>
          <a:prstGeom prst="rect">
            <a:avLst/>
          </a:prstGeom>
          <a:noFill/>
        </p:spPr>
        <p:txBody>
          <a:bodyPr wrap="none" rtlCol="0">
            <a:spAutoFit/>
          </a:bodyPr>
          <a:lstStyle/>
          <a:p>
            <a:r>
              <a:rPr lang="en-US" sz="2800" dirty="0"/>
              <a:t>2000</a:t>
            </a:r>
          </a:p>
        </p:txBody>
      </p:sp>
      <p:sp>
        <p:nvSpPr>
          <p:cNvPr id="20" name="TextBox 19"/>
          <p:cNvSpPr txBox="1"/>
          <p:nvPr/>
        </p:nvSpPr>
        <p:spPr>
          <a:xfrm>
            <a:off x="6756401" y="6231235"/>
            <a:ext cx="5143499" cy="461665"/>
          </a:xfrm>
          <a:prstGeom prst="rect">
            <a:avLst/>
          </a:prstGeom>
          <a:noFill/>
        </p:spPr>
        <p:txBody>
          <a:bodyPr wrap="square" rtlCol="0">
            <a:spAutoFit/>
          </a:bodyPr>
          <a:lstStyle/>
          <a:p>
            <a:r>
              <a:rPr lang="en-US" sz="2400" dirty="0"/>
              <a:t>Number of Businessweek clicks</a:t>
            </a:r>
          </a:p>
        </p:txBody>
      </p:sp>
      <p:sp>
        <p:nvSpPr>
          <p:cNvPr id="21" name="TextBox 20"/>
          <p:cNvSpPr txBox="1"/>
          <p:nvPr/>
        </p:nvSpPr>
        <p:spPr>
          <a:xfrm rot="16200000">
            <a:off x="5194758" y="4088292"/>
            <a:ext cx="1351652" cy="523220"/>
          </a:xfrm>
          <a:prstGeom prst="rect">
            <a:avLst/>
          </a:prstGeom>
          <a:noFill/>
        </p:spPr>
        <p:txBody>
          <a:bodyPr wrap="none" rtlCol="0">
            <a:spAutoFit/>
          </a:bodyPr>
          <a:lstStyle/>
          <a:p>
            <a:r>
              <a:rPr lang="en-US" sz="2800" dirty="0"/>
              <a:t> Income</a:t>
            </a:r>
          </a:p>
        </p:txBody>
      </p:sp>
      <p:sp>
        <p:nvSpPr>
          <p:cNvPr id="22" name="TextBox 21"/>
          <p:cNvSpPr txBox="1"/>
          <p:nvPr/>
        </p:nvSpPr>
        <p:spPr>
          <a:xfrm>
            <a:off x="5712178" y="5739290"/>
            <a:ext cx="366657" cy="523220"/>
          </a:xfrm>
          <a:prstGeom prst="rect">
            <a:avLst/>
          </a:prstGeom>
          <a:noFill/>
        </p:spPr>
        <p:txBody>
          <a:bodyPr wrap="none" rtlCol="0">
            <a:spAutoFit/>
          </a:bodyPr>
          <a:lstStyle/>
          <a:p>
            <a:r>
              <a:rPr lang="en-US" sz="2800" dirty="0"/>
              <a:t>0</a:t>
            </a:r>
          </a:p>
        </p:txBody>
      </p:sp>
      <p:sp>
        <p:nvSpPr>
          <p:cNvPr id="3" name="TextBox 2"/>
          <p:cNvSpPr txBox="1"/>
          <p:nvPr/>
        </p:nvSpPr>
        <p:spPr>
          <a:xfrm>
            <a:off x="8520289" y="3251199"/>
            <a:ext cx="495072" cy="369332"/>
          </a:xfrm>
          <a:prstGeom prst="rect">
            <a:avLst/>
          </a:prstGeom>
          <a:noFill/>
        </p:spPr>
        <p:txBody>
          <a:bodyPr wrap="none" rtlCol="0">
            <a:spAutoFit/>
          </a:bodyPr>
          <a:lstStyle/>
          <a:p>
            <a:r>
              <a:rPr lang="en-US" dirty="0"/>
              <a:t>f(x)</a:t>
            </a:r>
          </a:p>
        </p:txBody>
      </p:sp>
      <p:sp>
        <p:nvSpPr>
          <p:cNvPr id="8" name="TextBox 7"/>
          <p:cNvSpPr txBox="1"/>
          <p:nvPr/>
        </p:nvSpPr>
        <p:spPr>
          <a:xfrm>
            <a:off x="296334" y="2964892"/>
            <a:ext cx="5190066" cy="707886"/>
          </a:xfrm>
          <a:prstGeom prst="rect">
            <a:avLst/>
          </a:prstGeom>
          <a:noFill/>
        </p:spPr>
        <p:txBody>
          <a:bodyPr wrap="square" rtlCol="0">
            <a:spAutoFit/>
          </a:bodyPr>
          <a:lstStyle/>
          <a:p>
            <a:endParaRPr lang="en-US" sz="2000" dirty="0"/>
          </a:p>
          <a:p>
            <a:r>
              <a:rPr lang="en-US" sz="2000" dirty="0"/>
              <a:t>f(x) = function(Number of Businessweek clicks) </a:t>
            </a:r>
          </a:p>
        </p:txBody>
      </p:sp>
      <p:sp>
        <p:nvSpPr>
          <p:cNvPr id="27" name="Freeform 26"/>
          <p:cNvSpPr/>
          <p:nvPr/>
        </p:nvSpPr>
        <p:spPr>
          <a:xfrm>
            <a:off x="6515100" y="2890853"/>
            <a:ext cx="5283200" cy="1795447"/>
          </a:xfrm>
          <a:custGeom>
            <a:avLst/>
            <a:gdLst>
              <a:gd name="connsiteX0" fmla="*/ 0 w 5283200"/>
              <a:gd name="connsiteY0" fmla="*/ 1795447 h 1795447"/>
              <a:gd name="connsiteX1" fmla="*/ 25400 w 5283200"/>
              <a:gd name="connsiteY1" fmla="*/ 1579547 h 1795447"/>
              <a:gd name="connsiteX2" fmla="*/ 101600 w 5283200"/>
              <a:gd name="connsiteY2" fmla="*/ 1338247 h 1795447"/>
              <a:gd name="connsiteX3" fmla="*/ 152400 w 5283200"/>
              <a:gd name="connsiteY3" fmla="*/ 1223947 h 1795447"/>
              <a:gd name="connsiteX4" fmla="*/ 254000 w 5283200"/>
              <a:gd name="connsiteY4" fmla="*/ 1122347 h 1795447"/>
              <a:gd name="connsiteX5" fmla="*/ 330200 w 5283200"/>
              <a:gd name="connsiteY5" fmla="*/ 1071547 h 1795447"/>
              <a:gd name="connsiteX6" fmla="*/ 520700 w 5283200"/>
              <a:gd name="connsiteY6" fmla="*/ 1096947 h 1795447"/>
              <a:gd name="connsiteX7" fmla="*/ 584200 w 5283200"/>
              <a:gd name="connsiteY7" fmla="*/ 1135047 h 1795447"/>
              <a:gd name="connsiteX8" fmla="*/ 660400 w 5283200"/>
              <a:gd name="connsiteY8" fmla="*/ 1173147 h 1795447"/>
              <a:gd name="connsiteX9" fmla="*/ 800100 w 5283200"/>
              <a:gd name="connsiteY9" fmla="*/ 1274747 h 1795447"/>
              <a:gd name="connsiteX10" fmla="*/ 901700 w 5283200"/>
              <a:gd name="connsiteY10" fmla="*/ 1325547 h 1795447"/>
              <a:gd name="connsiteX11" fmla="*/ 977900 w 5283200"/>
              <a:gd name="connsiteY11" fmla="*/ 1350947 h 1795447"/>
              <a:gd name="connsiteX12" fmla="*/ 1155700 w 5283200"/>
              <a:gd name="connsiteY12" fmla="*/ 1338247 h 1795447"/>
              <a:gd name="connsiteX13" fmla="*/ 1219200 w 5283200"/>
              <a:gd name="connsiteY13" fmla="*/ 1300147 h 1795447"/>
              <a:gd name="connsiteX14" fmla="*/ 1333500 w 5283200"/>
              <a:gd name="connsiteY14" fmla="*/ 1198547 h 1795447"/>
              <a:gd name="connsiteX15" fmla="*/ 1447800 w 5283200"/>
              <a:gd name="connsiteY15" fmla="*/ 1046147 h 1795447"/>
              <a:gd name="connsiteX16" fmla="*/ 1498600 w 5283200"/>
              <a:gd name="connsiteY16" fmla="*/ 957247 h 1795447"/>
              <a:gd name="connsiteX17" fmla="*/ 1562100 w 5283200"/>
              <a:gd name="connsiteY17" fmla="*/ 893747 h 1795447"/>
              <a:gd name="connsiteX18" fmla="*/ 1612900 w 5283200"/>
              <a:gd name="connsiteY18" fmla="*/ 830247 h 1795447"/>
              <a:gd name="connsiteX19" fmla="*/ 1765300 w 5283200"/>
              <a:gd name="connsiteY19" fmla="*/ 703247 h 1795447"/>
              <a:gd name="connsiteX20" fmla="*/ 1803400 w 5283200"/>
              <a:gd name="connsiteY20" fmla="*/ 690547 h 1795447"/>
              <a:gd name="connsiteX21" fmla="*/ 2171700 w 5283200"/>
              <a:gd name="connsiteY21" fmla="*/ 703247 h 1795447"/>
              <a:gd name="connsiteX22" fmla="*/ 2247900 w 5283200"/>
              <a:gd name="connsiteY22" fmla="*/ 728647 h 1795447"/>
              <a:gd name="connsiteX23" fmla="*/ 2400300 w 5283200"/>
              <a:gd name="connsiteY23" fmla="*/ 754047 h 1795447"/>
              <a:gd name="connsiteX24" fmla="*/ 2540000 w 5283200"/>
              <a:gd name="connsiteY24" fmla="*/ 792147 h 1795447"/>
              <a:gd name="connsiteX25" fmla="*/ 2895600 w 5283200"/>
              <a:gd name="connsiteY25" fmla="*/ 779447 h 1795447"/>
              <a:gd name="connsiteX26" fmla="*/ 3060700 w 5283200"/>
              <a:gd name="connsiteY26" fmla="*/ 588947 h 1795447"/>
              <a:gd name="connsiteX27" fmla="*/ 3136900 w 5283200"/>
              <a:gd name="connsiteY27" fmla="*/ 500047 h 1795447"/>
              <a:gd name="connsiteX28" fmla="*/ 3213100 w 5283200"/>
              <a:gd name="connsiteY28" fmla="*/ 398447 h 1795447"/>
              <a:gd name="connsiteX29" fmla="*/ 3314700 w 5283200"/>
              <a:gd name="connsiteY29" fmla="*/ 296847 h 1795447"/>
              <a:gd name="connsiteX30" fmla="*/ 3378200 w 5283200"/>
              <a:gd name="connsiteY30" fmla="*/ 271447 h 1795447"/>
              <a:gd name="connsiteX31" fmla="*/ 3581400 w 5283200"/>
              <a:gd name="connsiteY31" fmla="*/ 296847 h 1795447"/>
              <a:gd name="connsiteX32" fmla="*/ 3632200 w 5283200"/>
              <a:gd name="connsiteY32" fmla="*/ 322247 h 1795447"/>
              <a:gd name="connsiteX33" fmla="*/ 3695700 w 5283200"/>
              <a:gd name="connsiteY33" fmla="*/ 347647 h 1795447"/>
              <a:gd name="connsiteX34" fmla="*/ 3886200 w 5283200"/>
              <a:gd name="connsiteY34" fmla="*/ 449247 h 1795447"/>
              <a:gd name="connsiteX35" fmla="*/ 4127500 w 5283200"/>
              <a:gd name="connsiteY35" fmla="*/ 487347 h 1795447"/>
              <a:gd name="connsiteX36" fmla="*/ 4495800 w 5283200"/>
              <a:gd name="connsiteY36" fmla="*/ 474647 h 1795447"/>
              <a:gd name="connsiteX37" fmla="*/ 4597400 w 5283200"/>
              <a:gd name="connsiteY37" fmla="*/ 423847 h 1795447"/>
              <a:gd name="connsiteX38" fmla="*/ 4686300 w 5283200"/>
              <a:gd name="connsiteY38" fmla="*/ 373047 h 1795447"/>
              <a:gd name="connsiteX39" fmla="*/ 4876800 w 5283200"/>
              <a:gd name="connsiteY39" fmla="*/ 271447 h 1795447"/>
              <a:gd name="connsiteX40" fmla="*/ 4953000 w 5283200"/>
              <a:gd name="connsiteY40" fmla="*/ 207947 h 1795447"/>
              <a:gd name="connsiteX41" fmla="*/ 5003800 w 5283200"/>
              <a:gd name="connsiteY41" fmla="*/ 182547 h 1795447"/>
              <a:gd name="connsiteX42" fmla="*/ 5118100 w 5283200"/>
              <a:gd name="connsiteY42" fmla="*/ 80947 h 1795447"/>
              <a:gd name="connsiteX43" fmla="*/ 5194300 w 5283200"/>
              <a:gd name="connsiteY43" fmla="*/ 30147 h 1795447"/>
              <a:gd name="connsiteX44" fmla="*/ 5232400 w 5283200"/>
              <a:gd name="connsiteY44" fmla="*/ 4747 h 1795447"/>
              <a:gd name="connsiteX45" fmla="*/ 5270500 w 5283200"/>
              <a:gd name="connsiteY45" fmla="*/ 30147 h 1795447"/>
              <a:gd name="connsiteX46" fmla="*/ 5283200 w 5283200"/>
              <a:gd name="connsiteY46" fmla="*/ 68247 h 179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283200" h="1795447">
                <a:moveTo>
                  <a:pt x="0" y="1795447"/>
                </a:moveTo>
                <a:cubicBezTo>
                  <a:pt x="8467" y="1723480"/>
                  <a:pt x="12662" y="1650882"/>
                  <a:pt x="25400" y="1579547"/>
                </a:cubicBezTo>
                <a:cubicBezTo>
                  <a:pt x="38474" y="1506332"/>
                  <a:pt x="72437" y="1409071"/>
                  <a:pt x="101600" y="1338247"/>
                </a:cubicBezTo>
                <a:cubicBezTo>
                  <a:pt x="117475" y="1299694"/>
                  <a:pt x="128356" y="1258009"/>
                  <a:pt x="152400" y="1223947"/>
                </a:cubicBezTo>
                <a:cubicBezTo>
                  <a:pt x="180020" y="1184819"/>
                  <a:pt x="220133" y="1156214"/>
                  <a:pt x="254000" y="1122347"/>
                </a:cubicBezTo>
                <a:cubicBezTo>
                  <a:pt x="301566" y="1074781"/>
                  <a:pt x="275061" y="1089927"/>
                  <a:pt x="330200" y="1071547"/>
                </a:cubicBezTo>
                <a:cubicBezTo>
                  <a:pt x="393700" y="1080014"/>
                  <a:pt x="458551" y="1081410"/>
                  <a:pt x="520700" y="1096947"/>
                </a:cubicBezTo>
                <a:cubicBezTo>
                  <a:pt x="544647" y="1102934"/>
                  <a:pt x="562530" y="1123227"/>
                  <a:pt x="584200" y="1135047"/>
                </a:cubicBezTo>
                <a:cubicBezTo>
                  <a:pt x="609131" y="1148645"/>
                  <a:pt x="635870" y="1158838"/>
                  <a:pt x="660400" y="1173147"/>
                </a:cubicBezTo>
                <a:cubicBezTo>
                  <a:pt x="739284" y="1219163"/>
                  <a:pt x="730406" y="1222476"/>
                  <a:pt x="800100" y="1274747"/>
                </a:cubicBezTo>
                <a:cubicBezTo>
                  <a:pt x="839965" y="1304646"/>
                  <a:pt x="849723" y="1306646"/>
                  <a:pt x="901700" y="1325547"/>
                </a:cubicBezTo>
                <a:cubicBezTo>
                  <a:pt x="926862" y="1334697"/>
                  <a:pt x="977900" y="1350947"/>
                  <a:pt x="977900" y="1350947"/>
                </a:cubicBezTo>
                <a:cubicBezTo>
                  <a:pt x="1037167" y="1346714"/>
                  <a:pt x="1097557" y="1350488"/>
                  <a:pt x="1155700" y="1338247"/>
                </a:cubicBezTo>
                <a:cubicBezTo>
                  <a:pt x="1179855" y="1333162"/>
                  <a:pt x="1198978" y="1314303"/>
                  <a:pt x="1219200" y="1300147"/>
                </a:cubicBezTo>
                <a:cubicBezTo>
                  <a:pt x="1260000" y="1271587"/>
                  <a:pt x="1300107" y="1235650"/>
                  <a:pt x="1333500" y="1198547"/>
                </a:cubicBezTo>
                <a:cubicBezTo>
                  <a:pt x="1383963" y="1142476"/>
                  <a:pt x="1408740" y="1109620"/>
                  <a:pt x="1447800" y="1046147"/>
                </a:cubicBezTo>
                <a:cubicBezTo>
                  <a:pt x="1465688" y="1017080"/>
                  <a:pt x="1478122" y="984551"/>
                  <a:pt x="1498600" y="957247"/>
                </a:cubicBezTo>
                <a:cubicBezTo>
                  <a:pt x="1516561" y="933300"/>
                  <a:pt x="1542075" y="915997"/>
                  <a:pt x="1562100" y="893747"/>
                </a:cubicBezTo>
                <a:cubicBezTo>
                  <a:pt x="1580233" y="873599"/>
                  <a:pt x="1594666" y="850304"/>
                  <a:pt x="1612900" y="830247"/>
                </a:cubicBezTo>
                <a:cubicBezTo>
                  <a:pt x="1643656" y="796416"/>
                  <a:pt x="1716177" y="719621"/>
                  <a:pt x="1765300" y="703247"/>
                </a:cubicBezTo>
                <a:lnTo>
                  <a:pt x="1803400" y="690547"/>
                </a:lnTo>
                <a:cubicBezTo>
                  <a:pt x="1926167" y="694780"/>
                  <a:pt x="2049309" y="692756"/>
                  <a:pt x="2171700" y="703247"/>
                </a:cubicBezTo>
                <a:cubicBezTo>
                  <a:pt x="2198376" y="705534"/>
                  <a:pt x="2221764" y="722839"/>
                  <a:pt x="2247900" y="728647"/>
                </a:cubicBezTo>
                <a:cubicBezTo>
                  <a:pt x="2298174" y="739819"/>
                  <a:pt x="2350781" y="739899"/>
                  <a:pt x="2400300" y="754047"/>
                </a:cubicBezTo>
                <a:cubicBezTo>
                  <a:pt x="2505983" y="784242"/>
                  <a:pt x="2459301" y="771972"/>
                  <a:pt x="2540000" y="792147"/>
                </a:cubicBezTo>
                <a:cubicBezTo>
                  <a:pt x="2658533" y="787914"/>
                  <a:pt x="2779973" y="805876"/>
                  <a:pt x="2895600" y="779447"/>
                </a:cubicBezTo>
                <a:cubicBezTo>
                  <a:pt x="2932870" y="770928"/>
                  <a:pt x="3041747" y="612638"/>
                  <a:pt x="3060700" y="588947"/>
                </a:cubicBezTo>
                <a:cubicBezTo>
                  <a:pt x="3085081" y="558470"/>
                  <a:pt x="3112519" y="530524"/>
                  <a:pt x="3136900" y="500047"/>
                </a:cubicBezTo>
                <a:cubicBezTo>
                  <a:pt x="3163345" y="466990"/>
                  <a:pt x="3187700" y="432314"/>
                  <a:pt x="3213100" y="398447"/>
                </a:cubicBezTo>
                <a:cubicBezTo>
                  <a:pt x="3250421" y="348686"/>
                  <a:pt x="3256498" y="331768"/>
                  <a:pt x="3314700" y="296847"/>
                </a:cubicBezTo>
                <a:cubicBezTo>
                  <a:pt x="3334248" y="285118"/>
                  <a:pt x="3357033" y="279914"/>
                  <a:pt x="3378200" y="271447"/>
                </a:cubicBezTo>
                <a:cubicBezTo>
                  <a:pt x="3445933" y="279914"/>
                  <a:pt x="3514465" y="283460"/>
                  <a:pt x="3581400" y="296847"/>
                </a:cubicBezTo>
                <a:cubicBezTo>
                  <a:pt x="3599964" y="300560"/>
                  <a:pt x="3614900" y="314558"/>
                  <a:pt x="3632200" y="322247"/>
                </a:cubicBezTo>
                <a:cubicBezTo>
                  <a:pt x="3653032" y="331506"/>
                  <a:pt x="3675585" y="336919"/>
                  <a:pt x="3695700" y="347647"/>
                </a:cubicBezTo>
                <a:cubicBezTo>
                  <a:pt x="3744178" y="373502"/>
                  <a:pt x="3822149" y="434176"/>
                  <a:pt x="3886200" y="449247"/>
                </a:cubicBezTo>
                <a:cubicBezTo>
                  <a:pt x="3933060" y="460273"/>
                  <a:pt x="4066123" y="478579"/>
                  <a:pt x="4127500" y="487347"/>
                </a:cubicBezTo>
                <a:cubicBezTo>
                  <a:pt x="4250267" y="483114"/>
                  <a:pt x="4374067" y="491097"/>
                  <a:pt x="4495800" y="474647"/>
                </a:cubicBezTo>
                <a:cubicBezTo>
                  <a:pt x="4533323" y="469576"/>
                  <a:pt x="4563991" y="441665"/>
                  <a:pt x="4597400" y="423847"/>
                </a:cubicBezTo>
                <a:cubicBezTo>
                  <a:pt x="4627515" y="407786"/>
                  <a:pt x="4656185" y="389108"/>
                  <a:pt x="4686300" y="373047"/>
                </a:cubicBezTo>
                <a:cubicBezTo>
                  <a:pt x="4743407" y="342590"/>
                  <a:pt x="4822647" y="308938"/>
                  <a:pt x="4876800" y="271447"/>
                </a:cubicBezTo>
                <a:cubicBezTo>
                  <a:pt x="4903984" y="252627"/>
                  <a:pt x="4925913" y="226908"/>
                  <a:pt x="4953000" y="207947"/>
                </a:cubicBezTo>
                <a:cubicBezTo>
                  <a:pt x="4968510" y="197090"/>
                  <a:pt x="4988856" y="194170"/>
                  <a:pt x="5003800" y="182547"/>
                </a:cubicBezTo>
                <a:cubicBezTo>
                  <a:pt x="5238503" y="0"/>
                  <a:pt x="4932877" y="210603"/>
                  <a:pt x="5118100" y="80947"/>
                </a:cubicBezTo>
                <a:cubicBezTo>
                  <a:pt x="5143109" y="63441"/>
                  <a:pt x="5168900" y="47080"/>
                  <a:pt x="5194300" y="30147"/>
                </a:cubicBezTo>
                <a:lnTo>
                  <a:pt x="5232400" y="4747"/>
                </a:lnTo>
                <a:cubicBezTo>
                  <a:pt x="5245100" y="13214"/>
                  <a:pt x="5260965" y="18228"/>
                  <a:pt x="5270500" y="30147"/>
                </a:cubicBezTo>
                <a:cubicBezTo>
                  <a:pt x="5278863" y="40600"/>
                  <a:pt x="5283200" y="68247"/>
                  <a:pt x="5283200" y="68247"/>
                </a:cubicBezTo>
              </a:path>
            </a:pathLst>
          </a:cu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Oval 27"/>
          <p:cNvSpPr/>
          <p:nvPr/>
        </p:nvSpPr>
        <p:spPr>
          <a:xfrm>
            <a:off x="6807200" y="39751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358467" y="46185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7209367" y="40132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75233" y="3657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8593667" y="36152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9850967" y="32258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0642600" y="3276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955800" y="4394200"/>
            <a:ext cx="1433731" cy="369332"/>
          </a:xfrm>
          <a:prstGeom prst="rect">
            <a:avLst/>
          </a:prstGeom>
          <a:noFill/>
        </p:spPr>
        <p:txBody>
          <a:bodyPr wrap="none" rtlCol="0">
            <a:spAutoFit/>
          </a:bodyPr>
          <a:lstStyle/>
          <a:p>
            <a:r>
              <a:rPr lang="en-US" dirty="0"/>
              <a:t>(Overfitting?)</a:t>
            </a:r>
          </a:p>
        </p:txBody>
      </p:sp>
      <p:sp>
        <p:nvSpPr>
          <p:cNvPr id="25" name="Oval 24"/>
          <p:cNvSpPr/>
          <p:nvPr/>
        </p:nvSpPr>
        <p:spPr>
          <a:xfrm>
            <a:off x="8013700" y="3687233"/>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510867" y="47709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6228646" y="2173413"/>
            <a:ext cx="1188772" cy="523220"/>
          </a:xfrm>
          <a:prstGeom prst="rect">
            <a:avLst/>
          </a:prstGeom>
          <a:noFill/>
        </p:spPr>
        <p:txBody>
          <a:bodyPr wrap="none" rtlCol="0">
            <a:spAutoFit/>
          </a:bodyPr>
          <a:lstStyle/>
          <a:p>
            <a:r>
              <a:rPr lang="en-US" sz="2800" dirty="0"/>
              <a:t>1,000K</a:t>
            </a:r>
          </a:p>
        </p:txBody>
      </p:sp>
    </p:spTree>
    <p:extLst>
      <p:ext uri="{BB962C8B-B14F-4D97-AF65-F5344CB8AC3E}">
        <p14:creationId xmlns:p14="http://schemas.microsoft.com/office/powerpoint/2010/main" val="957151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5"/>
            <a:ext cx="11524432" cy="1063487"/>
          </a:xfrm>
        </p:spPr>
        <p:txBody>
          <a:bodyPr/>
          <a:lstStyle/>
          <a:p>
            <a:r>
              <a:rPr lang="en-US" dirty="0"/>
              <a:t>Regression</a:t>
            </a:r>
          </a:p>
        </p:txBody>
      </p:sp>
      <p:cxnSp>
        <p:nvCxnSpPr>
          <p:cNvPr id="14" name="Straight Arrow Connector 13"/>
          <p:cNvCxnSpPr/>
          <p:nvPr/>
        </p:nvCxnSpPr>
        <p:spPr>
          <a:xfrm>
            <a:off x="6138333" y="6208892"/>
            <a:ext cx="58278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6124222" y="2088444"/>
            <a:ext cx="14111" cy="41063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153856" y="6271280"/>
            <a:ext cx="366657" cy="523220"/>
          </a:xfrm>
          <a:prstGeom prst="rect">
            <a:avLst/>
          </a:prstGeom>
          <a:noFill/>
        </p:spPr>
        <p:txBody>
          <a:bodyPr wrap="none" rtlCol="0">
            <a:spAutoFit/>
          </a:bodyPr>
          <a:lstStyle/>
          <a:p>
            <a:r>
              <a:rPr lang="en-US" sz="2800" dirty="0"/>
              <a:t>0</a:t>
            </a:r>
          </a:p>
        </p:txBody>
      </p:sp>
      <p:sp>
        <p:nvSpPr>
          <p:cNvPr id="19" name="TextBox 18"/>
          <p:cNvSpPr txBox="1"/>
          <p:nvPr/>
        </p:nvSpPr>
        <p:spPr>
          <a:xfrm>
            <a:off x="11078633" y="6195080"/>
            <a:ext cx="912630" cy="523220"/>
          </a:xfrm>
          <a:prstGeom prst="rect">
            <a:avLst/>
          </a:prstGeom>
          <a:noFill/>
        </p:spPr>
        <p:txBody>
          <a:bodyPr wrap="none" rtlCol="0">
            <a:spAutoFit/>
          </a:bodyPr>
          <a:lstStyle/>
          <a:p>
            <a:r>
              <a:rPr lang="en-US" sz="2800" dirty="0"/>
              <a:t>2000</a:t>
            </a:r>
          </a:p>
        </p:txBody>
      </p:sp>
      <p:sp>
        <p:nvSpPr>
          <p:cNvPr id="20" name="TextBox 19"/>
          <p:cNvSpPr txBox="1"/>
          <p:nvPr/>
        </p:nvSpPr>
        <p:spPr>
          <a:xfrm>
            <a:off x="6756401" y="6231235"/>
            <a:ext cx="5143499" cy="461665"/>
          </a:xfrm>
          <a:prstGeom prst="rect">
            <a:avLst/>
          </a:prstGeom>
          <a:noFill/>
        </p:spPr>
        <p:txBody>
          <a:bodyPr wrap="square" rtlCol="0">
            <a:spAutoFit/>
          </a:bodyPr>
          <a:lstStyle/>
          <a:p>
            <a:r>
              <a:rPr lang="en-US" sz="2400" dirty="0"/>
              <a:t>Number of Businessweek clicks</a:t>
            </a:r>
          </a:p>
        </p:txBody>
      </p:sp>
      <p:sp>
        <p:nvSpPr>
          <p:cNvPr id="21" name="TextBox 20"/>
          <p:cNvSpPr txBox="1"/>
          <p:nvPr/>
        </p:nvSpPr>
        <p:spPr>
          <a:xfrm rot="16200000">
            <a:off x="5194758" y="4088292"/>
            <a:ext cx="1351652" cy="523220"/>
          </a:xfrm>
          <a:prstGeom prst="rect">
            <a:avLst/>
          </a:prstGeom>
          <a:noFill/>
        </p:spPr>
        <p:txBody>
          <a:bodyPr wrap="none" rtlCol="0">
            <a:spAutoFit/>
          </a:bodyPr>
          <a:lstStyle/>
          <a:p>
            <a:r>
              <a:rPr lang="en-US" sz="2800" dirty="0"/>
              <a:t> Income</a:t>
            </a:r>
          </a:p>
        </p:txBody>
      </p:sp>
      <p:sp>
        <p:nvSpPr>
          <p:cNvPr id="22" name="TextBox 21"/>
          <p:cNvSpPr txBox="1"/>
          <p:nvPr/>
        </p:nvSpPr>
        <p:spPr>
          <a:xfrm>
            <a:off x="5712178" y="5739290"/>
            <a:ext cx="366657" cy="523220"/>
          </a:xfrm>
          <a:prstGeom prst="rect">
            <a:avLst/>
          </a:prstGeom>
          <a:noFill/>
        </p:spPr>
        <p:txBody>
          <a:bodyPr wrap="none" rtlCol="0">
            <a:spAutoFit/>
          </a:bodyPr>
          <a:lstStyle/>
          <a:p>
            <a:r>
              <a:rPr lang="en-US" sz="2800" dirty="0"/>
              <a:t>0</a:t>
            </a:r>
          </a:p>
        </p:txBody>
      </p:sp>
      <p:sp>
        <p:nvSpPr>
          <p:cNvPr id="3" name="TextBox 2"/>
          <p:cNvSpPr txBox="1"/>
          <p:nvPr/>
        </p:nvSpPr>
        <p:spPr>
          <a:xfrm>
            <a:off x="8520289" y="3251199"/>
            <a:ext cx="495072" cy="369332"/>
          </a:xfrm>
          <a:prstGeom prst="rect">
            <a:avLst/>
          </a:prstGeom>
          <a:noFill/>
        </p:spPr>
        <p:txBody>
          <a:bodyPr wrap="none" rtlCol="0">
            <a:spAutoFit/>
          </a:bodyPr>
          <a:lstStyle/>
          <a:p>
            <a:r>
              <a:rPr lang="en-US" dirty="0"/>
              <a:t>f(x)</a:t>
            </a:r>
          </a:p>
        </p:txBody>
      </p:sp>
      <p:sp>
        <p:nvSpPr>
          <p:cNvPr id="8" name="TextBox 7"/>
          <p:cNvSpPr txBox="1"/>
          <p:nvPr/>
        </p:nvSpPr>
        <p:spPr>
          <a:xfrm>
            <a:off x="194734" y="2964892"/>
            <a:ext cx="5545666" cy="1015663"/>
          </a:xfrm>
          <a:prstGeom prst="rect">
            <a:avLst/>
          </a:prstGeom>
          <a:noFill/>
        </p:spPr>
        <p:txBody>
          <a:bodyPr wrap="square" rtlCol="0">
            <a:spAutoFit/>
          </a:bodyPr>
          <a:lstStyle/>
          <a:p>
            <a:endParaRPr lang="en-US" sz="2000" dirty="0"/>
          </a:p>
          <a:p>
            <a:r>
              <a:rPr lang="en-US" sz="2000" dirty="0"/>
              <a:t>f(x) = function(Number of Businessweek clicks)</a:t>
            </a:r>
          </a:p>
          <a:p>
            <a:r>
              <a:rPr lang="en-US" sz="2000" dirty="0"/>
              <a:t>       = 5K*Number of Businessweek clicks + 10K</a:t>
            </a:r>
          </a:p>
        </p:txBody>
      </p:sp>
      <p:sp>
        <p:nvSpPr>
          <p:cNvPr id="30" name="Oval 29"/>
          <p:cNvSpPr/>
          <p:nvPr/>
        </p:nvSpPr>
        <p:spPr>
          <a:xfrm>
            <a:off x="6358467" y="46185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75233" y="3657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9850967" y="32258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0642600" y="3276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955800" y="4394200"/>
            <a:ext cx="1567294" cy="369332"/>
          </a:xfrm>
          <a:prstGeom prst="rect">
            <a:avLst/>
          </a:prstGeom>
          <a:noFill/>
        </p:spPr>
        <p:txBody>
          <a:bodyPr wrap="none" rtlCol="0">
            <a:spAutoFit/>
          </a:bodyPr>
          <a:lstStyle/>
          <a:p>
            <a:r>
              <a:rPr lang="en-US" dirty="0"/>
              <a:t>(Underfitting?)</a:t>
            </a:r>
          </a:p>
        </p:txBody>
      </p:sp>
      <p:cxnSp>
        <p:nvCxnSpPr>
          <p:cNvPr id="26" name="Straight Connector 25"/>
          <p:cNvCxnSpPr/>
          <p:nvPr/>
        </p:nvCxnSpPr>
        <p:spPr>
          <a:xfrm flipV="1">
            <a:off x="6096000" y="3009900"/>
            <a:ext cx="4991100" cy="156210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8013700" y="3687233"/>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8593667" y="36152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6510867" y="47709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6807200" y="39751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209367" y="40132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6228646" y="2173413"/>
            <a:ext cx="1188772" cy="523220"/>
          </a:xfrm>
          <a:prstGeom prst="rect">
            <a:avLst/>
          </a:prstGeom>
          <a:noFill/>
        </p:spPr>
        <p:txBody>
          <a:bodyPr wrap="none" rtlCol="0">
            <a:spAutoFit/>
          </a:bodyPr>
          <a:lstStyle/>
          <a:p>
            <a:r>
              <a:rPr lang="en-US" sz="2800" dirty="0"/>
              <a:t>1,000K</a:t>
            </a:r>
          </a:p>
        </p:txBody>
      </p:sp>
      <p:sp>
        <p:nvSpPr>
          <p:cNvPr id="46" name="Content Placeholder 2"/>
          <p:cNvSpPr txBox="1">
            <a:spLocks/>
          </p:cNvSpPr>
          <p:nvPr/>
        </p:nvSpPr>
        <p:spPr>
          <a:xfrm>
            <a:off x="49213" y="795564"/>
            <a:ext cx="11423208"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want to create a regression model f that can predict label y for a new x.  </a:t>
            </a:r>
          </a:p>
        </p:txBody>
      </p:sp>
    </p:spTree>
    <p:extLst>
      <p:ext uri="{BB962C8B-B14F-4D97-AF65-F5344CB8AC3E}">
        <p14:creationId xmlns:p14="http://schemas.microsoft.com/office/powerpoint/2010/main" val="31689216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ontent Placeholder 2"/>
          <p:cNvSpPr txBox="1">
            <a:spLocks/>
          </p:cNvSpPr>
          <p:nvPr/>
        </p:nvSpPr>
        <p:spPr>
          <a:xfrm>
            <a:off x="49213" y="795564"/>
            <a:ext cx="11394927"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want to create a regression model f that can predict label y for a new x.  </a:t>
            </a:r>
          </a:p>
        </p:txBody>
      </p:sp>
      <p:sp>
        <p:nvSpPr>
          <p:cNvPr id="2" name="Title 1"/>
          <p:cNvSpPr>
            <a:spLocks noGrp="1"/>
          </p:cNvSpPr>
          <p:nvPr>
            <p:ph type="title"/>
          </p:nvPr>
        </p:nvSpPr>
        <p:spPr/>
        <p:txBody>
          <a:bodyPr/>
          <a:lstStyle/>
          <a:p>
            <a:r>
              <a:rPr lang="en-US" dirty="0"/>
              <a:t>Regression</a:t>
            </a:r>
          </a:p>
        </p:txBody>
      </p:sp>
      <p:cxnSp>
        <p:nvCxnSpPr>
          <p:cNvPr id="14" name="Straight Arrow Connector 13"/>
          <p:cNvCxnSpPr/>
          <p:nvPr/>
        </p:nvCxnSpPr>
        <p:spPr>
          <a:xfrm>
            <a:off x="6138333" y="6208892"/>
            <a:ext cx="58278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6124222" y="2088444"/>
            <a:ext cx="14111" cy="41063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153856" y="6271280"/>
            <a:ext cx="366657" cy="523220"/>
          </a:xfrm>
          <a:prstGeom prst="rect">
            <a:avLst/>
          </a:prstGeom>
          <a:noFill/>
        </p:spPr>
        <p:txBody>
          <a:bodyPr wrap="none" rtlCol="0">
            <a:spAutoFit/>
          </a:bodyPr>
          <a:lstStyle/>
          <a:p>
            <a:r>
              <a:rPr lang="en-US" sz="2800" dirty="0"/>
              <a:t>0</a:t>
            </a:r>
          </a:p>
        </p:txBody>
      </p:sp>
      <p:sp>
        <p:nvSpPr>
          <p:cNvPr id="19" name="TextBox 18"/>
          <p:cNvSpPr txBox="1"/>
          <p:nvPr/>
        </p:nvSpPr>
        <p:spPr>
          <a:xfrm>
            <a:off x="11078633" y="6195080"/>
            <a:ext cx="912630" cy="523220"/>
          </a:xfrm>
          <a:prstGeom prst="rect">
            <a:avLst/>
          </a:prstGeom>
          <a:noFill/>
        </p:spPr>
        <p:txBody>
          <a:bodyPr wrap="none" rtlCol="0">
            <a:spAutoFit/>
          </a:bodyPr>
          <a:lstStyle/>
          <a:p>
            <a:r>
              <a:rPr lang="en-US" sz="2800" dirty="0"/>
              <a:t>2000</a:t>
            </a:r>
          </a:p>
        </p:txBody>
      </p:sp>
      <p:sp>
        <p:nvSpPr>
          <p:cNvPr id="20" name="TextBox 19"/>
          <p:cNvSpPr txBox="1"/>
          <p:nvPr/>
        </p:nvSpPr>
        <p:spPr>
          <a:xfrm>
            <a:off x="6756401" y="6231235"/>
            <a:ext cx="5143499" cy="461665"/>
          </a:xfrm>
          <a:prstGeom prst="rect">
            <a:avLst/>
          </a:prstGeom>
          <a:noFill/>
        </p:spPr>
        <p:txBody>
          <a:bodyPr wrap="square" rtlCol="0">
            <a:spAutoFit/>
          </a:bodyPr>
          <a:lstStyle/>
          <a:p>
            <a:r>
              <a:rPr lang="en-US" sz="2400" dirty="0"/>
              <a:t>Number of Businessweek clicks</a:t>
            </a:r>
          </a:p>
        </p:txBody>
      </p:sp>
      <p:sp>
        <p:nvSpPr>
          <p:cNvPr id="21" name="TextBox 20"/>
          <p:cNvSpPr txBox="1"/>
          <p:nvPr/>
        </p:nvSpPr>
        <p:spPr>
          <a:xfrm rot="16200000">
            <a:off x="5194758" y="4088292"/>
            <a:ext cx="1351652" cy="523220"/>
          </a:xfrm>
          <a:prstGeom prst="rect">
            <a:avLst/>
          </a:prstGeom>
          <a:noFill/>
        </p:spPr>
        <p:txBody>
          <a:bodyPr wrap="none" rtlCol="0">
            <a:spAutoFit/>
          </a:bodyPr>
          <a:lstStyle/>
          <a:p>
            <a:r>
              <a:rPr lang="en-US" sz="2800" dirty="0"/>
              <a:t> Income</a:t>
            </a:r>
          </a:p>
        </p:txBody>
      </p:sp>
      <p:sp>
        <p:nvSpPr>
          <p:cNvPr id="22" name="TextBox 21"/>
          <p:cNvSpPr txBox="1"/>
          <p:nvPr/>
        </p:nvSpPr>
        <p:spPr>
          <a:xfrm>
            <a:off x="5712178" y="5739290"/>
            <a:ext cx="366657" cy="523220"/>
          </a:xfrm>
          <a:prstGeom prst="rect">
            <a:avLst/>
          </a:prstGeom>
          <a:noFill/>
        </p:spPr>
        <p:txBody>
          <a:bodyPr wrap="none" rtlCol="0">
            <a:spAutoFit/>
          </a:bodyPr>
          <a:lstStyle/>
          <a:p>
            <a:r>
              <a:rPr lang="en-US" sz="2800" dirty="0"/>
              <a:t>0</a:t>
            </a:r>
          </a:p>
        </p:txBody>
      </p:sp>
      <p:sp>
        <p:nvSpPr>
          <p:cNvPr id="3" name="TextBox 2"/>
          <p:cNvSpPr txBox="1"/>
          <p:nvPr/>
        </p:nvSpPr>
        <p:spPr>
          <a:xfrm>
            <a:off x="8520289" y="3251199"/>
            <a:ext cx="495072" cy="369332"/>
          </a:xfrm>
          <a:prstGeom prst="rect">
            <a:avLst/>
          </a:prstGeom>
          <a:noFill/>
        </p:spPr>
        <p:txBody>
          <a:bodyPr wrap="none" rtlCol="0">
            <a:spAutoFit/>
          </a:bodyPr>
          <a:lstStyle/>
          <a:p>
            <a:r>
              <a:rPr lang="en-US" dirty="0"/>
              <a:t>f(x)</a:t>
            </a:r>
          </a:p>
        </p:txBody>
      </p:sp>
      <p:sp>
        <p:nvSpPr>
          <p:cNvPr id="8" name="TextBox 7"/>
          <p:cNvSpPr txBox="1"/>
          <p:nvPr/>
        </p:nvSpPr>
        <p:spPr>
          <a:xfrm>
            <a:off x="296334" y="2964892"/>
            <a:ext cx="5190066" cy="707886"/>
          </a:xfrm>
          <a:prstGeom prst="rect">
            <a:avLst/>
          </a:prstGeom>
          <a:noFill/>
        </p:spPr>
        <p:txBody>
          <a:bodyPr wrap="square" rtlCol="0">
            <a:spAutoFit/>
          </a:bodyPr>
          <a:lstStyle/>
          <a:p>
            <a:endParaRPr lang="en-US" sz="2000" dirty="0"/>
          </a:p>
          <a:p>
            <a:r>
              <a:rPr lang="en-US" sz="2000" dirty="0"/>
              <a:t>f(x) = function(Number of Businessweek clicks) </a:t>
            </a:r>
          </a:p>
        </p:txBody>
      </p:sp>
      <p:sp>
        <p:nvSpPr>
          <p:cNvPr id="28" name="Oval 27"/>
          <p:cNvSpPr/>
          <p:nvPr/>
        </p:nvSpPr>
        <p:spPr>
          <a:xfrm>
            <a:off x="6807200" y="40640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358467" y="46185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75233" y="3657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9850967" y="32258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0642600" y="3276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955800" y="4394200"/>
            <a:ext cx="1286981" cy="369332"/>
          </a:xfrm>
          <a:prstGeom prst="rect">
            <a:avLst/>
          </a:prstGeom>
          <a:noFill/>
        </p:spPr>
        <p:txBody>
          <a:bodyPr wrap="none" rtlCol="0">
            <a:spAutoFit/>
          </a:bodyPr>
          <a:lstStyle/>
          <a:p>
            <a:r>
              <a:rPr lang="en-US" dirty="0"/>
              <a:t>(Just right?)</a:t>
            </a:r>
          </a:p>
        </p:txBody>
      </p:sp>
      <p:sp>
        <p:nvSpPr>
          <p:cNvPr id="36" name="Oval 35"/>
          <p:cNvSpPr/>
          <p:nvPr/>
        </p:nvSpPr>
        <p:spPr>
          <a:xfrm>
            <a:off x="8013700" y="3687233"/>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8593667" y="36152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6510867" y="47709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6438900" y="3479800"/>
            <a:ext cx="4318000" cy="1422400"/>
          </a:xfrm>
          <a:custGeom>
            <a:avLst/>
            <a:gdLst>
              <a:gd name="connsiteX0" fmla="*/ 0 w 4318000"/>
              <a:gd name="connsiteY0" fmla="*/ 1422400 h 1422400"/>
              <a:gd name="connsiteX1" fmla="*/ 596900 w 4318000"/>
              <a:gd name="connsiteY1" fmla="*/ 533400 h 1422400"/>
              <a:gd name="connsiteX2" fmla="*/ 1816100 w 4318000"/>
              <a:gd name="connsiteY2" fmla="*/ 215900 h 1422400"/>
              <a:gd name="connsiteX3" fmla="*/ 4318000 w 4318000"/>
              <a:gd name="connsiteY3" fmla="*/ 0 h 1422400"/>
            </a:gdLst>
            <a:ahLst/>
            <a:cxnLst>
              <a:cxn ang="0">
                <a:pos x="connsiteX0" y="connsiteY0"/>
              </a:cxn>
              <a:cxn ang="0">
                <a:pos x="connsiteX1" y="connsiteY1"/>
              </a:cxn>
              <a:cxn ang="0">
                <a:pos x="connsiteX2" y="connsiteY2"/>
              </a:cxn>
              <a:cxn ang="0">
                <a:pos x="connsiteX3" y="connsiteY3"/>
              </a:cxn>
            </a:cxnLst>
            <a:rect l="l" t="t" r="r" b="b"/>
            <a:pathLst>
              <a:path w="4318000" h="1422400">
                <a:moveTo>
                  <a:pt x="0" y="1422400"/>
                </a:moveTo>
                <a:cubicBezTo>
                  <a:pt x="147108" y="1078441"/>
                  <a:pt x="294217" y="734483"/>
                  <a:pt x="596900" y="533400"/>
                </a:cubicBezTo>
                <a:cubicBezTo>
                  <a:pt x="899583" y="332317"/>
                  <a:pt x="1195917" y="304800"/>
                  <a:pt x="1816100" y="215900"/>
                </a:cubicBezTo>
                <a:cubicBezTo>
                  <a:pt x="2436283" y="127000"/>
                  <a:pt x="4318000" y="0"/>
                  <a:pt x="4318000" y="0"/>
                </a:cubicBezTo>
              </a:path>
            </a:pathLst>
          </a:cu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Oval 26"/>
          <p:cNvSpPr/>
          <p:nvPr/>
        </p:nvSpPr>
        <p:spPr>
          <a:xfrm>
            <a:off x="7209367" y="40132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6228646" y="2173413"/>
            <a:ext cx="1188772" cy="523220"/>
          </a:xfrm>
          <a:prstGeom prst="rect">
            <a:avLst/>
          </a:prstGeom>
          <a:noFill/>
        </p:spPr>
        <p:txBody>
          <a:bodyPr wrap="none" rtlCol="0">
            <a:spAutoFit/>
          </a:bodyPr>
          <a:lstStyle/>
          <a:p>
            <a:r>
              <a:rPr lang="en-US" sz="2800" dirty="0"/>
              <a:t>1,000K</a:t>
            </a:r>
          </a:p>
        </p:txBody>
      </p:sp>
    </p:spTree>
    <p:extLst>
      <p:ext uri="{BB962C8B-B14F-4D97-AF65-F5344CB8AC3E}">
        <p14:creationId xmlns:p14="http://schemas.microsoft.com/office/powerpoint/2010/main" val="4104094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Learning Theory</a:t>
            </a:r>
          </a:p>
        </p:txBody>
      </p:sp>
      <p:cxnSp>
        <p:nvCxnSpPr>
          <p:cNvPr id="7" name="Straight Arrow Connector 6"/>
          <p:cNvCxnSpPr/>
          <p:nvPr/>
        </p:nvCxnSpPr>
        <p:spPr>
          <a:xfrm>
            <a:off x="6138333" y="6208892"/>
            <a:ext cx="58278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6124222" y="2088444"/>
            <a:ext cx="14111" cy="41063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153856" y="6271280"/>
            <a:ext cx="366657" cy="523220"/>
          </a:xfrm>
          <a:prstGeom prst="rect">
            <a:avLst/>
          </a:prstGeom>
          <a:noFill/>
        </p:spPr>
        <p:txBody>
          <a:bodyPr wrap="none" rtlCol="0">
            <a:spAutoFit/>
          </a:bodyPr>
          <a:lstStyle/>
          <a:p>
            <a:r>
              <a:rPr lang="en-US" sz="2800" dirty="0"/>
              <a:t>0</a:t>
            </a:r>
          </a:p>
        </p:txBody>
      </p:sp>
      <p:sp>
        <p:nvSpPr>
          <p:cNvPr id="10" name="TextBox 9"/>
          <p:cNvSpPr txBox="1"/>
          <p:nvPr/>
        </p:nvSpPr>
        <p:spPr>
          <a:xfrm>
            <a:off x="11078633" y="6195080"/>
            <a:ext cx="912630" cy="523220"/>
          </a:xfrm>
          <a:prstGeom prst="rect">
            <a:avLst/>
          </a:prstGeom>
          <a:noFill/>
        </p:spPr>
        <p:txBody>
          <a:bodyPr wrap="none" rtlCol="0">
            <a:spAutoFit/>
          </a:bodyPr>
          <a:lstStyle/>
          <a:p>
            <a:r>
              <a:rPr lang="en-US" sz="2800" dirty="0"/>
              <a:t>2000</a:t>
            </a:r>
          </a:p>
        </p:txBody>
      </p:sp>
      <p:sp>
        <p:nvSpPr>
          <p:cNvPr id="11" name="TextBox 10"/>
          <p:cNvSpPr txBox="1"/>
          <p:nvPr/>
        </p:nvSpPr>
        <p:spPr>
          <a:xfrm>
            <a:off x="6756401" y="6231235"/>
            <a:ext cx="5143499" cy="461665"/>
          </a:xfrm>
          <a:prstGeom prst="rect">
            <a:avLst/>
          </a:prstGeom>
          <a:noFill/>
        </p:spPr>
        <p:txBody>
          <a:bodyPr wrap="square" rtlCol="0">
            <a:spAutoFit/>
          </a:bodyPr>
          <a:lstStyle/>
          <a:p>
            <a:r>
              <a:rPr lang="en-US" sz="2400" dirty="0"/>
              <a:t>Number of Businessweek clicks</a:t>
            </a:r>
          </a:p>
        </p:txBody>
      </p:sp>
      <p:sp>
        <p:nvSpPr>
          <p:cNvPr id="12" name="TextBox 11"/>
          <p:cNvSpPr txBox="1"/>
          <p:nvPr/>
        </p:nvSpPr>
        <p:spPr>
          <a:xfrm rot="16200000">
            <a:off x="5194758" y="4088292"/>
            <a:ext cx="1351652" cy="523220"/>
          </a:xfrm>
          <a:prstGeom prst="rect">
            <a:avLst/>
          </a:prstGeom>
          <a:noFill/>
        </p:spPr>
        <p:txBody>
          <a:bodyPr wrap="none" rtlCol="0">
            <a:spAutoFit/>
          </a:bodyPr>
          <a:lstStyle/>
          <a:p>
            <a:r>
              <a:rPr lang="en-US" sz="2800" dirty="0"/>
              <a:t> Income</a:t>
            </a:r>
          </a:p>
        </p:txBody>
      </p:sp>
      <p:sp>
        <p:nvSpPr>
          <p:cNvPr id="13" name="TextBox 12"/>
          <p:cNvSpPr txBox="1"/>
          <p:nvPr/>
        </p:nvSpPr>
        <p:spPr>
          <a:xfrm>
            <a:off x="5712178" y="5739290"/>
            <a:ext cx="366657" cy="523220"/>
          </a:xfrm>
          <a:prstGeom prst="rect">
            <a:avLst/>
          </a:prstGeom>
          <a:noFill/>
        </p:spPr>
        <p:txBody>
          <a:bodyPr wrap="none" rtlCol="0">
            <a:spAutoFit/>
          </a:bodyPr>
          <a:lstStyle/>
          <a:p>
            <a:r>
              <a:rPr lang="en-US" sz="2800" dirty="0"/>
              <a:t>0</a:t>
            </a:r>
          </a:p>
        </p:txBody>
      </p:sp>
      <p:sp>
        <p:nvSpPr>
          <p:cNvPr id="14" name="TextBox 13"/>
          <p:cNvSpPr txBox="1"/>
          <p:nvPr/>
        </p:nvSpPr>
        <p:spPr>
          <a:xfrm>
            <a:off x="6228646" y="2173413"/>
            <a:ext cx="1188772" cy="523220"/>
          </a:xfrm>
          <a:prstGeom prst="rect">
            <a:avLst/>
          </a:prstGeom>
          <a:noFill/>
        </p:spPr>
        <p:txBody>
          <a:bodyPr wrap="none" rtlCol="0">
            <a:spAutoFit/>
          </a:bodyPr>
          <a:lstStyle/>
          <a:p>
            <a:r>
              <a:rPr lang="en-US" sz="2800" dirty="0"/>
              <a:t>1,000K</a:t>
            </a:r>
          </a:p>
        </p:txBody>
      </p:sp>
      <p:sp>
        <p:nvSpPr>
          <p:cNvPr id="15" name="TextBox 14"/>
          <p:cNvSpPr txBox="1"/>
          <p:nvPr/>
        </p:nvSpPr>
        <p:spPr>
          <a:xfrm>
            <a:off x="8520289" y="3251199"/>
            <a:ext cx="495072" cy="369332"/>
          </a:xfrm>
          <a:prstGeom prst="rect">
            <a:avLst/>
          </a:prstGeom>
          <a:noFill/>
        </p:spPr>
        <p:txBody>
          <a:bodyPr wrap="none" rtlCol="0">
            <a:spAutoFit/>
          </a:bodyPr>
          <a:lstStyle/>
          <a:p>
            <a:r>
              <a:rPr lang="en-US" dirty="0"/>
              <a:t>f(x)</a:t>
            </a:r>
          </a:p>
        </p:txBody>
      </p:sp>
      <p:sp>
        <p:nvSpPr>
          <p:cNvPr id="16" name="Freeform 15"/>
          <p:cNvSpPr/>
          <p:nvPr/>
        </p:nvSpPr>
        <p:spPr>
          <a:xfrm>
            <a:off x="6515100" y="2890853"/>
            <a:ext cx="5283200" cy="1795447"/>
          </a:xfrm>
          <a:custGeom>
            <a:avLst/>
            <a:gdLst>
              <a:gd name="connsiteX0" fmla="*/ 0 w 5283200"/>
              <a:gd name="connsiteY0" fmla="*/ 1795447 h 1795447"/>
              <a:gd name="connsiteX1" fmla="*/ 25400 w 5283200"/>
              <a:gd name="connsiteY1" fmla="*/ 1579547 h 1795447"/>
              <a:gd name="connsiteX2" fmla="*/ 101600 w 5283200"/>
              <a:gd name="connsiteY2" fmla="*/ 1338247 h 1795447"/>
              <a:gd name="connsiteX3" fmla="*/ 152400 w 5283200"/>
              <a:gd name="connsiteY3" fmla="*/ 1223947 h 1795447"/>
              <a:gd name="connsiteX4" fmla="*/ 254000 w 5283200"/>
              <a:gd name="connsiteY4" fmla="*/ 1122347 h 1795447"/>
              <a:gd name="connsiteX5" fmla="*/ 330200 w 5283200"/>
              <a:gd name="connsiteY5" fmla="*/ 1071547 h 1795447"/>
              <a:gd name="connsiteX6" fmla="*/ 520700 w 5283200"/>
              <a:gd name="connsiteY6" fmla="*/ 1096947 h 1795447"/>
              <a:gd name="connsiteX7" fmla="*/ 584200 w 5283200"/>
              <a:gd name="connsiteY7" fmla="*/ 1135047 h 1795447"/>
              <a:gd name="connsiteX8" fmla="*/ 660400 w 5283200"/>
              <a:gd name="connsiteY8" fmla="*/ 1173147 h 1795447"/>
              <a:gd name="connsiteX9" fmla="*/ 800100 w 5283200"/>
              <a:gd name="connsiteY9" fmla="*/ 1274747 h 1795447"/>
              <a:gd name="connsiteX10" fmla="*/ 901700 w 5283200"/>
              <a:gd name="connsiteY10" fmla="*/ 1325547 h 1795447"/>
              <a:gd name="connsiteX11" fmla="*/ 977900 w 5283200"/>
              <a:gd name="connsiteY11" fmla="*/ 1350947 h 1795447"/>
              <a:gd name="connsiteX12" fmla="*/ 1155700 w 5283200"/>
              <a:gd name="connsiteY12" fmla="*/ 1338247 h 1795447"/>
              <a:gd name="connsiteX13" fmla="*/ 1219200 w 5283200"/>
              <a:gd name="connsiteY13" fmla="*/ 1300147 h 1795447"/>
              <a:gd name="connsiteX14" fmla="*/ 1333500 w 5283200"/>
              <a:gd name="connsiteY14" fmla="*/ 1198547 h 1795447"/>
              <a:gd name="connsiteX15" fmla="*/ 1447800 w 5283200"/>
              <a:gd name="connsiteY15" fmla="*/ 1046147 h 1795447"/>
              <a:gd name="connsiteX16" fmla="*/ 1498600 w 5283200"/>
              <a:gd name="connsiteY16" fmla="*/ 957247 h 1795447"/>
              <a:gd name="connsiteX17" fmla="*/ 1562100 w 5283200"/>
              <a:gd name="connsiteY17" fmla="*/ 893747 h 1795447"/>
              <a:gd name="connsiteX18" fmla="*/ 1612900 w 5283200"/>
              <a:gd name="connsiteY18" fmla="*/ 830247 h 1795447"/>
              <a:gd name="connsiteX19" fmla="*/ 1765300 w 5283200"/>
              <a:gd name="connsiteY19" fmla="*/ 703247 h 1795447"/>
              <a:gd name="connsiteX20" fmla="*/ 1803400 w 5283200"/>
              <a:gd name="connsiteY20" fmla="*/ 690547 h 1795447"/>
              <a:gd name="connsiteX21" fmla="*/ 2171700 w 5283200"/>
              <a:gd name="connsiteY21" fmla="*/ 703247 h 1795447"/>
              <a:gd name="connsiteX22" fmla="*/ 2247900 w 5283200"/>
              <a:gd name="connsiteY22" fmla="*/ 728647 h 1795447"/>
              <a:gd name="connsiteX23" fmla="*/ 2400300 w 5283200"/>
              <a:gd name="connsiteY23" fmla="*/ 754047 h 1795447"/>
              <a:gd name="connsiteX24" fmla="*/ 2540000 w 5283200"/>
              <a:gd name="connsiteY24" fmla="*/ 792147 h 1795447"/>
              <a:gd name="connsiteX25" fmla="*/ 2895600 w 5283200"/>
              <a:gd name="connsiteY25" fmla="*/ 779447 h 1795447"/>
              <a:gd name="connsiteX26" fmla="*/ 3060700 w 5283200"/>
              <a:gd name="connsiteY26" fmla="*/ 588947 h 1795447"/>
              <a:gd name="connsiteX27" fmla="*/ 3136900 w 5283200"/>
              <a:gd name="connsiteY27" fmla="*/ 500047 h 1795447"/>
              <a:gd name="connsiteX28" fmla="*/ 3213100 w 5283200"/>
              <a:gd name="connsiteY28" fmla="*/ 398447 h 1795447"/>
              <a:gd name="connsiteX29" fmla="*/ 3314700 w 5283200"/>
              <a:gd name="connsiteY29" fmla="*/ 296847 h 1795447"/>
              <a:gd name="connsiteX30" fmla="*/ 3378200 w 5283200"/>
              <a:gd name="connsiteY30" fmla="*/ 271447 h 1795447"/>
              <a:gd name="connsiteX31" fmla="*/ 3581400 w 5283200"/>
              <a:gd name="connsiteY31" fmla="*/ 296847 h 1795447"/>
              <a:gd name="connsiteX32" fmla="*/ 3632200 w 5283200"/>
              <a:gd name="connsiteY32" fmla="*/ 322247 h 1795447"/>
              <a:gd name="connsiteX33" fmla="*/ 3695700 w 5283200"/>
              <a:gd name="connsiteY33" fmla="*/ 347647 h 1795447"/>
              <a:gd name="connsiteX34" fmla="*/ 3886200 w 5283200"/>
              <a:gd name="connsiteY34" fmla="*/ 449247 h 1795447"/>
              <a:gd name="connsiteX35" fmla="*/ 4127500 w 5283200"/>
              <a:gd name="connsiteY35" fmla="*/ 487347 h 1795447"/>
              <a:gd name="connsiteX36" fmla="*/ 4495800 w 5283200"/>
              <a:gd name="connsiteY36" fmla="*/ 474647 h 1795447"/>
              <a:gd name="connsiteX37" fmla="*/ 4597400 w 5283200"/>
              <a:gd name="connsiteY37" fmla="*/ 423847 h 1795447"/>
              <a:gd name="connsiteX38" fmla="*/ 4686300 w 5283200"/>
              <a:gd name="connsiteY38" fmla="*/ 373047 h 1795447"/>
              <a:gd name="connsiteX39" fmla="*/ 4876800 w 5283200"/>
              <a:gd name="connsiteY39" fmla="*/ 271447 h 1795447"/>
              <a:gd name="connsiteX40" fmla="*/ 4953000 w 5283200"/>
              <a:gd name="connsiteY40" fmla="*/ 207947 h 1795447"/>
              <a:gd name="connsiteX41" fmla="*/ 5003800 w 5283200"/>
              <a:gd name="connsiteY41" fmla="*/ 182547 h 1795447"/>
              <a:gd name="connsiteX42" fmla="*/ 5118100 w 5283200"/>
              <a:gd name="connsiteY42" fmla="*/ 80947 h 1795447"/>
              <a:gd name="connsiteX43" fmla="*/ 5194300 w 5283200"/>
              <a:gd name="connsiteY43" fmla="*/ 30147 h 1795447"/>
              <a:gd name="connsiteX44" fmla="*/ 5232400 w 5283200"/>
              <a:gd name="connsiteY44" fmla="*/ 4747 h 1795447"/>
              <a:gd name="connsiteX45" fmla="*/ 5270500 w 5283200"/>
              <a:gd name="connsiteY45" fmla="*/ 30147 h 1795447"/>
              <a:gd name="connsiteX46" fmla="*/ 5283200 w 5283200"/>
              <a:gd name="connsiteY46" fmla="*/ 68247 h 179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283200" h="1795447">
                <a:moveTo>
                  <a:pt x="0" y="1795447"/>
                </a:moveTo>
                <a:cubicBezTo>
                  <a:pt x="8467" y="1723480"/>
                  <a:pt x="12662" y="1650882"/>
                  <a:pt x="25400" y="1579547"/>
                </a:cubicBezTo>
                <a:cubicBezTo>
                  <a:pt x="38474" y="1506332"/>
                  <a:pt x="72437" y="1409071"/>
                  <a:pt x="101600" y="1338247"/>
                </a:cubicBezTo>
                <a:cubicBezTo>
                  <a:pt x="117475" y="1299694"/>
                  <a:pt x="128356" y="1258009"/>
                  <a:pt x="152400" y="1223947"/>
                </a:cubicBezTo>
                <a:cubicBezTo>
                  <a:pt x="180020" y="1184819"/>
                  <a:pt x="220133" y="1156214"/>
                  <a:pt x="254000" y="1122347"/>
                </a:cubicBezTo>
                <a:cubicBezTo>
                  <a:pt x="301566" y="1074781"/>
                  <a:pt x="275061" y="1089927"/>
                  <a:pt x="330200" y="1071547"/>
                </a:cubicBezTo>
                <a:cubicBezTo>
                  <a:pt x="393700" y="1080014"/>
                  <a:pt x="458551" y="1081410"/>
                  <a:pt x="520700" y="1096947"/>
                </a:cubicBezTo>
                <a:cubicBezTo>
                  <a:pt x="544647" y="1102934"/>
                  <a:pt x="562530" y="1123227"/>
                  <a:pt x="584200" y="1135047"/>
                </a:cubicBezTo>
                <a:cubicBezTo>
                  <a:pt x="609131" y="1148645"/>
                  <a:pt x="635870" y="1158838"/>
                  <a:pt x="660400" y="1173147"/>
                </a:cubicBezTo>
                <a:cubicBezTo>
                  <a:pt x="739284" y="1219163"/>
                  <a:pt x="730406" y="1222476"/>
                  <a:pt x="800100" y="1274747"/>
                </a:cubicBezTo>
                <a:cubicBezTo>
                  <a:pt x="839965" y="1304646"/>
                  <a:pt x="849723" y="1306646"/>
                  <a:pt x="901700" y="1325547"/>
                </a:cubicBezTo>
                <a:cubicBezTo>
                  <a:pt x="926862" y="1334697"/>
                  <a:pt x="977900" y="1350947"/>
                  <a:pt x="977900" y="1350947"/>
                </a:cubicBezTo>
                <a:cubicBezTo>
                  <a:pt x="1037167" y="1346714"/>
                  <a:pt x="1097557" y="1350488"/>
                  <a:pt x="1155700" y="1338247"/>
                </a:cubicBezTo>
                <a:cubicBezTo>
                  <a:pt x="1179855" y="1333162"/>
                  <a:pt x="1198978" y="1314303"/>
                  <a:pt x="1219200" y="1300147"/>
                </a:cubicBezTo>
                <a:cubicBezTo>
                  <a:pt x="1260000" y="1271587"/>
                  <a:pt x="1300107" y="1235650"/>
                  <a:pt x="1333500" y="1198547"/>
                </a:cubicBezTo>
                <a:cubicBezTo>
                  <a:pt x="1383963" y="1142476"/>
                  <a:pt x="1408740" y="1109620"/>
                  <a:pt x="1447800" y="1046147"/>
                </a:cubicBezTo>
                <a:cubicBezTo>
                  <a:pt x="1465688" y="1017080"/>
                  <a:pt x="1478122" y="984551"/>
                  <a:pt x="1498600" y="957247"/>
                </a:cubicBezTo>
                <a:cubicBezTo>
                  <a:pt x="1516561" y="933300"/>
                  <a:pt x="1542075" y="915997"/>
                  <a:pt x="1562100" y="893747"/>
                </a:cubicBezTo>
                <a:cubicBezTo>
                  <a:pt x="1580233" y="873599"/>
                  <a:pt x="1594666" y="850304"/>
                  <a:pt x="1612900" y="830247"/>
                </a:cubicBezTo>
                <a:cubicBezTo>
                  <a:pt x="1643656" y="796416"/>
                  <a:pt x="1716177" y="719621"/>
                  <a:pt x="1765300" y="703247"/>
                </a:cubicBezTo>
                <a:lnTo>
                  <a:pt x="1803400" y="690547"/>
                </a:lnTo>
                <a:cubicBezTo>
                  <a:pt x="1926167" y="694780"/>
                  <a:pt x="2049309" y="692756"/>
                  <a:pt x="2171700" y="703247"/>
                </a:cubicBezTo>
                <a:cubicBezTo>
                  <a:pt x="2198376" y="705534"/>
                  <a:pt x="2221764" y="722839"/>
                  <a:pt x="2247900" y="728647"/>
                </a:cubicBezTo>
                <a:cubicBezTo>
                  <a:pt x="2298174" y="739819"/>
                  <a:pt x="2350781" y="739899"/>
                  <a:pt x="2400300" y="754047"/>
                </a:cubicBezTo>
                <a:cubicBezTo>
                  <a:pt x="2505983" y="784242"/>
                  <a:pt x="2459301" y="771972"/>
                  <a:pt x="2540000" y="792147"/>
                </a:cubicBezTo>
                <a:cubicBezTo>
                  <a:pt x="2658533" y="787914"/>
                  <a:pt x="2779973" y="805876"/>
                  <a:pt x="2895600" y="779447"/>
                </a:cubicBezTo>
                <a:cubicBezTo>
                  <a:pt x="2932870" y="770928"/>
                  <a:pt x="3041747" y="612638"/>
                  <a:pt x="3060700" y="588947"/>
                </a:cubicBezTo>
                <a:cubicBezTo>
                  <a:pt x="3085081" y="558470"/>
                  <a:pt x="3112519" y="530524"/>
                  <a:pt x="3136900" y="500047"/>
                </a:cubicBezTo>
                <a:cubicBezTo>
                  <a:pt x="3163345" y="466990"/>
                  <a:pt x="3187700" y="432314"/>
                  <a:pt x="3213100" y="398447"/>
                </a:cubicBezTo>
                <a:cubicBezTo>
                  <a:pt x="3250421" y="348686"/>
                  <a:pt x="3256498" y="331768"/>
                  <a:pt x="3314700" y="296847"/>
                </a:cubicBezTo>
                <a:cubicBezTo>
                  <a:pt x="3334248" y="285118"/>
                  <a:pt x="3357033" y="279914"/>
                  <a:pt x="3378200" y="271447"/>
                </a:cubicBezTo>
                <a:cubicBezTo>
                  <a:pt x="3445933" y="279914"/>
                  <a:pt x="3514465" y="283460"/>
                  <a:pt x="3581400" y="296847"/>
                </a:cubicBezTo>
                <a:cubicBezTo>
                  <a:pt x="3599964" y="300560"/>
                  <a:pt x="3614900" y="314558"/>
                  <a:pt x="3632200" y="322247"/>
                </a:cubicBezTo>
                <a:cubicBezTo>
                  <a:pt x="3653032" y="331506"/>
                  <a:pt x="3675585" y="336919"/>
                  <a:pt x="3695700" y="347647"/>
                </a:cubicBezTo>
                <a:cubicBezTo>
                  <a:pt x="3744178" y="373502"/>
                  <a:pt x="3822149" y="434176"/>
                  <a:pt x="3886200" y="449247"/>
                </a:cubicBezTo>
                <a:cubicBezTo>
                  <a:pt x="3933060" y="460273"/>
                  <a:pt x="4066123" y="478579"/>
                  <a:pt x="4127500" y="487347"/>
                </a:cubicBezTo>
                <a:cubicBezTo>
                  <a:pt x="4250267" y="483114"/>
                  <a:pt x="4374067" y="491097"/>
                  <a:pt x="4495800" y="474647"/>
                </a:cubicBezTo>
                <a:cubicBezTo>
                  <a:pt x="4533323" y="469576"/>
                  <a:pt x="4563991" y="441665"/>
                  <a:pt x="4597400" y="423847"/>
                </a:cubicBezTo>
                <a:cubicBezTo>
                  <a:pt x="4627515" y="407786"/>
                  <a:pt x="4656185" y="389108"/>
                  <a:pt x="4686300" y="373047"/>
                </a:cubicBezTo>
                <a:cubicBezTo>
                  <a:pt x="4743407" y="342590"/>
                  <a:pt x="4822647" y="308938"/>
                  <a:pt x="4876800" y="271447"/>
                </a:cubicBezTo>
                <a:cubicBezTo>
                  <a:pt x="4903984" y="252627"/>
                  <a:pt x="4925913" y="226908"/>
                  <a:pt x="4953000" y="207947"/>
                </a:cubicBezTo>
                <a:cubicBezTo>
                  <a:pt x="4968510" y="197090"/>
                  <a:pt x="4988856" y="194170"/>
                  <a:pt x="5003800" y="182547"/>
                </a:cubicBezTo>
                <a:cubicBezTo>
                  <a:pt x="5238503" y="0"/>
                  <a:pt x="4932877" y="210603"/>
                  <a:pt x="5118100" y="80947"/>
                </a:cubicBezTo>
                <a:cubicBezTo>
                  <a:pt x="5143109" y="63441"/>
                  <a:pt x="5168900" y="47080"/>
                  <a:pt x="5194300" y="30147"/>
                </a:cubicBezTo>
                <a:lnTo>
                  <a:pt x="5232400" y="4747"/>
                </a:lnTo>
                <a:cubicBezTo>
                  <a:pt x="5245100" y="13214"/>
                  <a:pt x="5260965" y="18228"/>
                  <a:pt x="5270500" y="30147"/>
                </a:cubicBezTo>
                <a:cubicBezTo>
                  <a:pt x="5278863" y="40600"/>
                  <a:pt x="5283200" y="68247"/>
                  <a:pt x="5283200" y="68247"/>
                </a:cubicBezTo>
              </a:path>
            </a:pathLst>
          </a:cu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Oval 16"/>
          <p:cNvSpPr/>
          <p:nvPr/>
        </p:nvSpPr>
        <p:spPr>
          <a:xfrm>
            <a:off x="8013700" y="3687233"/>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6358467" y="46185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9275233" y="3657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9850967" y="32258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0642600" y="3276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8593667" y="36152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510867" y="47709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807200" y="39751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7209367" y="40132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Content Placeholder 2"/>
          <p:cNvSpPr txBox="1">
            <a:spLocks/>
          </p:cNvSpPr>
          <p:nvPr/>
        </p:nvSpPr>
        <p:spPr>
          <a:xfrm>
            <a:off x="341314" y="1058026"/>
            <a:ext cx="4878386" cy="5290388"/>
          </a:xfrm>
          <a:prstGeom prst="rect">
            <a:avLst/>
          </a:prstGeom>
        </p:spPr>
        <p:txBody>
          <a:bodyPr/>
          <a:lstStyle/>
          <a:p>
            <a:pPr marL="342783" marR="0" lvl="0" indent="-342783" algn="l" defTabSz="914088" rtl="0" eaLnBrk="1" fontAlgn="auto" latinLnBrk="0" hangingPunct="1">
              <a:lnSpc>
                <a:spcPct val="100000"/>
              </a:lnSpc>
              <a:spcBef>
                <a:spcPts val="1400"/>
              </a:spcBef>
              <a:spcAft>
                <a:spcPts val="0"/>
              </a:spcAft>
              <a:buClrTx/>
              <a:buSzTx/>
              <a:buFont typeface="Arial" pitchFamily="34" charset="0"/>
              <a:buChar char="•"/>
              <a:tabLst/>
              <a:defRPr/>
            </a:pPr>
            <a:r>
              <a:rPr kumimoji="0" lang="en-US" sz="3200" b="0" i="0" u="none" strike="noStrike" kern="0" cap="none" spc="0" normalizeH="0" baseline="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The best models are simple models that fit the data well.</a:t>
            </a:r>
          </a:p>
          <a:p>
            <a:pPr marL="342783" indent="-342783" defTabSz="914088">
              <a:spcBef>
                <a:spcPts val="1400"/>
              </a:spcBef>
              <a:buFont typeface="Arial" pitchFamily="34" charset="0"/>
              <a:buChar char="•"/>
              <a:defRPr/>
            </a:pPr>
            <a:r>
              <a:rPr lang="en-US" sz="3200" dirty="0"/>
              <a:t>We need a balance between accuracy and simplicity.</a:t>
            </a:r>
          </a:p>
          <a:p>
            <a:pPr marL="342783" marR="0" lvl="0" indent="-342783" algn="l" defTabSz="914088" rtl="0" eaLnBrk="1" fontAlgn="auto" latinLnBrk="0" hangingPunct="1">
              <a:lnSpc>
                <a:spcPct val="100000"/>
              </a:lnSpc>
              <a:spcBef>
                <a:spcPts val="1400"/>
              </a:spcBef>
              <a:spcAft>
                <a:spcPts val="0"/>
              </a:spcAft>
              <a:buClrTx/>
              <a:buSzTx/>
              <a:buFont typeface="Arial" pitchFamily="34" charset="0"/>
              <a:buChar char="•"/>
              <a:tabLst/>
              <a:defRPr/>
            </a:pPr>
            <a:endParaRPr kumimoji="0" lang="en-US" sz="3200" b="0" i="0" u="none" strike="noStrike" kern="0" cap="none" spc="0" normalizeH="0" baseline="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endParaRPr>
          </a:p>
        </p:txBody>
      </p:sp>
      <p:sp>
        <p:nvSpPr>
          <p:cNvPr id="27" name="Oval 26"/>
          <p:cNvSpPr/>
          <p:nvPr/>
        </p:nvSpPr>
        <p:spPr>
          <a:xfrm>
            <a:off x="6650567" y="4220633"/>
            <a:ext cx="63500" cy="762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7611533" y="3606799"/>
            <a:ext cx="63500" cy="762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7378699" y="3801533"/>
            <a:ext cx="63500" cy="762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0325100" y="3581399"/>
            <a:ext cx="63500" cy="762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10100733" y="3433233"/>
            <a:ext cx="63500" cy="762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11163299" y="3272367"/>
            <a:ext cx="63500" cy="762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11599333" y="3234266"/>
            <a:ext cx="63500" cy="762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1315699" y="3424767"/>
            <a:ext cx="63500" cy="762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8712200" y="3670299"/>
            <a:ext cx="63500" cy="762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3752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But I’m not good at math! How will I create </a:t>
            </a:r>
            <a:r>
              <a:rPr lang="en-US" b="1" dirty="0">
                <a:solidFill>
                  <a:schemeClr val="accent1"/>
                </a:solidFill>
              </a:rPr>
              <a:t>f() </a:t>
            </a:r>
            <a:r>
              <a:rPr lang="en-US" b="1" dirty="0"/>
              <a:t>?</a:t>
            </a:r>
          </a:p>
        </p:txBody>
      </p:sp>
      <p:sp>
        <p:nvSpPr>
          <p:cNvPr id="9" name="Content Placeholder 2"/>
          <p:cNvSpPr txBox="1">
            <a:spLocks/>
          </p:cNvSpPr>
          <p:nvPr/>
        </p:nvSpPr>
        <p:spPr>
          <a:xfrm>
            <a:off x="379413" y="1414020"/>
            <a:ext cx="10188034" cy="467193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The machine learning algorithm you select will create the function f for you. It might be very complicated, but the way to use is is not complicated</a:t>
            </a:r>
          </a:p>
        </p:txBody>
      </p:sp>
    </p:spTree>
    <p:extLst>
      <p:ext uri="{BB962C8B-B14F-4D97-AF65-F5344CB8AC3E}">
        <p14:creationId xmlns:p14="http://schemas.microsoft.com/office/powerpoint/2010/main" val="4754249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Algorithms</a:t>
            </a:r>
          </a:p>
        </p:txBody>
      </p:sp>
      <p:sp>
        <p:nvSpPr>
          <p:cNvPr id="3" name="Content Placeholder 2"/>
          <p:cNvSpPr>
            <a:spLocks noGrp="1"/>
          </p:cNvSpPr>
          <p:nvPr>
            <p:ph sz="quarter" idx="10"/>
          </p:nvPr>
        </p:nvSpPr>
        <p:spPr/>
        <p:txBody>
          <a:bodyPr/>
          <a:lstStyle/>
          <a:p>
            <a:r>
              <a:rPr lang="en-US" dirty="0"/>
              <a:t>Linear Regression</a:t>
            </a:r>
          </a:p>
          <a:p>
            <a:r>
              <a:rPr lang="en-US" dirty="0"/>
              <a:t>Logistic Regression</a:t>
            </a:r>
          </a:p>
          <a:p>
            <a:r>
              <a:rPr lang="en-US" dirty="0"/>
              <a:t>Support Vector Machine (SVM)</a:t>
            </a:r>
          </a:p>
          <a:p>
            <a:r>
              <a:rPr lang="en-US" dirty="0"/>
              <a:t>Boosting</a:t>
            </a:r>
          </a:p>
          <a:p>
            <a:r>
              <a:rPr lang="en-US" dirty="0"/>
              <a:t>Decision Tree</a:t>
            </a:r>
          </a:p>
          <a:p>
            <a:r>
              <a:rPr lang="en-US" dirty="0"/>
              <a:t>Neural network</a:t>
            </a:r>
          </a:p>
          <a:p>
            <a:endParaRPr lang="en-US" dirty="0"/>
          </a:p>
          <a:p>
            <a:endParaRPr lang="en-US" dirty="0"/>
          </a:p>
        </p:txBody>
      </p:sp>
      <p:pic>
        <p:nvPicPr>
          <p:cNvPr id="4" name="Picture 3" descr="Screen Shot 2015-07-13 at 12.36.0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5450" y="2166401"/>
            <a:ext cx="2995083" cy="2293415"/>
          </a:xfrm>
          <a:prstGeom prst="rect">
            <a:avLst/>
          </a:prstGeom>
        </p:spPr>
      </p:pic>
      <p:pic>
        <p:nvPicPr>
          <p:cNvPr id="5" name="Picture 4" descr="Screen Shot 2015-07-13 at 12.36.00 PM.png"/>
          <p:cNvPicPr>
            <a:picLocks noChangeAspect="1"/>
          </p:cNvPicPr>
          <p:nvPr/>
        </p:nvPicPr>
        <p:blipFill>
          <a:blip r:embed="rId2">
            <a:alphaModFix amt="22000"/>
            <a:extLst>
              <a:ext uri="{28A0092B-C50C-407E-A947-70E740481C1C}">
                <a14:useLocalDpi xmlns:a14="http://schemas.microsoft.com/office/drawing/2010/main" val="0"/>
              </a:ext>
            </a:extLst>
          </a:blip>
          <a:stretch>
            <a:fillRect/>
          </a:stretch>
        </p:blipFill>
        <p:spPr>
          <a:xfrm>
            <a:off x="7215717" y="2301868"/>
            <a:ext cx="2995083" cy="2293415"/>
          </a:xfrm>
          <a:prstGeom prst="rect">
            <a:avLst/>
          </a:prstGeom>
        </p:spPr>
      </p:pic>
      <p:pic>
        <p:nvPicPr>
          <p:cNvPr id="6" name="Picture 5" descr="Screen Shot 2015-07-13 at 12.36.00 PM.png"/>
          <p:cNvPicPr>
            <a:picLocks noChangeAspect="1"/>
          </p:cNvPicPr>
          <p:nvPr/>
        </p:nvPicPr>
        <p:blipFill>
          <a:blip r:embed="rId2">
            <a:alphaModFix amt="22000"/>
            <a:extLst>
              <a:ext uri="{28A0092B-C50C-407E-A947-70E740481C1C}">
                <a14:useLocalDpi xmlns:a14="http://schemas.microsoft.com/office/drawing/2010/main" val="0"/>
              </a:ext>
            </a:extLst>
          </a:blip>
          <a:stretch>
            <a:fillRect/>
          </a:stretch>
        </p:blipFill>
        <p:spPr>
          <a:xfrm>
            <a:off x="7537450" y="2945335"/>
            <a:ext cx="2995083" cy="2293415"/>
          </a:xfrm>
          <a:prstGeom prst="rect">
            <a:avLst/>
          </a:prstGeom>
        </p:spPr>
      </p:pic>
      <p:pic>
        <p:nvPicPr>
          <p:cNvPr id="7" name="Picture 6" descr="Screen Shot 2015-07-13 at 12.36.00 PM.png"/>
          <p:cNvPicPr>
            <a:picLocks noChangeAspect="1"/>
          </p:cNvPicPr>
          <p:nvPr/>
        </p:nvPicPr>
        <p:blipFill>
          <a:blip r:embed="rId2">
            <a:alphaModFix amt="22000"/>
            <a:extLst>
              <a:ext uri="{28A0092B-C50C-407E-A947-70E740481C1C}">
                <a14:useLocalDpi xmlns:a14="http://schemas.microsoft.com/office/drawing/2010/main" val="0"/>
              </a:ext>
            </a:extLst>
          </a:blip>
          <a:stretch>
            <a:fillRect/>
          </a:stretch>
        </p:blipFill>
        <p:spPr>
          <a:xfrm>
            <a:off x="8113183" y="1895468"/>
            <a:ext cx="2995083" cy="2293415"/>
          </a:xfrm>
          <a:prstGeom prst="rect">
            <a:avLst/>
          </a:prstGeom>
        </p:spPr>
      </p:pic>
    </p:spTree>
    <p:extLst>
      <p:ext uri="{BB962C8B-B14F-4D97-AF65-F5344CB8AC3E}">
        <p14:creationId xmlns:p14="http://schemas.microsoft.com/office/powerpoint/2010/main" val="3565789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8" name="Content Placeholder 7"/>
          <p:cNvSpPr>
            <a:spLocks noGrp="1"/>
          </p:cNvSpPr>
          <p:nvPr>
            <p:ph idx="1"/>
          </p:nvPr>
        </p:nvSpPr>
        <p:spPr>
          <a:xfrm>
            <a:off x="152400" y="1028700"/>
            <a:ext cx="9461515" cy="5359400"/>
          </a:xfrm>
        </p:spPr>
        <p:txBody>
          <a:bodyPr>
            <a:normAutofit fontScale="92500"/>
          </a:bodyPr>
          <a:lstStyle/>
          <a:p>
            <a:pPr marL="0" indent="0">
              <a:buNone/>
            </a:pPr>
            <a:r>
              <a:rPr lang="en-US" dirty="0"/>
              <a:t>Scenarios: </a:t>
            </a:r>
          </a:p>
          <a:p>
            <a:pPr marL="364157" lvl="1" indent="-336145">
              <a:buFont typeface="Wingdings" panose="05000000000000000000" pitchFamily="2" charset="2"/>
              <a:buChar char="§"/>
            </a:pPr>
            <a:r>
              <a:rPr lang="en-US" dirty="0"/>
              <a:t>Stock prices prediction</a:t>
            </a:r>
          </a:p>
          <a:p>
            <a:pPr marL="364157" lvl="1" indent="-336145">
              <a:buFont typeface="Wingdings" panose="05000000000000000000" pitchFamily="2" charset="2"/>
              <a:buChar char="§"/>
            </a:pPr>
            <a:r>
              <a:rPr lang="en-US" dirty="0"/>
              <a:t>Sales forecasts </a:t>
            </a:r>
          </a:p>
          <a:p>
            <a:pPr marL="364157" lvl="1" indent="-336145">
              <a:buFont typeface="Wingdings" panose="05000000000000000000" pitchFamily="2" charset="2"/>
              <a:buChar char="§"/>
            </a:pPr>
            <a:r>
              <a:rPr lang="en-US" dirty="0"/>
              <a:t>Premiums on insurance based on different factors</a:t>
            </a:r>
          </a:p>
          <a:p>
            <a:pPr marL="364157" lvl="1" indent="-336145">
              <a:buFont typeface="Wingdings" panose="05000000000000000000" pitchFamily="2" charset="2"/>
              <a:buChar char="§"/>
            </a:pPr>
            <a:r>
              <a:rPr lang="en-US" dirty="0"/>
              <a:t>Quality control: number of complaints over time based on product specs, utilization, etc.</a:t>
            </a:r>
          </a:p>
          <a:p>
            <a:pPr marL="364157" lvl="1" indent="-336145">
              <a:buFont typeface="Wingdings" panose="05000000000000000000" pitchFamily="2" charset="2"/>
              <a:buChar char="§"/>
            </a:pPr>
            <a:r>
              <a:rPr lang="en-US" dirty="0"/>
              <a:t>Workforce prediction</a:t>
            </a:r>
          </a:p>
          <a:p>
            <a:pPr marL="364157" lvl="1" indent="-336145">
              <a:buFont typeface="Wingdings" panose="05000000000000000000" pitchFamily="2" charset="2"/>
              <a:buChar char="§"/>
            </a:pPr>
            <a:r>
              <a:rPr lang="en-US" dirty="0"/>
              <a:t>Workload prediction</a:t>
            </a:r>
          </a:p>
          <a:p>
            <a:pPr lvl="1"/>
            <a:endParaRPr lang="en-US" dirty="0"/>
          </a:p>
          <a:p>
            <a:pPr marL="0" indent="0">
              <a:buNone/>
            </a:pPr>
            <a:r>
              <a:rPr lang="en-US" dirty="0"/>
              <a:t>Algorithms: Bayesian Linear, Linear Regression, Ordinal Regression, ANN, Boosted Decision Tree, Decision Forest</a:t>
            </a:r>
          </a:p>
          <a:p>
            <a:pPr marL="0" indent="0">
              <a:buNone/>
            </a:pPr>
            <a:endParaRPr lang="en-US" dirty="0"/>
          </a:p>
        </p:txBody>
      </p:sp>
      <p:grpSp>
        <p:nvGrpSpPr>
          <p:cNvPr id="7" name="Group 6"/>
          <p:cNvGrpSpPr/>
          <p:nvPr/>
        </p:nvGrpSpPr>
        <p:grpSpPr>
          <a:xfrm>
            <a:off x="9758922" y="1028700"/>
            <a:ext cx="2073762" cy="3602908"/>
            <a:chOff x="4546308" y="2119089"/>
            <a:chExt cx="2073762" cy="3602908"/>
          </a:xfrm>
        </p:grpSpPr>
        <p:sp>
          <p:nvSpPr>
            <p:cNvPr id="12" name="Rectangle 11"/>
            <p:cNvSpPr/>
            <p:nvPr/>
          </p:nvSpPr>
          <p:spPr>
            <a:xfrm>
              <a:off x="4546308"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Regression</a:t>
              </a:r>
            </a:p>
          </p:txBody>
        </p:sp>
        <p:pic>
          <p:nvPicPr>
            <p:cNvPr id="13" name="Picture 4" descr="Data with a nonlinear trend"/>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575948" y="3426809"/>
              <a:ext cx="2036957" cy="1828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421562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8" name="Content Placeholder 7"/>
          <p:cNvSpPr>
            <a:spLocks noGrp="1"/>
          </p:cNvSpPr>
          <p:nvPr>
            <p:ph idx="1"/>
          </p:nvPr>
        </p:nvSpPr>
        <p:spPr>
          <a:xfrm>
            <a:off x="152400" y="1028700"/>
            <a:ext cx="9461515" cy="5359400"/>
          </a:xfrm>
        </p:spPr>
        <p:txBody>
          <a:bodyPr/>
          <a:lstStyle/>
          <a:p>
            <a:pPr marL="0" indent="0">
              <a:buNone/>
            </a:pPr>
            <a:r>
              <a:rPr lang="en-US" dirty="0"/>
              <a:t>Scenarios:</a:t>
            </a:r>
          </a:p>
          <a:p>
            <a:pPr marL="364157" lvl="1" indent="-336145">
              <a:buFont typeface="Wingdings" panose="05000000000000000000" pitchFamily="2" charset="2"/>
              <a:buChar char="§"/>
            </a:pPr>
            <a:r>
              <a:rPr lang="en-US" dirty="0"/>
              <a:t>Which customer are more likely to buy, stay, leave (churn analysis)</a:t>
            </a:r>
          </a:p>
          <a:p>
            <a:pPr marL="364157" lvl="1" indent="-336145">
              <a:buFont typeface="Wingdings" panose="05000000000000000000" pitchFamily="2" charset="2"/>
              <a:buChar char="§"/>
            </a:pPr>
            <a:r>
              <a:rPr lang="en-US" dirty="0"/>
              <a:t>Which transactions/actions are fraudulent</a:t>
            </a:r>
          </a:p>
          <a:p>
            <a:pPr marL="364157" lvl="1" indent="-336145">
              <a:buFont typeface="Wingdings" panose="05000000000000000000" pitchFamily="2" charset="2"/>
              <a:buChar char="§"/>
            </a:pPr>
            <a:r>
              <a:rPr lang="en-US" dirty="0"/>
              <a:t>Which quotes are more likely to become orders</a:t>
            </a:r>
          </a:p>
          <a:p>
            <a:pPr marL="364157" lvl="1" indent="-336145">
              <a:buFont typeface="Wingdings" panose="05000000000000000000" pitchFamily="2" charset="2"/>
              <a:buChar char="§"/>
            </a:pPr>
            <a:r>
              <a:rPr lang="en-US" dirty="0"/>
              <a:t>Recognition of patterns: speech, speaker, image, movement, etc.</a:t>
            </a:r>
          </a:p>
          <a:p>
            <a:pPr lvl="1"/>
            <a:endParaRPr lang="en-US" dirty="0"/>
          </a:p>
          <a:p>
            <a:pPr marL="0" indent="0">
              <a:buNone/>
            </a:pPr>
            <a:r>
              <a:rPr lang="en-US" dirty="0"/>
              <a:t>Algorithms: Boosted Decision Tree, Decision Forest, Decision Jungle, Logistic Regression, SVM, ANN, etc.</a:t>
            </a:r>
          </a:p>
        </p:txBody>
      </p:sp>
      <p:grpSp>
        <p:nvGrpSpPr>
          <p:cNvPr id="3" name="Group 2"/>
          <p:cNvGrpSpPr/>
          <p:nvPr/>
        </p:nvGrpSpPr>
        <p:grpSpPr>
          <a:xfrm>
            <a:off x="9759085" y="1028700"/>
            <a:ext cx="2073762" cy="3602908"/>
            <a:chOff x="634610" y="2119089"/>
            <a:chExt cx="2073762" cy="3602908"/>
          </a:xfrm>
        </p:grpSpPr>
        <p:sp>
          <p:nvSpPr>
            <p:cNvPr id="4" name="Rectangle 3"/>
            <p:cNvSpPr/>
            <p:nvPr/>
          </p:nvSpPr>
          <p:spPr>
            <a:xfrm>
              <a:off x="634610"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Classification</a:t>
              </a:r>
            </a:p>
          </p:txBody>
        </p:sp>
        <p:grpSp>
          <p:nvGrpSpPr>
            <p:cNvPr id="5" name="Group 4"/>
            <p:cNvGrpSpPr/>
            <p:nvPr/>
          </p:nvGrpSpPr>
          <p:grpSpPr>
            <a:xfrm>
              <a:off x="663637" y="3426809"/>
              <a:ext cx="2023055" cy="1828800"/>
              <a:chOff x="1087120" y="1285207"/>
              <a:chExt cx="2423563" cy="2275841"/>
            </a:xfrm>
          </p:grpSpPr>
          <p:pic>
            <p:nvPicPr>
              <p:cNvPr id="6" name="Picture 2" descr="Gender classification from height and weigh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087120" y="1285207"/>
                <a:ext cx="2423563" cy="227584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524000" y="1574800"/>
                <a:ext cx="1778000" cy="165608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660472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versus Classification</a:t>
            </a:r>
          </a:p>
        </p:txBody>
      </p:sp>
      <p:sp>
        <p:nvSpPr>
          <p:cNvPr id="3" name="Content Placeholder 2"/>
          <p:cNvSpPr>
            <a:spLocks noGrp="1"/>
          </p:cNvSpPr>
          <p:nvPr>
            <p:ph idx="1"/>
          </p:nvPr>
        </p:nvSpPr>
        <p:spPr>
          <a:xfrm>
            <a:off x="152400" y="1028700"/>
            <a:ext cx="11887200" cy="1574800"/>
          </a:xfrm>
        </p:spPr>
        <p:txBody>
          <a:bodyPr>
            <a:normAutofit lnSpcReduction="10000"/>
          </a:bodyPr>
          <a:lstStyle/>
          <a:p>
            <a:pPr marL="0" indent="0">
              <a:buNone/>
            </a:pPr>
            <a:endParaRPr lang="en-US" sz="3200" dirty="0"/>
          </a:p>
          <a:p>
            <a:pPr marL="0" indent="0">
              <a:buNone/>
            </a:pPr>
            <a:r>
              <a:rPr lang="en-US" sz="3200" dirty="0"/>
              <a:t>Does your customer want to predict/estimate a number (regression) or apply a label/categorize (classification)?</a:t>
            </a:r>
          </a:p>
          <a:p>
            <a:endParaRPr lang="en-US" sz="3200" dirty="0"/>
          </a:p>
          <a:p>
            <a:endParaRPr lang="en-US" sz="3200" dirty="0"/>
          </a:p>
        </p:txBody>
      </p:sp>
      <p:sp>
        <p:nvSpPr>
          <p:cNvPr id="4" name="Text Placeholder 4"/>
          <p:cNvSpPr txBox="1">
            <a:spLocks/>
          </p:cNvSpPr>
          <p:nvPr/>
        </p:nvSpPr>
        <p:spPr>
          <a:xfrm>
            <a:off x="358841" y="2685804"/>
            <a:ext cx="5378548" cy="1973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Regression problems</a:t>
            </a:r>
          </a:p>
          <a:p>
            <a:pPr lvl="1"/>
            <a:r>
              <a:rPr lang="en-US" dirty="0"/>
              <a:t>Estimate household power consumption</a:t>
            </a:r>
          </a:p>
          <a:p>
            <a:pPr lvl="1"/>
            <a:r>
              <a:rPr lang="en-US" dirty="0"/>
              <a:t>Estimate customer’s income</a:t>
            </a:r>
          </a:p>
          <a:p>
            <a:endParaRPr lang="en-US" dirty="0"/>
          </a:p>
        </p:txBody>
      </p:sp>
      <p:sp>
        <p:nvSpPr>
          <p:cNvPr id="5" name="Text Placeholder 5"/>
          <p:cNvSpPr txBox="1">
            <a:spLocks/>
          </p:cNvSpPr>
          <p:nvPr/>
        </p:nvSpPr>
        <p:spPr>
          <a:xfrm>
            <a:off x="6459933" y="2685803"/>
            <a:ext cx="5378548" cy="1973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Classification problems</a:t>
            </a:r>
          </a:p>
          <a:p>
            <a:pPr lvl="1"/>
            <a:r>
              <a:rPr lang="en-US" dirty="0"/>
              <a:t>Power station </a:t>
            </a:r>
            <a:r>
              <a:rPr lang="en-US" dirty="0" err="1"/>
              <a:t>will|will</a:t>
            </a:r>
            <a:r>
              <a:rPr lang="en-US" dirty="0"/>
              <a:t> not meet demand</a:t>
            </a:r>
          </a:p>
          <a:p>
            <a:pPr lvl="1"/>
            <a:r>
              <a:rPr lang="en-US" dirty="0"/>
              <a:t>Customer will respond to advertising</a:t>
            </a:r>
          </a:p>
          <a:p>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11935" y="4644190"/>
            <a:ext cx="2960482" cy="1979881"/>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33387" y="4644190"/>
            <a:ext cx="2960482" cy="1979881"/>
          </a:xfrm>
          <a:prstGeom prst="rect">
            <a:avLst/>
          </a:prstGeom>
        </p:spPr>
      </p:pic>
    </p:spTree>
    <p:extLst>
      <p:ext uri="{BB962C8B-B14F-4D97-AF65-F5344CB8AC3E}">
        <p14:creationId xmlns:p14="http://schemas.microsoft.com/office/powerpoint/2010/main" val="2104968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Machine Learning?</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2454" y="1625599"/>
            <a:ext cx="2056164" cy="3657600"/>
          </a:xfrm>
          <a:prstGeom prst="rect">
            <a:avLst/>
          </a:prstGeom>
        </p:spPr>
      </p:pic>
      <p:pic>
        <p:nvPicPr>
          <p:cNvPr id="7" name="Picture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941512" y="1625599"/>
            <a:ext cx="2862789" cy="3657600"/>
          </a:xfrm>
          <a:prstGeom prst="rect">
            <a:avLst/>
          </a:prstGeom>
        </p:spPr>
      </p:pic>
      <p:pic>
        <p:nvPicPr>
          <p:cNvPr id="3" name="Picture 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143095" y="1625599"/>
            <a:ext cx="2235816" cy="3177626"/>
          </a:xfrm>
          <a:prstGeom prst="rect">
            <a:avLst/>
          </a:prstGeom>
        </p:spPr>
      </p:pic>
      <p:pic>
        <p:nvPicPr>
          <p:cNvPr id="8" name="Picture 7"/>
          <p:cNvPicPr>
            <a:picLocks noChangeAspect="1"/>
          </p:cNvPicPr>
          <p:nvPr/>
        </p:nvPicPr>
        <p:blipFill rotWithShape="1">
          <a:blip r:embed="rId6"/>
          <a:srcRect r="25360"/>
          <a:stretch/>
        </p:blipFill>
        <p:spPr>
          <a:xfrm>
            <a:off x="2595221" y="1625599"/>
            <a:ext cx="2046568" cy="3657600"/>
          </a:xfrm>
          <a:prstGeom prst="rect">
            <a:avLst/>
          </a:prstGeom>
          <a:ln w="3175">
            <a:solidFill>
              <a:schemeClr val="tx1"/>
            </a:solidFill>
          </a:ln>
        </p:spPr>
      </p:pic>
    </p:spTree>
    <p:extLst>
      <p:ext uri="{BB962C8B-B14F-4D97-AF65-F5344CB8AC3E}">
        <p14:creationId xmlns:p14="http://schemas.microsoft.com/office/powerpoint/2010/main" val="4276976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(Decision Tree)</a:t>
            </a:r>
          </a:p>
        </p:txBody>
      </p:sp>
      <p:graphicFrame>
        <p:nvGraphicFramePr>
          <p:cNvPr id="3" name="Content Placeholder 7"/>
          <p:cNvGraphicFramePr>
            <a:graphicFrameLocks/>
          </p:cNvGraphicFramePr>
          <p:nvPr>
            <p:extLst/>
          </p:nvPr>
        </p:nvGraphicFramePr>
        <p:xfrm>
          <a:off x="2292889" y="510540"/>
          <a:ext cx="7606222" cy="64287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89731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sp>
        <p:nvSpPr>
          <p:cNvPr id="3" name="Content Placeholder 2"/>
          <p:cNvSpPr>
            <a:spLocks noGrp="1"/>
          </p:cNvSpPr>
          <p:nvPr>
            <p:ph sz="quarter" idx="10"/>
          </p:nvPr>
        </p:nvSpPr>
        <p:spPr>
          <a:xfrm>
            <a:off x="294746" y="914093"/>
            <a:ext cx="11525250" cy="5290388"/>
          </a:xfrm>
        </p:spPr>
        <p:txBody>
          <a:bodyPr/>
          <a:lstStyle/>
          <a:p>
            <a:pPr marL="0" indent="0">
              <a:buNone/>
            </a:pPr>
            <a:endParaRPr lang="en-US" dirty="0"/>
          </a:p>
        </p:txBody>
      </p:sp>
      <p:sp>
        <p:nvSpPr>
          <p:cNvPr id="4" name="TextBox 3"/>
          <p:cNvSpPr txBox="1"/>
          <p:nvPr/>
        </p:nvSpPr>
        <p:spPr>
          <a:xfrm>
            <a:off x="3149600" y="1642534"/>
            <a:ext cx="1247156" cy="523220"/>
          </a:xfrm>
          <a:prstGeom prst="rect">
            <a:avLst/>
          </a:prstGeom>
          <a:noFill/>
        </p:spPr>
        <p:txBody>
          <a:bodyPr wrap="none" rtlCol="0">
            <a:spAutoFit/>
          </a:bodyPr>
          <a:lstStyle/>
          <a:p>
            <a:r>
              <a:rPr lang="en-US" sz="2800" dirty="0"/>
              <a:t>age&gt;30</a:t>
            </a:r>
          </a:p>
        </p:txBody>
      </p:sp>
      <p:sp>
        <p:nvSpPr>
          <p:cNvPr id="5" name="TextBox 4"/>
          <p:cNvSpPr txBox="1"/>
          <p:nvPr/>
        </p:nvSpPr>
        <p:spPr>
          <a:xfrm>
            <a:off x="6062133" y="1490133"/>
            <a:ext cx="1247156" cy="523220"/>
          </a:xfrm>
          <a:prstGeom prst="rect">
            <a:avLst/>
          </a:prstGeom>
          <a:noFill/>
        </p:spPr>
        <p:txBody>
          <a:bodyPr wrap="none" rtlCol="0">
            <a:spAutoFit/>
          </a:bodyPr>
          <a:lstStyle/>
          <a:p>
            <a:r>
              <a:rPr lang="en-US" sz="2800" dirty="0"/>
              <a:t>age≤30</a:t>
            </a:r>
          </a:p>
        </p:txBody>
      </p:sp>
      <p:sp>
        <p:nvSpPr>
          <p:cNvPr id="8" name="TextBox 7"/>
          <p:cNvSpPr txBox="1"/>
          <p:nvPr/>
        </p:nvSpPr>
        <p:spPr>
          <a:xfrm>
            <a:off x="5046134" y="2540005"/>
            <a:ext cx="1730537" cy="523220"/>
          </a:xfrm>
          <a:prstGeom prst="rect">
            <a:avLst/>
          </a:prstGeom>
          <a:noFill/>
        </p:spPr>
        <p:txBody>
          <a:bodyPr wrap="none" rtlCol="0">
            <a:spAutoFit/>
          </a:bodyPr>
          <a:lstStyle/>
          <a:p>
            <a:r>
              <a:rPr lang="en-US" sz="2800" dirty="0"/>
              <a:t>#classes&gt;8</a:t>
            </a:r>
          </a:p>
        </p:txBody>
      </p:sp>
      <p:sp>
        <p:nvSpPr>
          <p:cNvPr id="9" name="TextBox 8"/>
          <p:cNvSpPr txBox="1"/>
          <p:nvPr/>
        </p:nvSpPr>
        <p:spPr>
          <a:xfrm>
            <a:off x="7433735" y="2438402"/>
            <a:ext cx="1730537" cy="523220"/>
          </a:xfrm>
          <a:prstGeom prst="rect">
            <a:avLst/>
          </a:prstGeom>
          <a:noFill/>
        </p:spPr>
        <p:txBody>
          <a:bodyPr wrap="none" rtlCol="0">
            <a:spAutoFit/>
          </a:bodyPr>
          <a:lstStyle/>
          <a:p>
            <a:r>
              <a:rPr lang="en-US" sz="2800" dirty="0"/>
              <a:t>#classes≤8</a:t>
            </a:r>
          </a:p>
        </p:txBody>
      </p:sp>
      <p:cxnSp>
        <p:nvCxnSpPr>
          <p:cNvPr id="11" name="Straight Connector 10"/>
          <p:cNvCxnSpPr/>
          <p:nvPr/>
        </p:nvCxnSpPr>
        <p:spPr>
          <a:xfrm flipV="1">
            <a:off x="3217333" y="1456268"/>
            <a:ext cx="1845734" cy="121919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flipV="1">
            <a:off x="5029201" y="1473201"/>
            <a:ext cx="1998132" cy="1100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flipV="1">
            <a:off x="7010401" y="2539999"/>
            <a:ext cx="1100665" cy="81279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6282268" y="2607736"/>
            <a:ext cx="660402" cy="778932"/>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2421467" y="2743210"/>
            <a:ext cx="660402" cy="77893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flipV="1">
            <a:off x="3403599" y="2726274"/>
            <a:ext cx="1100665" cy="812799"/>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1524000" y="3640670"/>
            <a:ext cx="795871" cy="15917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flipV="1">
            <a:off x="2353737" y="3742268"/>
            <a:ext cx="406396" cy="1659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3386670" y="3674533"/>
            <a:ext cx="931330" cy="1557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37" idx="0"/>
          </p:cNvCxnSpPr>
          <p:nvPr/>
        </p:nvCxnSpPr>
        <p:spPr>
          <a:xfrm flipH="1" flipV="1">
            <a:off x="4504267" y="3725333"/>
            <a:ext cx="690719" cy="21674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5740403" y="3488267"/>
            <a:ext cx="423330" cy="1794936"/>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6333067" y="3522133"/>
            <a:ext cx="1168400" cy="2286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7890937" y="3454400"/>
            <a:ext cx="237063" cy="1761069"/>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flipV="1">
            <a:off x="8144933" y="3318933"/>
            <a:ext cx="1405468" cy="2167467"/>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389466" y="5401734"/>
            <a:ext cx="1821708" cy="523220"/>
          </a:xfrm>
          <a:prstGeom prst="rect">
            <a:avLst/>
          </a:prstGeom>
          <a:noFill/>
        </p:spPr>
        <p:txBody>
          <a:bodyPr wrap="none" rtlCol="0">
            <a:spAutoFit/>
          </a:bodyPr>
          <a:lstStyle/>
          <a:p>
            <a:r>
              <a:rPr lang="en-US" sz="2800" dirty="0"/>
              <a:t>Predict y=1</a:t>
            </a:r>
          </a:p>
        </p:txBody>
      </p:sp>
      <p:sp>
        <p:nvSpPr>
          <p:cNvPr id="34" name="TextBox 33"/>
          <p:cNvSpPr txBox="1"/>
          <p:nvPr/>
        </p:nvSpPr>
        <p:spPr>
          <a:xfrm>
            <a:off x="1896532" y="6079067"/>
            <a:ext cx="1931639" cy="523220"/>
          </a:xfrm>
          <a:prstGeom prst="rect">
            <a:avLst/>
          </a:prstGeom>
          <a:noFill/>
        </p:spPr>
        <p:txBody>
          <a:bodyPr wrap="none" rtlCol="0">
            <a:spAutoFit/>
          </a:bodyPr>
          <a:lstStyle/>
          <a:p>
            <a:r>
              <a:rPr lang="en-US" sz="2800" dirty="0"/>
              <a:t>Predict y=-1</a:t>
            </a:r>
          </a:p>
        </p:txBody>
      </p:sp>
      <p:sp>
        <p:nvSpPr>
          <p:cNvPr id="36" name="TextBox 35"/>
          <p:cNvSpPr txBox="1"/>
          <p:nvPr/>
        </p:nvSpPr>
        <p:spPr>
          <a:xfrm>
            <a:off x="2878666" y="5300134"/>
            <a:ext cx="1931639" cy="523220"/>
          </a:xfrm>
          <a:prstGeom prst="rect">
            <a:avLst/>
          </a:prstGeom>
          <a:noFill/>
        </p:spPr>
        <p:txBody>
          <a:bodyPr wrap="none" rtlCol="0">
            <a:spAutoFit/>
          </a:bodyPr>
          <a:lstStyle/>
          <a:p>
            <a:r>
              <a:rPr lang="en-US" sz="2800" dirty="0"/>
              <a:t>Predict y=-1</a:t>
            </a:r>
          </a:p>
        </p:txBody>
      </p:sp>
      <p:sp>
        <p:nvSpPr>
          <p:cNvPr id="37" name="TextBox 36"/>
          <p:cNvSpPr txBox="1"/>
          <p:nvPr/>
        </p:nvSpPr>
        <p:spPr>
          <a:xfrm>
            <a:off x="4284132" y="5892801"/>
            <a:ext cx="1821708" cy="523220"/>
          </a:xfrm>
          <a:prstGeom prst="rect">
            <a:avLst/>
          </a:prstGeom>
          <a:noFill/>
        </p:spPr>
        <p:txBody>
          <a:bodyPr wrap="none" rtlCol="0">
            <a:spAutoFit/>
          </a:bodyPr>
          <a:lstStyle/>
          <a:p>
            <a:r>
              <a:rPr lang="en-US" sz="2800" dirty="0"/>
              <a:t>Predict y=1</a:t>
            </a:r>
          </a:p>
        </p:txBody>
      </p:sp>
      <p:sp>
        <p:nvSpPr>
          <p:cNvPr id="39" name="TextBox 38"/>
          <p:cNvSpPr txBox="1"/>
          <p:nvPr/>
        </p:nvSpPr>
        <p:spPr>
          <a:xfrm>
            <a:off x="5249333" y="5266267"/>
            <a:ext cx="1931639" cy="523220"/>
          </a:xfrm>
          <a:prstGeom prst="rect">
            <a:avLst/>
          </a:prstGeom>
          <a:noFill/>
        </p:spPr>
        <p:txBody>
          <a:bodyPr wrap="none" rtlCol="0">
            <a:spAutoFit/>
          </a:bodyPr>
          <a:lstStyle/>
          <a:p>
            <a:r>
              <a:rPr lang="en-US" sz="2800" dirty="0"/>
              <a:t>Predict y=-1</a:t>
            </a:r>
          </a:p>
        </p:txBody>
      </p:sp>
      <p:sp>
        <p:nvSpPr>
          <p:cNvPr id="40" name="TextBox 39"/>
          <p:cNvSpPr txBox="1"/>
          <p:nvPr/>
        </p:nvSpPr>
        <p:spPr>
          <a:xfrm>
            <a:off x="6637869" y="5825067"/>
            <a:ext cx="1821708" cy="523220"/>
          </a:xfrm>
          <a:prstGeom prst="rect">
            <a:avLst/>
          </a:prstGeom>
          <a:noFill/>
        </p:spPr>
        <p:txBody>
          <a:bodyPr wrap="none" rtlCol="0">
            <a:spAutoFit/>
          </a:bodyPr>
          <a:lstStyle/>
          <a:p>
            <a:r>
              <a:rPr lang="en-US" sz="2800" dirty="0"/>
              <a:t>Predict y=1</a:t>
            </a:r>
          </a:p>
        </p:txBody>
      </p:sp>
      <p:sp>
        <p:nvSpPr>
          <p:cNvPr id="42" name="TextBox 41"/>
          <p:cNvSpPr txBox="1"/>
          <p:nvPr/>
        </p:nvSpPr>
        <p:spPr>
          <a:xfrm>
            <a:off x="7399866" y="5215468"/>
            <a:ext cx="1931639" cy="523220"/>
          </a:xfrm>
          <a:prstGeom prst="rect">
            <a:avLst/>
          </a:prstGeom>
          <a:noFill/>
        </p:spPr>
        <p:txBody>
          <a:bodyPr wrap="none" rtlCol="0">
            <a:spAutoFit/>
          </a:bodyPr>
          <a:lstStyle/>
          <a:p>
            <a:r>
              <a:rPr lang="en-US" sz="2800" dirty="0"/>
              <a:t>Predict y=-1</a:t>
            </a:r>
          </a:p>
        </p:txBody>
      </p:sp>
      <p:sp>
        <p:nvSpPr>
          <p:cNvPr id="51" name="TextBox 50"/>
          <p:cNvSpPr txBox="1"/>
          <p:nvPr/>
        </p:nvSpPr>
        <p:spPr>
          <a:xfrm>
            <a:off x="8195728" y="5571068"/>
            <a:ext cx="1821708" cy="523220"/>
          </a:xfrm>
          <a:prstGeom prst="rect">
            <a:avLst/>
          </a:prstGeom>
          <a:noFill/>
        </p:spPr>
        <p:txBody>
          <a:bodyPr wrap="none" rtlCol="0">
            <a:spAutoFit/>
          </a:bodyPr>
          <a:lstStyle/>
          <a:p>
            <a:r>
              <a:rPr lang="en-US" sz="2800" dirty="0"/>
              <a:t>Predict y=1</a:t>
            </a:r>
          </a:p>
        </p:txBody>
      </p:sp>
      <p:sp>
        <p:nvSpPr>
          <p:cNvPr id="57" name="TextBox 56"/>
          <p:cNvSpPr txBox="1"/>
          <p:nvPr/>
        </p:nvSpPr>
        <p:spPr>
          <a:xfrm>
            <a:off x="6434669" y="4555072"/>
            <a:ext cx="944339" cy="400110"/>
          </a:xfrm>
          <a:prstGeom prst="rect">
            <a:avLst/>
          </a:prstGeom>
          <a:noFill/>
        </p:spPr>
        <p:txBody>
          <a:bodyPr wrap="none" rtlCol="0">
            <a:spAutoFit/>
          </a:bodyPr>
          <a:lstStyle/>
          <a:p>
            <a:r>
              <a:rPr lang="en-US" sz="2000" dirty="0"/>
              <a:t>Female</a:t>
            </a:r>
          </a:p>
        </p:txBody>
      </p:sp>
      <p:sp>
        <p:nvSpPr>
          <p:cNvPr id="58" name="TextBox 57"/>
          <p:cNvSpPr txBox="1"/>
          <p:nvPr/>
        </p:nvSpPr>
        <p:spPr>
          <a:xfrm>
            <a:off x="5249331" y="4301070"/>
            <a:ext cx="713281" cy="400110"/>
          </a:xfrm>
          <a:prstGeom prst="rect">
            <a:avLst/>
          </a:prstGeom>
          <a:noFill/>
        </p:spPr>
        <p:txBody>
          <a:bodyPr wrap="none" rtlCol="0">
            <a:spAutoFit/>
          </a:bodyPr>
          <a:lstStyle/>
          <a:p>
            <a:r>
              <a:rPr lang="en-US" sz="2000" dirty="0"/>
              <a:t>Male</a:t>
            </a:r>
          </a:p>
        </p:txBody>
      </p:sp>
      <p:sp>
        <p:nvSpPr>
          <p:cNvPr id="41" name="TextBox 40"/>
          <p:cNvSpPr txBox="1"/>
          <p:nvPr/>
        </p:nvSpPr>
        <p:spPr>
          <a:xfrm>
            <a:off x="1303868" y="2810938"/>
            <a:ext cx="1322022" cy="523220"/>
          </a:xfrm>
          <a:prstGeom prst="rect">
            <a:avLst/>
          </a:prstGeom>
          <a:noFill/>
        </p:spPr>
        <p:txBody>
          <a:bodyPr wrap="none" rtlCol="0">
            <a:spAutoFit/>
          </a:bodyPr>
          <a:lstStyle/>
          <a:p>
            <a:r>
              <a:rPr lang="en-US" sz="2800" dirty="0" err="1"/>
              <a:t>Bschool</a:t>
            </a:r>
            <a:endParaRPr lang="en-US" sz="2800" dirty="0"/>
          </a:p>
        </p:txBody>
      </p:sp>
      <p:sp>
        <p:nvSpPr>
          <p:cNvPr id="43" name="TextBox 42"/>
          <p:cNvSpPr txBox="1"/>
          <p:nvPr/>
        </p:nvSpPr>
        <p:spPr>
          <a:xfrm>
            <a:off x="3183467" y="2794004"/>
            <a:ext cx="1824337" cy="523220"/>
          </a:xfrm>
          <a:prstGeom prst="rect">
            <a:avLst/>
          </a:prstGeom>
          <a:noFill/>
        </p:spPr>
        <p:txBody>
          <a:bodyPr wrap="none" rtlCol="0">
            <a:spAutoFit/>
          </a:bodyPr>
          <a:lstStyle/>
          <a:p>
            <a:r>
              <a:rPr lang="en-US" sz="2800" dirty="0"/>
              <a:t>No </a:t>
            </a:r>
            <a:r>
              <a:rPr lang="en-US" sz="2800" dirty="0" err="1"/>
              <a:t>Bschool</a:t>
            </a:r>
            <a:endParaRPr lang="en-US" sz="2800" dirty="0"/>
          </a:p>
        </p:txBody>
      </p:sp>
      <p:sp>
        <p:nvSpPr>
          <p:cNvPr id="44" name="TextBox 43"/>
          <p:cNvSpPr txBox="1"/>
          <p:nvPr/>
        </p:nvSpPr>
        <p:spPr>
          <a:xfrm>
            <a:off x="609603" y="4301072"/>
            <a:ext cx="1300356" cy="523220"/>
          </a:xfrm>
          <a:prstGeom prst="rect">
            <a:avLst/>
          </a:prstGeom>
          <a:noFill/>
        </p:spPr>
        <p:txBody>
          <a:bodyPr wrap="none" rtlCol="0">
            <a:spAutoFit/>
          </a:bodyPr>
          <a:lstStyle/>
          <a:p>
            <a:r>
              <a:rPr lang="en-US" sz="2800" dirty="0"/>
              <a:t>laundry</a:t>
            </a:r>
          </a:p>
        </p:txBody>
      </p:sp>
      <p:sp>
        <p:nvSpPr>
          <p:cNvPr id="45" name="TextBox 44"/>
          <p:cNvSpPr txBox="1"/>
          <p:nvPr/>
        </p:nvSpPr>
        <p:spPr>
          <a:xfrm>
            <a:off x="2150537" y="4402671"/>
            <a:ext cx="1337731" cy="400110"/>
          </a:xfrm>
          <a:prstGeom prst="rect">
            <a:avLst/>
          </a:prstGeom>
          <a:noFill/>
        </p:spPr>
        <p:txBody>
          <a:bodyPr wrap="square" rtlCol="0">
            <a:spAutoFit/>
          </a:bodyPr>
          <a:lstStyle/>
          <a:p>
            <a:r>
              <a:rPr lang="en-US" sz="2000" dirty="0"/>
              <a:t>No laundry</a:t>
            </a:r>
          </a:p>
        </p:txBody>
      </p:sp>
    </p:spTree>
    <p:extLst>
      <p:ext uri="{BB962C8B-B14F-4D97-AF65-F5344CB8AC3E}">
        <p14:creationId xmlns:p14="http://schemas.microsoft.com/office/powerpoint/2010/main" val="31091660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Imbalanced Data</a:t>
            </a:r>
          </a:p>
        </p:txBody>
      </p:sp>
      <p:sp>
        <p:nvSpPr>
          <p:cNvPr id="3" name="Content Placeholder 2"/>
          <p:cNvSpPr>
            <a:spLocks noGrp="1"/>
          </p:cNvSpPr>
          <p:nvPr>
            <p:ph sz="quarter" idx="10"/>
          </p:nvPr>
        </p:nvSpPr>
        <p:spPr>
          <a:xfrm>
            <a:off x="243946" y="1422400"/>
            <a:ext cx="11795653" cy="5435600"/>
          </a:xfrm>
        </p:spPr>
        <p:txBody>
          <a:bodyPr/>
          <a:lstStyle/>
          <a:p>
            <a:r>
              <a:rPr lang="en-US" dirty="0"/>
              <a:t>Many classification algorithms produce garbage when the data are highly imbalanced (</a:t>
            </a:r>
            <a:r>
              <a:rPr lang="en-US" dirty="0" err="1"/>
              <a:t>e.g</a:t>
            </a:r>
            <a:r>
              <a:rPr lang="en-US" dirty="0"/>
              <a:t>, decision trees).</a:t>
            </a:r>
          </a:p>
          <a:p>
            <a:r>
              <a:rPr lang="en-US" dirty="0"/>
              <a:t>Do not use classification accuracy (if 99% negative examples, a model that always predicts negative is 99% accurate).</a:t>
            </a:r>
          </a:p>
          <a:p>
            <a:r>
              <a:rPr lang="en-US" dirty="0"/>
              <a:t>Instead use true positive rate and false positive rate. </a:t>
            </a:r>
          </a:p>
          <a:p>
            <a:r>
              <a:rPr lang="en-US" dirty="0"/>
              <a:t>One trick is to oversample the minority class so that the data looks more balanced than it really is.</a:t>
            </a:r>
          </a:p>
          <a:p>
            <a:r>
              <a:rPr lang="en-US" dirty="0"/>
              <a:t>Another trick is to weight mistakes on the minority class more highly. </a:t>
            </a:r>
          </a:p>
        </p:txBody>
      </p:sp>
    </p:spTree>
    <p:extLst>
      <p:ext uri="{BB962C8B-B14F-4D97-AF65-F5344CB8AC3E}">
        <p14:creationId xmlns:p14="http://schemas.microsoft.com/office/powerpoint/2010/main" val="15029530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False Positive Rate (FPR) and True Positive Rate (TPR)</a:t>
            </a:r>
          </a:p>
        </p:txBody>
      </p:sp>
      <p:sp>
        <p:nvSpPr>
          <p:cNvPr id="3" name="Content Placeholder 2"/>
          <p:cNvSpPr>
            <a:spLocks noGrp="1"/>
          </p:cNvSpPr>
          <p:nvPr>
            <p:ph sz="quarter" idx="10"/>
          </p:nvPr>
        </p:nvSpPr>
        <p:spPr>
          <a:xfrm>
            <a:off x="210080" y="2167158"/>
            <a:ext cx="11525250" cy="4521508"/>
          </a:xfrm>
        </p:spPr>
        <p:txBody>
          <a:bodyPr/>
          <a:lstStyle/>
          <a:p>
            <a:r>
              <a:rPr lang="en-US" dirty="0"/>
              <a:t>FPR = number of negatives that were classified by the ML algorithm as positives / total number of negatives</a:t>
            </a:r>
          </a:p>
          <a:p>
            <a:endParaRPr lang="en-US" dirty="0"/>
          </a:p>
          <a:p>
            <a:r>
              <a:rPr lang="en-US" dirty="0"/>
              <a:t>TPR = number of positives that were classified by the ML algorithm as positives / total number of positives</a:t>
            </a:r>
          </a:p>
          <a:p>
            <a:endParaRPr lang="en-US" dirty="0"/>
          </a:p>
        </p:txBody>
      </p:sp>
    </p:spTree>
    <p:extLst>
      <p:ext uri="{BB962C8B-B14F-4D97-AF65-F5344CB8AC3E}">
        <p14:creationId xmlns:p14="http://schemas.microsoft.com/office/powerpoint/2010/main" val="29109541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Cross-Validation</a:t>
            </a:r>
          </a:p>
        </p:txBody>
      </p:sp>
      <p:sp>
        <p:nvSpPr>
          <p:cNvPr id="3" name="Content Placeholder 2"/>
          <p:cNvSpPr>
            <a:spLocks noGrp="1"/>
          </p:cNvSpPr>
          <p:nvPr>
            <p:ph sz="quarter" idx="10"/>
          </p:nvPr>
        </p:nvSpPr>
        <p:spPr>
          <a:xfrm>
            <a:off x="379413" y="2353732"/>
            <a:ext cx="11525250" cy="4324881"/>
          </a:xfrm>
        </p:spPr>
        <p:txBody>
          <a:bodyPr/>
          <a:lstStyle/>
          <a:p>
            <a:r>
              <a:rPr lang="en-US" dirty="0"/>
              <a:t>I tried ridge regression and I tried SVM regression, how do I know which one performed better?</a:t>
            </a:r>
          </a:p>
        </p:txBody>
      </p:sp>
    </p:spTree>
    <p:extLst>
      <p:ext uri="{BB962C8B-B14F-4D97-AF65-F5344CB8AC3E}">
        <p14:creationId xmlns:p14="http://schemas.microsoft.com/office/powerpoint/2010/main" val="5148395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Cross-Validation</a:t>
            </a:r>
          </a:p>
        </p:txBody>
      </p:sp>
      <p:sp>
        <p:nvSpPr>
          <p:cNvPr id="3" name="Content Placeholder 2"/>
          <p:cNvSpPr>
            <a:spLocks noGrp="1"/>
          </p:cNvSpPr>
          <p:nvPr>
            <p:ph sz="quarter" idx="10"/>
          </p:nvPr>
        </p:nvSpPr>
        <p:spPr>
          <a:xfrm>
            <a:off x="277813" y="897159"/>
            <a:ext cx="11525250" cy="5639107"/>
          </a:xfrm>
        </p:spPr>
        <p:txBody>
          <a:bodyPr/>
          <a:lstStyle/>
          <a:p>
            <a:r>
              <a:rPr lang="en-US" sz="2800" dirty="0"/>
              <a:t>Cross Validation (CV) is the most popular way to evaluate a machine learning algorithm on a dataset. </a:t>
            </a:r>
          </a:p>
          <a:p>
            <a:r>
              <a:rPr lang="en-US" sz="2800" dirty="0"/>
              <a:t>You will need a dataset, an algorithm, and an evaluation measure for the quality of the result. The evaluation measure might be the squared error between the predictions and the truth.</a:t>
            </a:r>
          </a:p>
          <a:p>
            <a:r>
              <a:rPr lang="en-US" sz="2800" dirty="0"/>
              <a:t>Divide the data into approximately-equally sized 10 “folds”</a:t>
            </a:r>
          </a:p>
          <a:p>
            <a:r>
              <a:rPr lang="en-US" sz="2800" dirty="0"/>
              <a:t>Train the algorithm on 9 folds, compute the evaluation measure on the last fold.</a:t>
            </a:r>
          </a:p>
          <a:p>
            <a:r>
              <a:rPr lang="en-US" sz="2800" dirty="0"/>
              <a:t>Repeat this 10 times, using each fold in turn as the test fold.</a:t>
            </a:r>
          </a:p>
          <a:p>
            <a:r>
              <a:rPr lang="en-US" sz="2800" dirty="0"/>
              <a:t>Report the mean and standard deviation of the evaluation measure over the 10 folds. </a:t>
            </a:r>
          </a:p>
        </p:txBody>
      </p:sp>
    </p:spTree>
    <p:extLst>
      <p:ext uri="{BB962C8B-B14F-4D97-AF65-F5344CB8AC3E}">
        <p14:creationId xmlns:p14="http://schemas.microsoft.com/office/powerpoint/2010/main" val="1857429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Cross-Validation</a:t>
            </a:r>
          </a:p>
        </p:txBody>
      </p:sp>
      <p:sp>
        <p:nvSpPr>
          <p:cNvPr id="3" name="Content Placeholder 2"/>
          <p:cNvSpPr>
            <a:spLocks noGrp="1"/>
          </p:cNvSpPr>
          <p:nvPr>
            <p:ph sz="quarter" idx="10"/>
          </p:nvPr>
        </p:nvSpPr>
        <p:spPr>
          <a:xfrm>
            <a:off x="277813" y="897159"/>
            <a:ext cx="11525250" cy="5639107"/>
          </a:xfrm>
        </p:spPr>
        <p:txBody>
          <a:bodyPr/>
          <a:lstStyle/>
          <a:p>
            <a:r>
              <a:rPr lang="en-US" sz="2800">
                <a:solidFill>
                  <a:schemeClr val="bg1"/>
                </a:solidFill>
              </a:rPr>
              <a:t>Cross Validation (CV) is the most popular way to evaluate a machine learning algorithm on a dataset. </a:t>
            </a:r>
          </a:p>
          <a:p>
            <a:r>
              <a:rPr lang="en-US" sz="2800">
                <a:solidFill>
                  <a:schemeClr val="bg1"/>
                </a:solidFill>
              </a:rPr>
              <a:t>You will need a dataset, an algorithm, and an evaluation measure for the quality of the result. The evaluation measure might be the squared error between the predictions and the truth.</a:t>
            </a:r>
          </a:p>
          <a:p>
            <a:r>
              <a:rPr lang="en-US" sz="2800"/>
              <a:t>Divide the data into approximately-equally sized 10 “folds”</a:t>
            </a:r>
          </a:p>
          <a:p>
            <a:r>
              <a:rPr lang="en-US" sz="2800"/>
              <a:t>Train the algorithm on 9 folds, compute the evaluation measure on the last fold.</a:t>
            </a:r>
          </a:p>
          <a:p>
            <a:r>
              <a:rPr lang="en-US" sz="2800"/>
              <a:t>Repeat this 10 times, using each fold in turn as the test fold.</a:t>
            </a:r>
          </a:p>
          <a:p>
            <a:r>
              <a:rPr lang="en-US" sz="2800"/>
              <a:t>Report the mean and standard deviation of the evaluation measure over the 10 folds. </a:t>
            </a:r>
          </a:p>
        </p:txBody>
      </p:sp>
      <p:cxnSp>
        <p:nvCxnSpPr>
          <p:cNvPr id="5" name="Straight Connector 4"/>
          <p:cNvCxnSpPr/>
          <p:nvPr/>
        </p:nvCxnSpPr>
        <p:spPr>
          <a:xfrm flipV="1">
            <a:off x="931333" y="2285995"/>
            <a:ext cx="9990667" cy="33867"/>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rot="5400000">
            <a:off x="677333" y="2269062"/>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a:off x="10684933" y="2302929"/>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a:off x="5554135" y="2302928"/>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1557873" y="2285995"/>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a:off x="3454401" y="2302928"/>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4487331" y="2302928"/>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587068" y="2285996"/>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7653868" y="2285996"/>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a:off x="8669867" y="2285996"/>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9635065" y="2285996"/>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455337" y="2285995"/>
            <a:ext cx="474134" cy="1588"/>
          </a:xfrm>
          <a:prstGeom prst="line">
            <a:avLst/>
          </a:prstGeom>
        </p:spPr>
        <p:style>
          <a:lnRef idx="2">
            <a:schemeClr val="accent1"/>
          </a:lnRef>
          <a:fillRef idx="0">
            <a:schemeClr val="accent1"/>
          </a:fillRef>
          <a:effectRef idx="1">
            <a:schemeClr val="accent1"/>
          </a:effectRef>
          <a:fontRef idx="minor">
            <a:schemeClr val="tx1"/>
          </a:fontRef>
        </p:style>
      </p:cxnSp>
      <p:sp>
        <p:nvSpPr>
          <p:cNvPr id="18" name="Left Brace 17"/>
          <p:cNvSpPr/>
          <p:nvPr/>
        </p:nvSpPr>
        <p:spPr>
          <a:xfrm>
            <a:off x="5130797" y="-1557872"/>
            <a:ext cx="508003" cy="8873064"/>
          </a:xfrm>
          <a:prstGeom prst="leftBrace">
            <a:avLst/>
          </a:prstGeom>
          <a:ln>
            <a:solidFill>
              <a:srgbClr val="008000"/>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Left Brace 18"/>
          <p:cNvSpPr/>
          <p:nvPr/>
        </p:nvSpPr>
        <p:spPr>
          <a:xfrm>
            <a:off x="10380130" y="2302928"/>
            <a:ext cx="220133" cy="1117601"/>
          </a:xfrm>
          <a:prstGeom prst="leftBrace">
            <a:avLst/>
          </a:prstGeom>
          <a:ln>
            <a:solidFill>
              <a:srgbClr val="008000"/>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p:cNvSpPr txBox="1"/>
          <p:nvPr/>
        </p:nvSpPr>
        <p:spPr>
          <a:xfrm>
            <a:off x="4910666" y="3081863"/>
            <a:ext cx="821709" cy="461665"/>
          </a:xfrm>
          <a:prstGeom prst="rect">
            <a:avLst/>
          </a:prstGeom>
          <a:noFill/>
        </p:spPr>
        <p:txBody>
          <a:bodyPr wrap="none" rtlCol="0">
            <a:spAutoFit/>
          </a:bodyPr>
          <a:lstStyle/>
          <a:p>
            <a:r>
              <a:rPr lang="en-US" sz="2400"/>
              <a:t>Train</a:t>
            </a:r>
          </a:p>
        </p:txBody>
      </p:sp>
      <p:sp>
        <p:nvSpPr>
          <p:cNvPr id="21" name="TextBox 20"/>
          <p:cNvSpPr txBox="1"/>
          <p:nvPr/>
        </p:nvSpPr>
        <p:spPr>
          <a:xfrm>
            <a:off x="10109199" y="3031063"/>
            <a:ext cx="711252" cy="461665"/>
          </a:xfrm>
          <a:prstGeom prst="rect">
            <a:avLst/>
          </a:prstGeom>
          <a:noFill/>
        </p:spPr>
        <p:txBody>
          <a:bodyPr wrap="none" rtlCol="0">
            <a:spAutoFit/>
          </a:bodyPr>
          <a:lstStyle/>
          <a:p>
            <a:r>
              <a:rPr lang="en-US" sz="2400"/>
              <a:t>Test</a:t>
            </a:r>
          </a:p>
        </p:txBody>
      </p:sp>
    </p:spTree>
    <p:extLst>
      <p:ext uri="{BB962C8B-B14F-4D97-AF65-F5344CB8AC3E}">
        <p14:creationId xmlns:p14="http://schemas.microsoft.com/office/powerpoint/2010/main" val="7866012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Cross-Validation</a:t>
            </a:r>
          </a:p>
        </p:txBody>
      </p:sp>
      <p:sp>
        <p:nvSpPr>
          <p:cNvPr id="3" name="Content Placeholder 2"/>
          <p:cNvSpPr>
            <a:spLocks noGrp="1"/>
          </p:cNvSpPr>
          <p:nvPr>
            <p:ph sz="quarter" idx="10"/>
          </p:nvPr>
        </p:nvSpPr>
        <p:spPr>
          <a:xfrm>
            <a:off x="277813" y="897159"/>
            <a:ext cx="11525250" cy="5639107"/>
          </a:xfrm>
        </p:spPr>
        <p:txBody>
          <a:bodyPr/>
          <a:lstStyle/>
          <a:p>
            <a:r>
              <a:rPr lang="en-US" sz="2800">
                <a:solidFill>
                  <a:schemeClr val="bg1"/>
                </a:solidFill>
              </a:rPr>
              <a:t>Cross Validation (CV) is the most popular way to evaluate a machine learning algorithm on a dataset. </a:t>
            </a:r>
          </a:p>
          <a:p>
            <a:r>
              <a:rPr lang="en-US" sz="2800">
                <a:solidFill>
                  <a:schemeClr val="bg1"/>
                </a:solidFill>
              </a:rPr>
              <a:t>You will need a dataset, an algorithm, and an evaluation measure for the quality of the result. The evaluation measure might be the squared error between the predictions and the truth.</a:t>
            </a:r>
          </a:p>
          <a:p>
            <a:r>
              <a:rPr lang="en-US" sz="2800"/>
              <a:t>Divide the data into approximately-equally sized 10 “folds”</a:t>
            </a:r>
          </a:p>
          <a:p>
            <a:r>
              <a:rPr lang="en-US" sz="2800"/>
              <a:t>Train the algorithm on 9 folds, compute the evaluation measure on the last fold.</a:t>
            </a:r>
          </a:p>
          <a:p>
            <a:r>
              <a:rPr lang="en-US" sz="2800"/>
              <a:t>Repeat this 10 times, using each fold in turn as the test fold.</a:t>
            </a:r>
          </a:p>
          <a:p>
            <a:r>
              <a:rPr lang="en-US" sz="2800"/>
              <a:t>Report the mean and standard deviation of the evaluation measure over the 10 folds. </a:t>
            </a:r>
          </a:p>
        </p:txBody>
      </p:sp>
      <p:cxnSp>
        <p:nvCxnSpPr>
          <p:cNvPr id="5" name="Straight Connector 4"/>
          <p:cNvCxnSpPr/>
          <p:nvPr/>
        </p:nvCxnSpPr>
        <p:spPr>
          <a:xfrm flipV="1">
            <a:off x="931333" y="2285995"/>
            <a:ext cx="9990667" cy="33867"/>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rot="5400000">
            <a:off x="677333" y="2269062"/>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a:off x="10684933" y="2302929"/>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a:off x="5554135" y="2302928"/>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1557873" y="2285995"/>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a:off x="3454401" y="2302928"/>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4487331" y="2302928"/>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587068" y="2285996"/>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7653868" y="2285996"/>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a:off x="8669867" y="2285996"/>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9635065" y="2285996"/>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455337" y="2285995"/>
            <a:ext cx="474134" cy="1588"/>
          </a:xfrm>
          <a:prstGeom prst="line">
            <a:avLst/>
          </a:prstGeom>
        </p:spPr>
        <p:style>
          <a:lnRef idx="2">
            <a:schemeClr val="accent1"/>
          </a:lnRef>
          <a:fillRef idx="0">
            <a:schemeClr val="accent1"/>
          </a:fillRef>
          <a:effectRef idx="1">
            <a:schemeClr val="accent1"/>
          </a:effectRef>
          <a:fontRef idx="minor">
            <a:schemeClr val="tx1"/>
          </a:fontRef>
        </p:style>
      </p:cxnSp>
      <p:sp>
        <p:nvSpPr>
          <p:cNvPr id="18" name="Left Brace 17"/>
          <p:cNvSpPr/>
          <p:nvPr/>
        </p:nvSpPr>
        <p:spPr>
          <a:xfrm>
            <a:off x="6146793" y="-1625605"/>
            <a:ext cx="508003" cy="8873064"/>
          </a:xfrm>
          <a:prstGeom prst="leftBrace">
            <a:avLst/>
          </a:prstGeom>
          <a:ln>
            <a:solidFill>
              <a:srgbClr val="008000"/>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Left Brace 18"/>
          <p:cNvSpPr/>
          <p:nvPr/>
        </p:nvSpPr>
        <p:spPr>
          <a:xfrm>
            <a:off x="1253055" y="2133599"/>
            <a:ext cx="220133" cy="1117601"/>
          </a:xfrm>
          <a:prstGeom prst="leftBrace">
            <a:avLst/>
          </a:prstGeom>
          <a:ln>
            <a:solidFill>
              <a:srgbClr val="008000"/>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p:cNvSpPr txBox="1"/>
          <p:nvPr/>
        </p:nvSpPr>
        <p:spPr>
          <a:xfrm>
            <a:off x="5808133" y="3064929"/>
            <a:ext cx="821709" cy="461665"/>
          </a:xfrm>
          <a:prstGeom prst="rect">
            <a:avLst/>
          </a:prstGeom>
          <a:noFill/>
        </p:spPr>
        <p:txBody>
          <a:bodyPr wrap="none" rtlCol="0">
            <a:spAutoFit/>
          </a:bodyPr>
          <a:lstStyle/>
          <a:p>
            <a:r>
              <a:rPr lang="en-US" sz="2400"/>
              <a:t>Train</a:t>
            </a:r>
          </a:p>
        </p:txBody>
      </p:sp>
      <p:sp>
        <p:nvSpPr>
          <p:cNvPr id="21" name="TextBox 20"/>
          <p:cNvSpPr txBox="1"/>
          <p:nvPr/>
        </p:nvSpPr>
        <p:spPr>
          <a:xfrm>
            <a:off x="982124" y="2861734"/>
            <a:ext cx="711252" cy="461665"/>
          </a:xfrm>
          <a:prstGeom prst="rect">
            <a:avLst/>
          </a:prstGeom>
          <a:noFill/>
        </p:spPr>
        <p:txBody>
          <a:bodyPr wrap="none" rtlCol="0">
            <a:spAutoFit/>
          </a:bodyPr>
          <a:lstStyle/>
          <a:p>
            <a:r>
              <a:rPr lang="en-US" sz="2400"/>
              <a:t>Test</a:t>
            </a:r>
          </a:p>
        </p:txBody>
      </p:sp>
    </p:spTree>
    <p:extLst>
      <p:ext uri="{BB962C8B-B14F-4D97-AF65-F5344CB8AC3E}">
        <p14:creationId xmlns:p14="http://schemas.microsoft.com/office/powerpoint/2010/main" val="41069634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Cross-Validation</a:t>
            </a:r>
          </a:p>
        </p:txBody>
      </p:sp>
      <p:sp>
        <p:nvSpPr>
          <p:cNvPr id="3" name="Content Placeholder 2"/>
          <p:cNvSpPr>
            <a:spLocks noGrp="1"/>
          </p:cNvSpPr>
          <p:nvPr>
            <p:ph sz="quarter" idx="10"/>
          </p:nvPr>
        </p:nvSpPr>
        <p:spPr>
          <a:xfrm>
            <a:off x="277813" y="897159"/>
            <a:ext cx="11525250" cy="5639107"/>
          </a:xfrm>
        </p:spPr>
        <p:txBody>
          <a:bodyPr/>
          <a:lstStyle/>
          <a:p>
            <a:r>
              <a:rPr lang="en-US" sz="2800">
                <a:solidFill>
                  <a:schemeClr val="bg1"/>
                </a:solidFill>
              </a:rPr>
              <a:t>Cross Validation (CV) is the most popular way to evaluate a machine learning algorithm on a dataset. </a:t>
            </a:r>
          </a:p>
          <a:p>
            <a:r>
              <a:rPr lang="en-US" sz="2800">
                <a:solidFill>
                  <a:schemeClr val="bg1"/>
                </a:solidFill>
              </a:rPr>
              <a:t>You will need a dataset, an algorithm, and an evaluation measure for the quality of the result. The evaluation measure might be the squared error between the predictions and the truth.</a:t>
            </a:r>
          </a:p>
          <a:p>
            <a:r>
              <a:rPr lang="en-US" sz="2800"/>
              <a:t>Divide the data into approximately-equally sized 10 “folds”</a:t>
            </a:r>
          </a:p>
          <a:p>
            <a:r>
              <a:rPr lang="en-US" sz="2800"/>
              <a:t>Train the algorithm on 9 folds, compute the evaluation measure on the last fold.</a:t>
            </a:r>
          </a:p>
          <a:p>
            <a:r>
              <a:rPr lang="en-US" sz="2800"/>
              <a:t>Repeat this 10 times, using each fold in turn as the test fold.</a:t>
            </a:r>
          </a:p>
          <a:p>
            <a:r>
              <a:rPr lang="en-US" sz="2800"/>
              <a:t>Report the mean and standard deviation of the evaluation measure over the 10 folds. </a:t>
            </a:r>
          </a:p>
        </p:txBody>
      </p:sp>
      <p:cxnSp>
        <p:nvCxnSpPr>
          <p:cNvPr id="5" name="Straight Connector 4"/>
          <p:cNvCxnSpPr/>
          <p:nvPr/>
        </p:nvCxnSpPr>
        <p:spPr>
          <a:xfrm flipV="1">
            <a:off x="931333" y="2285995"/>
            <a:ext cx="9990667" cy="33867"/>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rot="5400000">
            <a:off x="677333" y="2269062"/>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a:off x="10684933" y="2302929"/>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a:off x="5554135" y="2302928"/>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1557873" y="2285995"/>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a:off x="3454401" y="2302928"/>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4487331" y="2302928"/>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587068" y="2285996"/>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7653868" y="2285996"/>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a:off x="8669867" y="2285996"/>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9635065" y="2285996"/>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455337" y="2285995"/>
            <a:ext cx="474134" cy="1588"/>
          </a:xfrm>
          <a:prstGeom prst="line">
            <a:avLst/>
          </a:prstGeom>
        </p:spPr>
        <p:style>
          <a:lnRef idx="2">
            <a:schemeClr val="accent1"/>
          </a:lnRef>
          <a:fillRef idx="0">
            <a:schemeClr val="accent1"/>
          </a:fillRef>
          <a:effectRef idx="1">
            <a:schemeClr val="accent1"/>
          </a:effectRef>
          <a:fontRef idx="minor">
            <a:schemeClr val="tx1"/>
          </a:fontRef>
        </p:style>
      </p:cxnSp>
      <p:sp>
        <p:nvSpPr>
          <p:cNvPr id="22" name="Left Brace 21"/>
          <p:cNvSpPr/>
          <p:nvPr/>
        </p:nvSpPr>
        <p:spPr>
          <a:xfrm>
            <a:off x="2150507" y="2099736"/>
            <a:ext cx="220133" cy="1117601"/>
          </a:xfrm>
          <a:prstGeom prst="leftBrace">
            <a:avLst/>
          </a:prstGeom>
          <a:ln>
            <a:solidFill>
              <a:srgbClr val="008000"/>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2"/>
          <p:cNvSpPr txBox="1"/>
          <p:nvPr/>
        </p:nvSpPr>
        <p:spPr>
          <a:xfrm>
            <a:off x="1879576" y="2827871"/>
            <a:ext cx="711252" cy="461665"/>
          </a:xfrm>
          <a:prstGeom prst="rect">
            <a:avLst/>
          </a:prstGeom>
          <a:noFill/>
        </p:spPr>
        <p:txBody>
          <a:bodyPr wrap="none" rtlCol="0">
            <a:spAutoFit/>
          </a:bodyPr>
          <a:lstStyle/>
          <a:p>
            <a:r>
              <a:rPr lang="en-US" sz="2400"/>
              <a:t>Test</a:t>
            </a:r>
          </a:p>
        </p:txBody>
      </p:sp>
    </p:spTree>
    <p:extLst>
      <p:ext uri="{BB962C8B-B14F-4D97-AF65-F5344CB8AC3E}">
        <p14:creationId xmlns:p14="http://schemas.microsoft.com/office/powerpoint/2010/main" val="21082753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Cross-Validation</a:t>
            </a:r>
          </a:p>
        </p:txBody>
      </p:sp>
      <p:sp>
        <p:nvSpPr>
          <p:cNvPr id="3" name="Content Placeholder 2"/>
          <p:cNvSpPr>
            <a:spLocks noGrp="1"/>
          </p:cNvSpPr>
          <p:nvPr>
            <p:ph sz="quarter" idx="10"/>
          </p:nvPr>
        </p:nvSpPr>
        <p:spPr>
          <a:xfrm>
            <a:off x="277813" y="897159"/>
            <a:ext cx="11525250" cy="5639107"/>
          </a:xfrm>
        </p:spPr>
        <p:txBody>
          <a:bodyPr/>
          <a:lstStyle/>
          <a:p>
            <a:r>
              <a:rPr lang="en-US" sz="2800">
                <a:solidFill>
                  <a:schemeClr val="bg1"/>
                </a:solidFill>
              </a:rPr>
              <a:t>Cross Validation (CV) is the most popular way to evaluate a machine learning algorithm on a dataset. </a:t>
            </a:r>
          </a:p>
          <a:p>
            <a:r>
              <a:rPr lang="en-US" sz="2800">
                <a:solidFill>
                  <a:schemeClr val="bg1"/>
                </a:solidFill>
              </a:rPr>
              <a:t>You will need a dataset, an algorithm, and an evaluation measure for the quality of the result. The evaluation measure might be the squared error between the predictions and the truth.</a:t>
            </a:r>
          </a:p>
          <a:p>
            <a:r>
              <a:rPr lang="en-US" sz="2800"/>
              <a:t>Divide the data into approximately-equally sized 10 “folds”</a:t>
            </a:r>
          </a:p>
          <a:p>
            <a:r>
              <a:rPr lang="en-US" sz="2800"/>
              <a:t>Train the algorithm on 9 folds, compute the evaluation measure on the last fold.</a:t>
            </a:r>
          </a:p>
          <a:p>
            <a:r>
              <a:rPr lang="en-US" sz="2800"/>
              <a:t>Repeat this 10 times, using each fold in turn as the test fold.</a:t>
            </a:r>
          </a:p>
          <a:p>
            <a:r>
              <a:rPr lang="en-US" sz="2800"/>
              <a:t>Report the mean and standard deviation of the evaluation measure over the 10 folds. </a:t>
            </a:r>
          </a:p>
        </p:txBody>
      </p:sp>
      <p:cxnSp>
        <p:nvCxnSpPr>
          <p:cNvPr id="5" name="Straight Connector 4"/>
          <p:cNvCxnSpPr/>
          <p:nvPr/>
        </p:nvCxnSpPr>
        <p:spPr>
          <a:xfrm flipV="1">
            <a:off x="931333" y="2285995"/>
            <a:ext cx="9990667" cy="33867"/>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rot="5400000">
            <a:off x="677333" y="2269062"/>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a:off x="10684933" y="2302929"/>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a:off x="5554135" y="2302928"/>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1557873" y="2285995"/>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a:off x="3454401" y="2302928"/>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4487331" y="2302928"/>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587068" y="2285996"/>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7653868" y="2285996"/>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a:off x="8669867" y="2285996"/>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9635065" y="2285996"/>
            <a:ext cx="47413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455337" y="2285995"/>
            <a:ext cx="474134" cy="1588"/>
          </a:xfrm>
          <a:prstGeom prst="line">
            <a:avLst/>
          </a:prstGeom>
        </p:spPr>
        <p:style>
          <a:lnRef idx="2">
            <a:schemeClr val="accent1"/>
          </a:lnRef>
          <a:fillRef idx="0">
            <a:schemeClr val="accent1"/>
          </a:fillRef>
          <a:effectRef idx="1">
            <a:schemeClr val="accent1"/>
          </a:effectRef>
          <a:fontRef idx="minor">
            <a:schemeClr val="tx1"/>
          </a:fontRef>
        </p:style>
      </p:cxnSp>
      <p:sp>
        <p:nvSpPr>
          <p:cNvPr id="22" name="Left Brace 21"/>
          <p:cNvSpPr/>
          <p:nvPr/>
        </p:nvSpPr>
        <p:spPr>
          <a:xfrm>
            <a:off x="3047956" y="2099736"/>
            <a:ext cx="220133" cy="1117601"/>
          </a:xfrm>
          <a:prstGeom prst="leftBrace">
            <a:avLst/>
          </a:prstGeom>
          <a:ln>
            <a:solidFill>
              <a:srgbClr val="008000"/>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2"/>
          <p:cNvSpPr txBox="1"/>
          <p:nvPr/>
        </p:nvSpPr>
        <p:spPr>
          <a:xfrm>
            <a:off x="2777025" y="2827871"/>
            <a:ext cx="711252" cy="461665"/>
          </a:xfrm>
          <a:prstGeom prst="rect">
            <a:avLst/>
          </a:prstGeom>
          <a:noFill/>
        </p:spPr>
        <p:txBody>
          <a:bodyPr wrap="none" rtlCol="0">
            <a:spAutoFit/>
          </a:bodyPr>
          <a:lstStyle/>
          <a:p>
            <a:r>
              <a:rPr lang="en-US" sz="2400"/>
              <a:t>Test</a:t>
            </a:r>
          </a:p>
        </p:txBody>
      </p:sp>
    </p:spTree>
    <p:extLst>
      <p:ext uri="{BB962C8B-B14F-4D97-AF65-F5344CB8AC3E}">
        <p14:creationId xmlns:p14="http://schemas.microsoft.com/office/powerpoint/2010/main" val="1064607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Analysis</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397" y="1233714"/>
            <a:ext cx="5486400" cy="3130377"/>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5999" y="1233714"/>
            <a:ext cx="5486400" cy="2947258"/>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2397" y="3583214"/>
            <a:ext cx="5486400" cy="3089710"/>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95999" y="3583214"/>
            <a:ext cx="5486400" cy="3198682"/>
          </a:xfrm>
          <a:prstGeom prst="rect">
            <a:avLst/>
          </a:prstGeom>
        </p:spPr>
      </p:pic>
    </p:spTree>
    <p:extLst>
      <p:ext uri="{BB962C8B-B14F-4D97-AF65-F5344CB8AC3E}">
        <p14:creationId xmlns:p14="http://schemas.microsoft.com/office/powerpoint/2010/main" val="36458515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Cross-Validation</a:t>
            </a:r>
          </a:p>
        </p:txBody>
      </p:sp>
      <p:sp>
        <p:nvSpPr>
          <p:cNvPr id="3" name="Content Placeholder 2"/>
          <p:cNvSpPr>
            <a:spLocks noGrp="1"/>
          </p:cNvSpPr>
          <p:nvPr>
            <p:ph sz="quarter" idx="10"/>
          </p:nvPr>
        </p:nvSpPr>
        <p:spPr>
          <a:xfrm>
            <a:off x="379413" y="2065866"/>
            <a:ext cx="11525250" cy="4612747"/>
          </a:xfrm>
        </p:spPr>
        <p:txBody>
          <a:bodyPr/>
          <a:lstStyle/>
          <a:p>
            <a:r>
              <a:rPr lang="en-US" dirty="0"/>
              <a:t>The algorithm that performed the best was the one with the best average out-of-sample performance across the 10 test folds.</a:t>
            </a:r>
          </a:p>
          <a:p>
            <a:r>
              <a:rPr lang="en-US" dirty="0"/>
              <a:t>If desired, compute significance tests on performance across folds.</a:t>
            </a:r>
          </a:p>
        </p:txBody>
      </p:sp>
    </p:spTree>
    <p:extLst>
      <p:ext uri="{BB962C8B-B14F-4D97-AF65-F5344CB8AC3E}">
        <p14:creationId xmlns:p14="http://schemas.microsoft.com/office/powerpoint/2010/main" val="16370512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Supervised Learning</a:t>
            </a:r>
          </a:p>
        </p:txBody>
      </p:sp>
      <p:sp>
        <p:nvSpPr>
          <p:cNvPr id="3" name="Content Placeholder 2"/>
          <p:cNvSpPr>
            <a:spLocks noGrp="1"/>
          </p:cNvSpPr>
          <p:nvPr>
            <p:ph sz="quarter" idx="10"/>
          </p:nvPr>
        </p:nvSpPr>
        <p:spPr>
          <a:xfrm>
            <a:off x="379413" y="1015693"/>
            <a:ext cx="9932987" cy="5290388"/>
          </a:xfrm>
        </p:spPr>
        <p:txBody>
          <a:bodyPr/>
          <a:lstStyle/>
          <a:p>
            <a:r>
              <a:rPr lang="en-US" dirty="0"/>
              <a:t>Classification and Regression are supervised learning problems.</a:t>
            </a:r>
          </a:p>
          <a:p>
            <a:r>
              <a:rPr lang="en-US" dirty="0"/>
              <a:t>“Supervised” means that the training data has ground truth labels to learn from.</a:t>
            </a:r>
          </a:p>
          <a:p>
            <a:r>
              <a:rPr lang="en-US" dirty="0"/>
              <a:t>(Supervised) classification often has +1 or -1 labels. </a:t>
            </a:r>
          </a:p>
          <a:p>
            <a:r>
              <a:rPr lang="en-US" dirty="0"/>
              <a:t>(Supervised) regression has numerical labels.</a:t>
            </a:r>
          </a:p>
          <a:p>
            <a:r>
              <a:rPr lang="en-US" dirty="0"/>
              <a:t>There are lots of other supervised problems.</a:t>
            </a:r>
          </a:p>
          <a:p>
            <a:r>
              <a:rPr lang="en-US" dirty="0"/>
              <a:t>Supervised learning algorithms are much easier to evaluate than unsupervised ones.</a:t>
            </a:r>
          </a:p>
        </p:txBody>
      </p:sp>
    </p:spTree>
    <p:extLst>
      <p:ext uri="{BB962C8B-B14F-4D97-AF65-F5344CB8AC3E}">
        <p14:creationId xmlns:p14="http://schemas.microsoft.com/office/powerpoint/2010/main" val="34973026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Unsupervised Learning</a:t>
            </a:r>
          </a:p>
        </p:txBody>
      </p:sp>
      <p:sp>
        <p:nvSpPr>
          <p:cNvPr id="3" name="Content Placeholder 2"/>
          <p:cNvSpPr>
            <a:spLocks noGrp="1"/>
          </p:cNvSpPr>
          <p:nvPr>
            <p:ph sz="quarter" idx="10"/>
          </p:nvPr>
        </p:nvSpPr>
        <p:spPr>
          <a:xfrm>
            <a:off x="345547" y="1032626"/>
            <a:ext cx="9509654" cy="1253374"/>
          </a:xfrm>
        </p:spPr>
        <p:txBody>
          <a:bodyPr/>
          <a:lstStyle/>
          <a:p>
            <a:r>
              <a:rPr lang="en-US"/>
              <a:t>“Unsupervised” means that the training data has no ground truth labels to learn from.</a:t>
            </a:r>
          </a:p>
        </p:txBody>
      </p:sp>
      <p:sp>
        <p:nvSpPr>
          <p:cNvPr id="5" name="TextBox 4"/>
          <p:cNvSpPr txBox="1"/>
          <p:nvPr/>
        </p:nvSpPr>
        <p:spPr>
          <a:xfrm>
            <a:off x="508000" y="2573867"/>
            <a:ext cx="2242333" cy="615553"/>
          </a:xfrm>
          <a:prstGeom prst="rect">
            <a:avLst/>
          </a:prstGeom>
          <a:noFill/>
        </p:spPr>
        <p:txBody>
          <a:bodyPr wrap="none" rtlCol="0">
            <a:spAutoFit/>
          </a:bodyPr>
          <a:lstStyle/>
          <a:p>
            <a:r>
              <a:rPr lang="en-US" sz="3400"/>
              <a:t>Supervised: </a:t>
            </a:r>
          </a:p>
        </p:txBody>
      </p:sp>
      <p:sp>
        <p:nvSpPr>
          <p:cNvPr id="24" name="TextBox 23"/>
          <p:cNvSpPr txBox="1"/>
          <p:nvPr/>
        </p:nvSpPr>
        <p:spPr>
          <a:xfrm>
            <a:off x="9313333" y="4555070"/>
            <a:ext cx="754533" cy="369332"/>
          </a:xfrm>
          <a:prstGeom prst="rect">
            <a:avLst/>
          </a:prstGeom>
          <a:noFill/>
        </p:spPr>
        <p:txBody>
          <a:bodyPr wrap="none" rtlCol="0">
            <a:spAutoFit/>
          </a:bodyPr>
          <a:lstStyle/>
          <a:p>
            <a:r>
              <a:rPr lang="en-US"/>
              <a:t>chair?</a:t>
            </a:r>
          </a:p>
        </p:txBody>
      </p:sp>
      <p:sp>
        <p:nvSpPr>
          <p:cNvPr id="25" name="TextBox 24"/>
          <p:cNvSpPr txBox="1"/>
          <p:nvPr/>
        </p:nvSpPr>
        <p:spPr>
          <a:xfrm>
            <a:off x="4721650" y="3663797"/>
            <a:ext cx="1322823" cy="369332"/>
          </a:xfrm>
          <a:prstGeom prst="rect">
            <a:avLst/>
          </a:prstGeom>
          <a:noFill/>
        </p:spPr>
        <p:txBody>
          <a:bodyPr wrap="none" rtlCol="0">
            <a:spAutoFit/>
          </a:bodyPr>
          <a:lstStyle/>
          <a:p>
            <a:r>
              <a:rPr lang="en-US" dirty="0"/>
              <a:t>(not a chair)</a:t>
            </a:r>
          </a:p>
        </p:txBody>
      </p:sp>
      <p:sp>
        <p:nvSpPr>
          <p:cNvPr id="26" name="TextBox 25"/>
          <p:cNvSpPr txBox="1"/>
          <p:nvPr/>
        </p:nvSpPr>
        <p:spPr>
          <a:xfrm>
            <a:off x="4128007" y="6485597"/>
            <a:ext cx="1322823" cy="369332"/>
          </a:xfrm>
          <a:prstGeom prst="rect">
            <a:avLst/>
          </a:prstGeom>
          <a:noFill/>
        </p:spPr>
        <p:txBody>
          <a:bodyPr wrap="none" rtlCol="0">
            <a:spAutoFit/>
          </a:bodyPr>
          <a:lstStyle/>
          <a:p>
            <a:r>
              <a:rPr lang="en-US" dirty="0"/>
              <a:t>(not a chair)</a:t>
            </a:r>
          </a:p>
        </p:txBody>
      </p:sp>
      <p:sp>
        <p:nvSpPr>
          <p:cNvPr id="27" name="TextBox 26"/>
          <p:cNvSpPr txBox="1"/>
          <p:nvPr/>
        </p:nvSpPr>
        <p:spPr>
          <a:xfrm>
            <a:off x="5365765" y="5730258"/>
            <a:ext cx="787558" cy="369332"/>
          </a:xfrm>
          <a:prstGeom prst="rect">
            <a:avLst/>
          </a:prstGeom>
          <a:noFill/>
        </p:spPr>
        <p:txBody>
          <a:bodyPr wrap="none" rtlCol="0">
            <a:spAutoFit/>
          </a:bodyPr>
          <a:lstStyle/>
          <a:p>
            <a:r>
              <a:rPr lang="en-US" dirty="0"/>
              <a:t>(chair)</a:t>
            </a:r>
          </a:p>
        </p:txBody>
      </p:sp>
      <p:sp>
        <p:nvSpPr>
          <p:cNvPr id="28" name="TextBox 27"/>
          <p:cNvSpPr txBox="1"/>
          <p:nvPr/>
        </p:nvSpPr>
        <p:spPr>
          <a:xfrm>
            <a:off x="1778822" y="5731643"/>
            <a:ext cx="1322823" cy="369332"/>
          </a:xfrm>
          <a:prstGeom prst="rect">
            <a:avLst/>
          </a:prstGeom>
          <a:noFill/>
        </p:spPr>
        <p:txBody>
          <a:bodyPr wrap="none" rtlCol="0">
            <a:spAutoFit/>
          </a:bodyPr>
          <a:lstStyle/>
          <a:p>
            <a:r>
              <a:rPr lang="en-US" dirty="0"/>
              <a:t>(not a chair)</a:t>
            </a:r>
          </a:p>
        </p:txBody>
      </p:sp>
      <p:sp>
        <p:nvSpPr>
          <p:cNvPr id="29" name="TextBox 28"/>
          <p:cNvSpPr txBox="1"/>
          <p:nvPr/>
        </p:nvSpPr>
        <p:spPr>
          <a:xfrm>
            <a:off x="1647886" y="4131762"/>
            <a:ext cx="1322823" cy="369332"/>
          </a:xfrm>
          <a:prstGeom prst="rect">
            <a:avLst/>
          </a:prstGeom>
          <a:noFill/>
        </p:spPr>
        <p:txBody>
          <a:bodyPr wrap="none" rtlCol="0">
            <a:spAutoFit/>
          </a:bodyPr>
          <a:lstStyle/>
          <a:p>
            <a:r>
              <a:rPr lang="en-US" dirty="0"/>
              <a:t>(not a chair)</a:t>
            </a:r>
          </a:p>
        </p:txBody>
      </p:sp>
      <p:sp>
        <p:nvSpPr>
          <p:cNvPr id="30" name="TextBox 29"/>
          <p:cNvSpPr txBox="1"/>
          <p:nvPr/>
        </p:nvSpPr>
        <p:spPr>
          <a:xfrm>
            <a:off x="3270844" y="4902449"/>
            <a:ext cx="787558" cy="369332"/>
          </a:xfrm>
          <a:prstGeom prst="rect">
            <a:avLst/>
          </a:prstGeom>
          <a:noFill/>
        </p:spPr>
        <p:txBody>
          <a:bodyPr wrap="none" rtlCol="0">
            <a:spAutoFit/>
          </a:bodyPr>
          <a:lstStyle/>
          <a:p>
            <a:r>
              <a:rPr lang="en-US" dirty="0"/>
              <a:t>(chair)</a:t>
            </a:r>
          </a:p>
        </p:txBody>
      </p:sp>
      <p:grpSp>
        <p:nvGrpSpPr>
          <p:cNvPr id="31" name="Group 30"/>
          <p:cNvGrpSpPr/>
          <p:nvPr/>
        </p:nvGrpSpPr>
        <p:grpSpPr>
          <a:xfrm>
            <a:off x="3353133" y="2286000"/>
            <a:ext cx="1381125" cy="1300163"/>
            <a:chOff x="3095625" y="3808413"/>
            <a:chExt cx="1381125" cy="1300163"/>
          </a:xfrm>
        </p:grpSpPr>
        <p:sp>
          <p:nvSpPr>
            <p:cNvPr id="32" name="Freeform 5"/>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9"/>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5335444" y="4614554"/>
            <a:ext cx="831850" cy="1293523"/>
            <a:chOff x="4498975" y="3759200"/>
            <a:chExt cx="831850" cy="1293523"/>
          </a:xfrm>
        </p:grpSpPr>
        <p:sp>
          <p:nvSpPr>
            <p:cNvPr id="44" name="Rectangle 18"/>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6"/>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7"/>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18"/>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49" name="Straight Connector 48"/>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4710119" y="4539962"/>
              <a:ext cx="410797" cy="302167"/>
              <a:chOff x="4720337" y="4692361"/>
              <a:chExt cx="697102" cy="512762"/>
            </a:xfrm>
          </p:grpSpPr>
          <p:cxnSp>
            <p:nvCxnSpPr>
              <p:cNvPr id="52" name="Straight Connector 51"/>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a:off x="3211359" y="3958569"/>
            <a:ext cx="942590" cy="1208087"/>
            <a:chOff x="1019368" y="4056063"/>
            <a:chExt cx="942590" cy="1208087"/>
          </a:xfrm>
        </p:grpSpPr>
        <p:sp>
          <p:nvSpPr>
            <p:cNvPr id="55" name="Rectangle 35"/>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36"/>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7"/>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8"/>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9"/>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41"/>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1" name="TextBox 60"/>
          <p:cNvSpPr txBox="1"/>
          <p:nvPr/>
        </p:nvSpPr>
        <p:spPr>
          <a:xfrm>
            <a:off x="3613142" y="3460471"/>
            <a:ext cx="787558" cy="369332"/>
          </a:xfrm>
          <a:prstGeom prst="rect">
            <a:avLst/>
          </a:prstGeom>
          <a:noFill/>
        </p:spPr>
        <p:txBody>
          <a:bodyPr wrap="none" rtlCol="0">
            <a:spAutoFit/>
          </a:bodyPr>
          <a:lstStyle/>
          <a:p>
            <a:r>
              <a:rPr lang="en-US" dirty="0"/>
              <a:t>(chair)</a:t>
            </a:r>
          </a:p>
        </p:txBody>
      </p:sp>
      <p:pic>
        <p:nvPicPr>
          <p:cNvPr id="62" name="Picture 61"/>
          <p:cNvPicPr>
            <a:picLocks noChangeAspect="1"/>
          </p:cNvPicPr>
          <p:nvPr/>
        </p:nvPicPr>
        <p:blipFill>
          <a:blip r:embed="rId2"/>
          <a:stretch>
            <a:fillRect/>
          </a:stretch>
        </p:blipFill>
        <p:spPr>
          <a:xfrm>
            <a:off x="4337884" y="4095537"/>
            <a:ext cx="737316" cy="2459736"/>
          </a:xfrm>
          <a:prstGeom prst="rect">
            <a:avLst/>
          </a:prstGeom>
        </p:spPr>
      </p:pic>
      <p:pic>
        <p:nvPicPr>
          <p:cNvPr id="63" name="Picture 62"/>
          <p:cNvPicPr>
            <a:picLocks noChangeAspect="1"/>
          </p:cNvPicPr>
          <p:nvPr/>
        </p:nvPicPr>
        <p:blipFill>
          <a:blip r:embed="rId3"/>
          <a:stretch>
            <a:fillRect/>
          </a:stretch>
        </p:blipFill>
        <p:spPr>
          <a:xfrm>
            <a:off x="4797107" y="2824548"/>
            <a:ext cx="1171911" cy="851178"/>
          </a:xfrm>
          <a:prstGeom prst="rect">
            <a:avLst/>
          </a:prstGeom>
        </p:spPr>
      </p:pic>
      <p:pic>
        <p:nvPicPr>
          <p:cNvPr id="64" name="Picture 63"/>
          <p:cNvPicPr>
            <a:picLocks noChangeAspect="1"/>
          </p:cNvPicPr>
          <p:nvPr/>
        </p:nvPicPr>
        <p:blipFill>
          <a:blip r:embed="rId4"/>
          <a:stretch>
            <a:fillRect/>
          </a:stretch>
        </p:blipFill>
        <p:spPr>
          <a:xfrm>
            <a:off x="1914121" y="4750066"/>
            <a:ext cx="1105313" cy="987188"/>
          </a:xfrm>
          <a:prstGeom prst="rect">
            <a:avLst/>
          </a:prstGeom>
        </p:spPr>
      </p:pic>
      <p:grpSp>
        <p:nvGrpSpPr>
          <p:cNvPr id="65" name="Group 64"/>
          <p:cNvGrpSpPr/>
          <p:nvPr/>
        </p:nvGrpSpPr>
        <p:grpSpPr>
          <a:xfrm>
            <a:off x="1498438" y="3199126"/>
            <a:ext cx="1359119" cy="913894"/>
            <a:chOff x="1576196" y="1992221"/>
            <a:chExt cx="1732500" cy="1164962"/>
          </a:xfrm>
        </p:grpSpPr>
        <p:pic>
          <p:nvPicPr>
            <p:cNvPr id="66" name="Picture 65"/>
            <p:cNvPicPr>
              <a:picLocks noChangeAspect="1"/>
            </p:cNvPicPr>
            <p:nvPr/>
          </p:nvPicPr>
          <p:blipFill>
            <a:blip r:embed="rId5"/>
            <a:stretch>
              <a:fillRect/>
            </a:stretch>
          </p:blipFill>
          <p:spPr>
            <a:xfrm>
              <a:off x="1576196" y="1992221"/>
              <a:ext cx="1732500" cy="1147500"/>
            </a:xfrm>
            <a:prstGeom prst="rect">
              <a:avLst/>
            </a:prstGeom>
          </p:spPr>
        </p:pic>
        <p:sp>
          <p:nvSpPr>
            <p:cNvPr id="67" name="Freeform 20"/>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9" name="Picture 78"/>
          <p:cNvPicPr>
            <a:picLocks noChangeAspect="1"/>
          </p:cNvPicPr>
          <p:nvPr/>
        </p:nvPicPr>
        <p:blipFill>
          <a:blip r:embed="rId6"/>
          <a:stretch>
            <a:fillRect/>
          </a:stretch>
        </p:blipFill>
        <p:spPr>
          <a:xfrm>
            <a:off x="8926926" y="3365328"/>
            <a:ext cx="2025000" cy="1237500"/>
          </a:xfrm>
          <a:prstGeom prst="rect">
            <a:avLst/>
          </a:prstGeom>
        </p:spPr>
      </p:pic>
    </p:spTree>
    <p:extLst>
      <p:ext uri="{BB962C8B-B14F-4D97-AF65-F5344CB8AC3E}">
        <p14:creationId xmlns:p14="http://schemas.microsoft.com/office/powerpoint/2010/main" val="4400057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Unsupervised Learning</a:t>
            </a:r>
          </a:p>
        </p:txBody>
      </p:sp>
      <p:sp>
        <p:nvSpPr>
          <p:cNvPr id="3" name="Content Placeholder 2"/>
          <p:cNvSpPr>
            <a:spLocks noGrp="1"/>
          </p:cNvSpPr>
          <p:nvPr>
            <p:ph sz="quarter" idx="10"/>
          </p:nvPr>
        </p:nvSpPr>
        <p:spPr>
          <a:xfrm>
            <a:off x="345547" y="1032626"/>
            <a:ext cx="9509654" cy="1253374"/>
          </a:xfrm>
        </p:spPr>
        <p:txBody>
          <a:bodyPr/>
          <a:lstStyle/>
          <a:p>
            <a:r>
              <a:rPr lang="en-US"/>
              <a:t>“Unsupervised” means that the training data has no ground truth labels to learn from.</a:t>
            </a:r>
          </a:p>
        </p:txBody>
      </p:sp>
      <p:sp>
        <p:nvSpPr>
          <p:cNvPr id="5" name="TextBox 4"/>
          <p:cNvSpPr txBox="1"/>
          <p:nvPr/>
        </p:nvSpPr>
        <p:spPr>
          <a:xfrm>
            <a:off x="508000" y="2573867"/>
            <a:ext cx="2721355" cy="615553"/>
          </a:xfrm>
          <a:prstGeom prst="rect">
            <a:avLst/>
          </a:prstGeom>
          <a:noFill/>
        </p:spPr>
        <p:txBody>
          <a:bodyPr wrap="none" rtlCol="0">
            <a:spAutoFit/>
          </a:bodyPr>
          <a:lstStyle/>
          <a:p>
            <a:r>
              <a:rPr lang="en-US" sz="3400"/>
              <a:t>Unsupervised: </a:t>
            </a:r>
          </a:p>
        </p:txBody>
      </p:sp>
      <p:grpSp>
        <p:nvGrpSpPr>
          <p:cNvPr id="18" name="Group 17"/>
          <p:cNvGrpSpPr/>
          <p:nvPr/>
        </p:nvGrpSpPr>
        <p:grpSpPr>
          <a:xfrm>
            <a:off x="5472914" y="5286902"/>
            <a:ext cx="1381125" cy="1300163"/>
            <a:chOff x="3095625" y="3808413"/>
            <a:chExt cx="1381125" cy="1300163"/>
          </a:xfrm>
        </p:grpSpPr>
        <p:sp>
          <p:nvSpPr>
            <p:cNvPr id="19" name="Freeform 5"/>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6"/>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2999835" y="4782287"/>
            <a:ext cx="831850" cy="1293523"/>
            <a:chOff x="4498975" y="3759200"/>
            <a:chExt cx="831850" cy="1293523"/>
          </a:xfrm>
        </p:grpSpPr>
        <p:sp>
          <p:nvSpPr>
            <p:cNvPr id="31" name="Rectangle 18"/>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7"/>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18"/>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5"/>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36" name="Straight Connector 35"/>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4710119" y="4539962"/>
              <a:ext cx="410797" cy="302167"/>
              <a:chOff x="4720337" y="4692361"/>
              <a:chExt cx="697102" cy="512762"/>
            </a:xfrm>
          </p:grpSpPr>
          <p:cxnSp>
            <p:nvCxnSpPr>
              <p:cNvPr id="39" name="Straight Connector 38"/>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1" name="Group 40"/>
          <p:cNvGrpSpPr/>
          <p:nvPr/>
        </p:nvGrpSpPr>
        <p:grpSpPr>
          <a:xfrm>
            <a:off x="3143006" y="3322009"/>
            <a:ext cx="942590" cy="1208087"/>
            <a:chOff x="1019368" y="4056063"/>
            <a:chExt cx="942590" cy="1208087"/>
          </a:xfrm>
        </p:grpSpPr>
        <p:sp>
          <p:nvSpPr>
            <p:cNvPr id="42" name="Rectangle 35"/>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36"/>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7"/>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9"/>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1"/>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8" name="Picture 47"/>
          <p:cNvPicPr>
            <a:picLocks noChangeAspect="1"/>
          </p:cNvPicPr>
          <p:nvPr/>
        </p:nvPicPr>
        <p:blipFill>
          <a:blip r:embed="rId2"/>
          <a:stretch>
            <a:fillRect/>
          </a:stretch>
        </p:blipFill>
        <p:spPr>
          <a:xfrm>
            <a:off x="6208568" y="2285709"/>
            <a:ext cx="737316" cy="2459736"/>
          </a:xfrm>
          <a:prstGeom prst="rect">
            <a:avLst/>
          </a:prstGeom>
        </p:spPr>
      </p:pic>
      <p:grpSp>
        <p:nvGrpSpPr>
          <p:cNvPr id="51" name="Group 50"/>
          <p:cNvGrpSpPr/>
          <p:nvPr/>
        </p:nvGrpSpPr>
        <p:grpSpPr>
          <a:xfrm>
            <a:off x="6764452" y="3346327"/>
            <a:ext cx="1359119" cy="913894"/>
            <a:chOff x="1576196" y="1992221"/>
            <a:chExt cx="1732500" cy="1164962"/>
          </a:xfrm>
        </p:grpSpPr>
        <p:pic>
          <p:nvPicPr>
            <p:cNvPr id="52" name="Picture 51"/>
            <p:cNvPicPr>
              <a:picLocks noChangeAspect="1"/>
            </p:cNvPicPr>
            <p:nvPr/>
          </p:nvPicPr>
          <p:blipFill>
            <a:blip r:embed="rId3"/>
            <a:stretch>
              <a:fillRect/>
            </a:stretch>
          </p:blipFill>
          <p:spPr>
            <a:xfrm>
              <a:off x="1576196" y="1992221"/>
              <a:ext cx="1732500" cy="1147500"/>
            </a:xfrm>
            <a:prstGeom prst="rect">
              <a:avLst/>
            </a:prstGeom>
          </p:spPr>
        </p:pic>
        <p:sp>
          <p:nvSpPr>
            <p:cNvPr id="53" name="Freeform 20"/>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54" name="Picture 53"/>
          <p:cNvPicPr>
            <a:picLocks noChangeAspect="1"/>
          </p:cNvPicPr>
          <p:nvPr/>
        </p:nvPicPr>
        <p:blipFill>
          <a:blip r:embed="rId4"/>
          <a:stretch>
            <a:fillRect/>
          </a:stretch>
        </p:blipFill>
        <p:spPr>
          <a:xfrm>
            <a:off x="7026356" y="4996654"/>
            <a:ext cx="835313" cy="1341563"/>
          </a:xfrm>
          <a:prstGeom prst="rect">
            <a:avLst/>
          </a:prstGeom>
        </p:spPr>
      </p:pic>
      <p:sp>
        <p:nvSpPr>
          <p:cNvPr id="55" name="Oval 54"/>
          <p:cNvSpPr/>
          <p:nvPr/>
        </p:nvSpPr>
        <p:spPr>
          <a:xfrm rot="1172292">
            <a:off x="5340131" y="2263347"/>
            <a:ext cx="2980361" cy="2600042"/>
          </a:xfrm>
          <a:prstGeom prst="ellipse">
            <a:avLst/>
          </a:prstGeom>
          <a:noFill/>
          <a:ln w="3492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a:blip r:embed="rId5"/>
          <a:stretch>
            <a:fillRect/>
          </a:stretch>
        </p:blipFill>
        <p:spPr>
          <a:xfrm>
            <a:off x="4050399" y="4320250"/>
            <a:ext cx="1171911" cy="851178"/>
          </a:xfrm>
          <a:prstGeom prst="rect">
            <a:avLst/>
          </a:prstGeom>
        </p:spPr>
      </p:pic>
      <p:sp>
        <p:nvSpPr>
          <p:cNvPr id="56" name="Oval 55"/>
          <p:cNvSpPr/>
          <p:nvPr/>
        </p:nvSpPr>
        <p:spPr>
          <a:xfrm rot="21353877">
            <a:off x="4998401" y="4895669"/>
            <a:ext cx="3635600" cy="1834648"/>
          </a:xfrm>
          <a:prstGeom prst="ellipse">
            <a:avLst/>
          </a:prstGeom>
          <a:noFill/>
          <a:ln w="3492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rot="21353877">
            <a:off x="2160006" y="3084039"/>
            <a:ext cx="3120324" cy="3420710"/>
          </a:xfrm>
          <a:prstGeom prst="ellipse">
            <a:avLst/>
          </a:prstGeom>
          <a:noFill/>
          <a:ln w="3492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25575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Unsupervised Learning</a:t>
            </a:r>
          </a:p>
        </p:txBody>
      </p:sp>
      <p:sp>
        <p:nvSpPr>
          <p:cNvPr id="3" name="Content Placeholder 2"/>
          <p:cNvSpPr>
            <a:spLocks noGrp="1"/>
          </p:cNvSpPr>
          <p:nvPr>
            <p:ph sz="quarter" idx="10"/>
          </p:nvPr>
        </p:nvSpPr>
        <p:spPr>
          <a:xfrm>
            <a:off x="345547" y="1032625"/>
            <a:ext cx="9509654" cy="3065241"/>
          </a:xfrm>
        </p:spPr>
        <p:txBody>
          <a:bodyPr/>
          <a:lstStyle/>
          <a:p>
            <a:r>
              <a:rPr lang="en-US"/>
              <a:t>“Unsupervised” means that the training data has no ground truth labels to learn from.</a:t>
            </a:r>
          </a:p>
          <a:p>
            <a:r>
              <a:rPr lang="en-US"/>
              <a:t>This means they are much harder to evaluate.</a:t>
            </a:r>
          </a:p>
          <a:p>
            <a:r>
              <a:rPr lang="en-US"/>
              <a:t>Clustering is an key unsupervised problem.</a:t>
            </a:r>
          </a:p>
          <a:p>
            <a:endParaRPr lang="en-US"/>
          </a:p>
        </p:txBody>
      </p:sp>
    </p:spTree>
    <p:extLst>
      <p:ext uri="{BB962C8B-B14F-4D97-AF65-F5344CB8AC3E}">
        <p14:creationId xmlns:p14="http://schemas.microsoft.com/office/powerpoint/2010/main" val="11627583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Clustering</a:t>
            </a:r>
          </a:p>
        </p:txBody>
      </p:sp>
      <p:sp>
        <p:nvSpPr>
          <p:cNvPr id="3" name="Content Placeholder 2"/>
          <p:cNvSpPr>
            <a:spLocks noGrp="1"/>
          </p:cNvSpPr>
          <p:nvPr>
            <p:ph sz="quarter" idx="10"/>
          </p:nvPr>
        </p:nvSpPr>
        <p:spPr>
          <a:xfrm>
            <a:off x="341313" y="994526"/>
            <a:ext cx="9429220" cy="5290388"/>
          </a:xfrm>
        </p:spPr>
        <p:txBody>
          <a:bodyPr/>
          <a:lstStyle/>
          <a:p>
            <a:r>
              <a:rPr lang="en-US"/>
              <a:t>Data within a cluster should be similar to other members of the cluster.</a:t>
            </a:r>
          </a:p>
        </p:txBody>
      </p:sp>
      <p:pic>
        <p:nvPicPr>
          <p:cNvPr id="7" name="Picture 6" descr="Screen Shot 2015-06-26 at 1.41.11 PM.png"/>
          <p:cNvPicPr>
            <a:picLocks noChangeAspect="1"/>
          </p:cNvPicPr>
          <p:nvPr/>
        </p:nvPicPr>
        <p:blipFill>
          <a:blip r:embed="rId3"/>
          <a:stretch>
            <a:fillRect/>
          </a:stretch>
        </p:blipFill>
        <p:spPr>
          <a:xfrm>
            <a:off x="313797" y="2671380"/>
            <a:ext cx="5020204" cy="3965538"/>
          </a:xfrm>
          <a:prstGeom prst="rect">
            <a:avLst/>
          </a:prstGeom>
        </p:spPr>
      </p:pic>
    </p:spTree>
    <p:extLst>
      <p:ext uri="{BB962C8B-B14F-4D97-AF65-F5344CB8AC3E}">
        <p14:creationId xmlns:p14="http://schemas.microsoft.com/office/powerpoint/2010/main" val="6495631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Clustering</a:t>
            </a:r>
          </a:p>
        </p:txBody>
      </p:sp>
      <p:sp>
        <p:nvSpPr>
          <p:cNvPr id="3" name="Content Placeholder 2"/>
          <p:cNvSpPr>
            <a:spLocks noGrp="1"/>
          </p:cNvSpPr>
          <p:nvPr>
            <p:ph sz="quarter" idx="10"/>
          </p:nvPr>
        </p:nvSpPr>
        <p:spPr>
          <a:xfrm>
            <a:off x="341313" y="994526"/>
            <a:ext cx="9429220" cy="5290388"/>
          </a:xfrm>
        </p:spPr>
        <p:txBody>
          <a:bodyPr/>
          <a:lstStyle/>
          <a:p>
            <a:r>
              <a:rPr lang="en-US"/>
              <a:t>Data within a cluster should be similar to other members of the cluster.</a:t>
            </a:r>
          </a:p>
        </p:txBody>
      </p:sp>
      <p:pic>
        <p:nvPicPr>
          <p:cNvPr id="7" name="Picture 6" descr="Screen Shot 2015-06-26 at 1.41.11 PM.png"/>
          <p:cNvPicPr>
            <a:picLocks noChangeAspect="1"/>
          </p:cNvPicPr>
          <p:nvPr/>
        </p:nvPicPr>
        <p:blipFill>
          <a:blip r:embed="rId3"/>
          <a:stretch>
            <a:fillRect/>
          </a:stretch>
        </p:blipFill>
        <p:spPr>
          <a:xfrm>
            <a:off x="313797" y="2671380"/>
            <a:ext cx="5020204" cy="3965538"/>
          </a:xfrm>
          <a:prstGeom prst="rect">
            <a:avLst/>
          </a:prstGeom>
        </p:spPr>
      </p:pic>
      <p:sp>
        <p:nvSpPr>
          <p:cNvPr id="8" name="Oval 7"/>
          <p:cNvSpPr/>
          <p:nvPr/>
        </p:nvSpPr>
        <p:spPr>
          <a:xfrm>
            <a:off x="1794934" y="2980267"/>
            <a:ext cx="1710267" cy="1659466"/>
          </a:xfrm>
          <a:prstGeom prst="ellipse">
            <a:avLst/>
          </a:prstGeom>
          <a:noFill/>
          <a:ln w="412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403601" y="2980267"/>
            <a:ext cx="1828800" cy="1557866"/>
          </a:xfrm>
          <a:prstGeom prst="ellipse">
            <a:avLst/>
          </a:prstGeom>
          <a:noFill/>
          <a:ln w="412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098796" y="4165602"/>
            <a:ext cx="1117603" cy="1286933"/>
          </a:xfrm>
          <a:prstGeom prst="ellipse">
            <a:avLst/>
          </a:prstGeom>
          <a:noFill/>
          <a:ln w="412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40268" y="4318001"/>
            <a:ext cx="1828800" cy="1557866"/>
          </a:xfrm>
          <a:prstGeom prst="ellipse">
            <a:avLst/>
          </a:prstGeom>
          <a:noFill/>
          <a:ln w="412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rot="20445610">
            <a:off x="2339155" y="4670904"/>
            <a:ext cx="1137459" cy="1659466"/>
          </a:xfrm>
          <a:prstGeom prst="ellipse">
            <a:avLst/>
          </a:prstGeom>
          <a:noFill/>
          <a:ln w="412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80542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Clustering</a:t>
            </a:r>
          </a:p>
        </p:txBody>
      </p:sp>
      <p:sp>
        <p:nvSpPr>
          <p:cNvPr id="3" name="Content Placeholder 2"/>
          <p:cNvSpPr>
            <a:spLocks noGrp="1"/>
          </p:cNvSpPr>
          <p:nvPr>
            <p:ph sz="quarter" idx="10"/>
          </p:nvPr>
        </p:nvSpPr>
        <p:spPr>
          <a:xfrm>
            <a:off x="341313" y="994526"/>
            <a:ext cx="9429220" cy="5290388"/>
          </a:xfrm>
        </p:spPr>
        <p:txBody>
          <a:bodyPr/>
          <a:lstStyle/>
          <a:p>
            <a:r>
              <a:rPr lang="en-US"/>
              <a:t>Data within a cluster should be similar to other members of the cluster.</a:t>
            </a:r>
          </a:p>
        </p:txBody>
      </p:sp>
      <p:pic>
        <p:nvPicPr>
          <p:cNvPr id="7" name="Picture 6" descr="Screen Shot 2015-06-26 at 1.41.11 PM.png"/>
          <p:cNvPicPr>
            <a:picLocks noChangeAspect="1"/>
          </p:cNvPicPr>
          <p:nvPr/>
        </p:nvPicPr>
        <p:blipFill>
          <a:blip r:embed="rId3"/>
          <a:stretch>
            <a:fillRect/>
          </a:stretch>
        </p:blipFill>
        <p:spPr>
          <a:xfrm>
            <a:off x="313797" y="2671380"/>
            <a:ext cx="5020204" cy="3965538"/>
          </a:xfrm>
          <a:prstGeom prst="rect">
            <a:avLst/>
          </a:prstGeom>
        </p:spPr>
      </p:pic>
      <p:sp>
        <p:nvSpPr>
          <p:cNvPr id="8" name="Oval 7"/>
          <p:cNvSpPr/>
          <p:nvPr/>
        </p:nvSpPr>
        <p:spPr>
          <a:xfrm>
            <a:off x="1794934" y="2980267"/>
            <a:ext cx="1710267" cy="1659466"/>
          </a:xfrm>
          <a:prstGeom prst="ellipse">
            <a:avLst/>
          </a:prstGeom>
          <a:noFill/>
          <a:ln w="412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403601" y="2980267"/>
            <a:ext cx="1828800" cy="1557866"/>
          </a:xfrm>
          <a:prstGeom prst="ellipse">
            <a:avLst/>
          </a:prstGeom>
          <a:noFill/>
          <a:ln w="412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098796" y="4165602"/>
            <a:ext cx="1117603" cy="1286933"/>
          </a:xfrm>
          <a:prstGeom prst="ellipse">
            <a:avLst/>
          </a:prstGeom>
          <a:noFill/>
          <a:ln w="412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40268" y="4318001"/>
            <a:ext cx="1828800" cy="1557866"/>
          </a:xfrm>
          <a:prstGeom prst="ellipse">
            <a:avLst/>
          </a:prstGeom>
          <a:noFill/>
          <a:ln w="412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rot="20445610">
            <a:off x="2339155" y="4670904"/>
            <a:ext cx="1137459" cy="1659466"/>
          </a:xfrm>
          <a:prstGeom prst="ellipse">
            <a:avLst/>
          </a:prstGeom>
          <a:noFill/>
          <a:ln w="412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Screen Shot 2015-07-13 at 2.44.2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666" y="2583920"/>
            <a:ext cx="4724400" cy="3986213"/>
          </a:xfrm>
          <a:prstGeom prst="rect">
            <a:avLst/>
          </a:prstGeom>
        </p:spPr>
      </p:pic>
    </p:spTree>
    <p:extLst>
      <p:ext uri="{BB962C8B-B14F-4D97-AF65-F5344CB8AC3E}">
        <p14:creationId xmlns:p14="http://schemas.microsoft.com/office/powerpoint/2010/main" val="20507379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Clustering</a:t>
            </a:r>
          </a:p>
        </p:txBody>
      </p:sp>
      <p:sp>
        <p:nvSpPr>
          <p:cNvPr id="3" name="Content Placeholder 2"/>
          <p:cNvSpPr>
            <a:spLocks noGrp="1"/>
          </p:cNvSpPr>
          <p:nvPr>
            <p:ph sz="quarter" idx="10"/>
          </p:nvPr>
        </p:nvSpPr>
        <p:spPr>
          <a:xfrm>
            <a:off x="341312" y="1896532"/>
            <a:ext cx="11850687" cy="4388381"/>
          </a:xfrm>
        </p:spPr>
        <p:txBody>
          <a:bodyPr/>
          <a:lstStyle/>
          <a:p>
            <a:pPr>
              <a:buNone/>
            </a:pPr>
            <a:r>
              <a:rPr lang="en-US" dirty="0"/>
              <a:t>Applications include:</a:t>
            </a:r>
          </a:p>
          <a:p>
            <a:r>
              <a:rPr lang="en-US" dirty="0"/>
              <a:t>Automatically grouping documents/webpages into topics</a:t>
            </a:r>
          </a:p>
          <a:p>
            <a:pPr lvl="1"/>
            <a:r>
              <a:rPr lang="en-US" dirty="0"/>
              <a:t>For instance, grouping news stories from today into categories</a:t>
            </a:r>
          </a:p>
          <a:p>
            <a:r>
              <a:rPr lang="en-US" dirty="0"/>
              <a:t>Clustering large number of products</a:t>
            </a:r>
          </a:p>
          <a:p>
            <a:pPr lvl="1"/>
            <a:r>
              <a:rPr lang="en-US" dirty="0"/>
              <a:t>E.g., </a:t>
            </a:r>
            <a:r>
              <a:rPr lang="en-US" dirty="0" err="1"/>
              <a:t>etsy</a:t>
            </a:r>
            <a:r>
              <a:rPr lang="en-US" dirty="0"/>
              <a:t> products</a:t>
            </a:r>
          </a:p>
          <a:p>
            <a:r>
              <a:rPr lang="en-US" dirty="0"/>
              <a:t>Clustering customers into those with similar purchase behavior</a:t>
            </a:r>
          </a:p>
          <a:p>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31300120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Clustering</a:t>
            </a:r>
          </a:p>
        </p:txBody>
      </p:sp>
      <p:sp>
        <p:nvSpPr>
          <p:cNvPr id="3" name="Content Placeholder 2"/>
          <p:cNvSpPr>
            <a:spLocks noGrp="1"/>
          </p:cNvSpPr>
          <p:nvPr>
            <p:ph sz="quarter" idx="10"/>
          </p:nvPr>
        </p:nvSpPr>
        <p:spPr>
          <a:xfrm>
            <a:off x="379412" y="2245253"/>
            <a:ext cx="11558587" cy="4612747"/>
          </a:xfrm>
        </p:spPr>
        <p:txBody>
          <a:bodyPr/>
          <a:lstStyle/>
          <a:p>
            <a:r>
              <a:rPr lang="en-US"/>
              <a:t>Tricky to evaluate the quality of a clustering. No ground truth.</a:t>
            </a:r>
          </a:p>
          <a:p>
            <a:r>
              <a:rPr lang="en-US"/>
              <a:t>One way to test algorithms is to generate the data according to a simulation, so we know ground truth. We can determine whether the clustering algorithm can recover the underlying clusters.</a:t>
            </a:r>
          </a:p>
        </p:txBody>
      </p:sp>
    </p:spTree>
    <p:extLst>
      <p:ext uri="{BB962C8B-B14F-4D97-AF65-F5344CB8AC3E}">
        <p14:creationId xmlns:p14="http://schemas.microsoft.com/office/powerpoint/2010/main" val="2681777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Which border color is the best?</a:t>
            </a:r>
          </a:p>
        </p:txBody>
      </p:sp>
      <p:pic>
        <p:nvPicPr>
          <p:cNvPr id="7"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00274" y="1516062"/>
            <a:ext cx="2612572" cy="2011680"/>
          </a:xfrm>
          <a:prstGeom prst="rect">
            <a:avLst/>
          </a:prstGeom>
          <a:solidFill>
            <a:srgbClr val="000000">
              <a:shade val="95000"/>
            </a:srgbClr>
          </a:solidFill>
          <a:ln w="254000" cap="sq">
            <a:solidFill>
              <a:srgbClr val="000000"/>
            </a:solidFill>
            <a:miter lim="800000"/>
          </a:ln>
          <a:effectLst>
            <a:outerShdw blurRad="254000" dist="190500" dir="2700000" sy="90000" algn="bl" rotWithShape="0">
              <a:srgbClr val="000000">
                <a:alpha val="40000"/>
              </a:srgbClr>
            </a:outerShdw>
          </a:effectLst>
          <a:extLst/>
        </p:spPr>
      </p:pic>
      <p:pic>
        <p:nvPicPr>
          <p:cNvPr id="8"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99237" y="1516062"/>
            <a:ext cx="2612572" cy="2011680"/>
          </a:xfrm>
          <a:prstGeom prst="rect">
            <a:avLst/>
          </a:prstGeom>
          <a:solidFill>
            <a:srgbClr val="000000">
              <a:shade val="95000"/>
            </a:srgbClr>
          </a:solidFill>
          <a:ln w="254000" cap="sq">
            <a:solidFill>
              <a:srgbClr val="107C10"/>
            </a:solidFill>
            <a:miter lim="800000"/>
          </a:ln>
          <a:effectLst>
            <a:outerShdw blurRad="254000" dist="190500" dir="2700000" sy="90000" algn="bl" rotWithShape="0">
              <a:srgbClr val="000000">
                <a:alpha val="40000"/>
              </a:srgbClr>
            </a:outerShdw>
          </a:effectLst>
          <a:extLst/>
        </p:spPr>
      </p:pic>
      <p:pic>
        <p:nvPicPr>
          <p:cNvPr id="9"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79637" y="4411662"/>
            <a:ext cx="2612572" cy="2011680"/>
          </a:xfrm>
          <a:prstGeom prst="rect">
            <a:avLst/>
          </a:prstGeom>
          <a:solidFill>
            <a:srgbClr val="000000">
              <a:shade val="95000"/>
            </a:srgbClr>
          </a:solidFill>
          <a:ln w="254000" cap="sq">
            <a:solidFill>
              <a:srgbClr val="E81123"/>
            </a:solidFill>
            <a:miter lim="800000"/>
          </a:ln>
          <a:effectLst>
            <a:outerShdw blurRad="254000" dist="190500" dir="2700000" sy="90000" algn="bl" rotWithShape="0">
              <a:srgbClr val="000000">
                <a:alpha val="40000"/>
              </a:srgbClr>
            </a:outerShdw>
          </a:effectLst>
          <a:extLst/>
        </p:spPr>
      </p:pic>
      <p:pic>
        <p:nvPicPr>
          <p:cNvPr id="10"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99236" y="4414837"/>
            <a:ext cx="2612572" cy="2011680"/>
          </a:xfrm>
          <a:prstGeom prst="rect">
            <a:avLst/>
          </a:prstGeom>
          <a:solidFill>
            <a:srgbClr val="000000">
              <a:shade val="95000"/>
            </a:srgbClr>
          </a:solidFill>
          <a:ln w="254000" cap="sq">
            <a:solidFill>
              <a:srgbClr val="C8A403"/>
            </a:solidFill>
            <a:miter lim="800000"/>
          </a:ln>
          <a:effectLst>
            <a:outerShdw blurRad="254000" dist="190500" dir="2700000" sy="90000" algn="bl" rotWithShape="0">
              <a:srgbClr val="000000">
                <a:alpha val="40000"/>
              </a:srgbClr>
            </a:outerShdw>
          </a:effectLst>
          <a:extLst/>
        </p:spPr>
      </p:pic>
    </p:spTree>
    <p:extLst>
      <p:ext uri="{BB962C8B-B14F-4D97-AF65-F5344CB8AC3E}">
        <p14:creationId xmlns:p14="http://schemas.microsoft.com/office/powerpoint/2010/main" val="33191889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 Means Clustering</a:t>
            </a:r>
          </a:p>
        </p:txBody>
      </p:sp>
      <p:sp>
        <p:nvSpPr>
          <p:cNvPr id="3" name="Content Placeholder 2"/>
          <p:cNvSpPr>
            <a:spLocks noGrp="1"/>
          </p:cNvSpPr>
          <p:nvPr>
            <p:ph sz="quarter" idx="10"/>
          </p:nvPr>
        </p:nvSpPr>
        <p:spPr>
          <a:xfrm>
            <a:off x="379412" y="2245253"/>
            <a:ext cx="11558587" cy="4612747"/>
          </a:xfrm>
        </p:spPr>
        <p:txBody>
          <a:bodyPr/>
          <a:lstStyle/>
          <a:p>
            <a:r>
              <a:rPr lang="en-US" dirty="0"/>
              <a:t>Input number of clusters, randomly initialize centers</a:t>
            </a:r>
          </a:p>
          <a:p>
            <a:r>
              <a:rPr lang="en-US" dirty="0"/>
              <a:t>Assign all points to the closest cluster center</a:t>
            </a:r>
          </a:p>
          <a:p>
            <a:r>
              <a:rPr lang="en-US" dirty="0"/>
              <a:t>Change cluster centers to be in the middle of its points</a:t>
            </a:r>
          </a:p>
          <a:p>
            <a:r>
              <a:rPr lang="en-US" dirty="0"/>
              <a:t>Repeat until convergence</a:t>
            </a:r>
          </a:p>
          <a:p>
            <a:endParaRPr lang="en-US" dirty="0"/>
          </a:p>
        </p:txBody>
      </p:sp>
    </p:spTree>
    <p:extLst>
      <p:ext uri="{BB962C8B-B14F-4D97-AF65-F5344CB8AC3E}">
        <p14:creationId xmlns:p14="http://schemas.microsoft.com/office/powerpoint/2010/main" val="22405696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09600" y="99458"/>
            <a:ext cx="109728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953735"/>
                </a:solidFill>
                <a:effectLst/>
                <a:uLnTx/>
                <a:uFillTx/>
                <a:latin typeface="+mj-lt"/>
                <a:ea typeface="+mj-ea"/>
                <a:cs typeface="+mj-cs"/>
              </a:rPr>
              <a:t>K-Means in action</a:t>
            </a:r>
          </a:p>
        </p:txBody>
      </p:sp>
      <p:sp>
        <p:nvSpPr>
          <p:cNvPr id="10" name="TextBox 9"/>
          <p:cNvSpPr txBox="1"/>
          <p:nvPr/>
        </p:nvSpPr>
        <p:spPr>
          <a:xfrm>
            <a:off x="7538931" y="2448897"/>
            <a:ext cx="4585337" cy="2031325"/>
          </a:xfrm>
          <a:prstGeom prst="rect">
            <a:avLst/>
          </a:prstGeom>
          <a:noFill/>
        </p:spPr>
        <p:txBody>
          <a:bodyPr wrap="square" rtlCol="0">
            <a:spAutoFit/>
          </a:bodyPr>
          <a:lstStyle/>
          <a:p>
            <a:pPr marL="800100" lvl="1" indent="-342900">
              <a:buFont typeface="+mj-lt"/>
              <a:buAutoNum type="arabicPeriod"/>
            </a:pPr>
            <a:r>
              <a:rPr lang="en-US">
                <a:solidFill>
                  <a:schemeClr val="bg1">
                    <a:lumMod val="65000"/>
                  </a:schemeClr>
                </a:solidFill>
              </a:rPr>
              <a:t>Input number of clusters, randomly initialize centers</a:t>
            </a:r>
          </a:p>
          <a:p>
            <a:pPr marL="800100" lvl="1" indent="-342900">
              <a:buFont typeface="+mj-lt"/>
              <a:buAutoNum type="arabicPeriod"/>
            </a:pPr>
            <a:r>
              <a:rPr lang="en-US">
                <a:solidFill>
                  <a:schemeClr val="bg1">
                    <a:lumMod val="65000"/>
                  </a:schemeClr>
                </a:solidFill>
              </a:rPr>
              <a:t>Assign all points to the closest cluster center</a:t>
            </a:r>
          </a:p>
          <a:p>
            <a:pPr marL="800100" lvl="1" indent="-342900">
              <a:buFont typeface="+mj-lt"/>
              <a:buAutoNum type="arabicPeriod"/>
            </a:pPr>
            <a:r>
              <a:rPr lang="en-US">
                <a:solidFill>
                  <a:schemeClr val="bg1">
                    <a:lumMod val="65000"/>
                  </a:schemeClr>
                </a:solidFill>
              </a:rPr>
              <a:t>Change cluster centers to be in the middle of its points</a:t>
            </a:r>
          </a:p>
          <a:p>
            <a:pPr marL="800100" lvl="1" indent="-342900">
              <a:buFont typeface="+mj-lt"/>
              <a:buAutoNum type="arabicPeriod"/>
            </a:pPr>
            <a:r>
              <a:rPr lang="en-US">
                <a:solidFill>
                  <a:schemeClr val="bg1">
                    <a:lumMod val="65000"/>
                  </a:schemeClr>
                </a:solidFill>
              </a:rPr>
              <a:t>Repeat until convergence</a:t>
            </a:r>
          </a:p>
        </p:txBody>
      </p:sp>
      <p:pic>
        <p:nvPicPr>
          <p:cNvPr id="5" name="Picture 4" descr="Screen Shot 2015-06-26 at 1.41.11 PM.png"/>
          <p:cNvPicPr>
            <a:picLocks noChangeAspect="1"/>
          </p:cNvPicPr>
          <p:nvPr/>
        </p:nvPicPr>
        <p:blipFill>
          <a:blip r:embed="rId2"/>
          <a:stretch>
            <a:fillRect/>
          </a:stretch>
        </p:blipFill>
        <p:spPr>
          <a:xfrm>
            <a:off x="313796" y="1066270"/>
            <a:ext cx="7052205" cy="5570648"/>
          </a:xfrm>
          <a:prstGeom prst="rect">
            <a:avLst/>
          </a:prstGeom>
        </p:spPr>
      </p:pic>
    </p:spTree>
    <p:extLst>
      <p:ext uri="{BB962C8B-B14F-4D97-AF65-F5344CB8AC3E}">
        <p14:creationId xmlns:p14="http://schemas.microsoft.com/office/powerpoint/2010/main" val="31653973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09600" y="99458"/>
            <a:ext cx="109728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953735"/>
                </a:solidFill>
                <a:effectLst/>
                <a:uLnTx/>
                <a:uFillTx/>
                <a:latin typeface="+mj-lt"/>
                <a:ea typeface="+mj-ea"/>
                <a:cs typeface="+mj-cs"/>
              </a:rPr>
              <a:t>K-Means in action</a:t>
            </a:r>
          </a:p>
        </p:txBody>
      </p:sp>
      <p:pic>
        <p:nvPicPr>
          <p:cNvPr id="5" name="Picture 4" descr="Screen Shot 2015-06-26 at 1.41.11 PM.png"/>
          <p:cNvPicPr>
            <a:picLocks noChangeAspect="1"/>
          </p:cNvPicPr>
          <p:nvPr/>
        </p:nvPicPr>
        <p:blipFill>
          <a:blip r:embed="rId2"/>
          <a:stretch>
            <a:fillRect/>
          </a:stretch>
        </p:blipFill>
        <p:spPr>
          <a:xfrm>
            <a:off x="313796" y="1066270"/>
            <a:ext cx="7052205" cy="5570648"/>
          </a:xfrm>
          <a:prstGeom prst="rect">
            <a:avLst/>
          </a:prstGeom>
        </p:spPr>
      </p:pic>
      <p:sp>
        <p:nvSpPr>
          <p:cNvPr id="8" name="Oval 7"/>
          <p:cNvSpPr/>
          <p:nvPr/>
        </p:nvSpPr>
        <p:spPr>
          <a:xfrm>
            <a:off x="3014133" y="263736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680883" y="409151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153833" y="498051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896783" y="533611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709583" y="471381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538927" y="2448900"/>
            <a:ext cx="4585337" cy="2031325"/>
          </a:xfrm>
          <a:prstGeom prst="rect">
            <a:avLst/>
          </a:prstGeom>
          <a:noFill/>
        </p:spPr>
        <p:txBody>
          <a:bodyPr wrap="square" rtlCol="0">
            <a:spAutoFit/>
          </a:bodyPr>
          <a:lstStyle/>
          <a:p>
            <a:pPr marL="800100" lvl="1" indent="-342900">
              <a:buFont typeface="+mj-lt"/>
              <a:buAutoNum type="arabicPeriod"/>
            </a:pPr>
            <a:r>
              <a:rPr lang="en-US"/>
              <a:t>Input number of clusters, randomly initialize centers</a:t>
            </a:r>
          </a:p>
          <a:p>
            <a:pPr marL="800100" lvl="1" indent="-342900">
              <a:buFont typeface="+mj-lt"/>
              <a:buAutoNum type="arabicPeriod"/>
            </a:pPr>
            <a:r>
              <a:rPr lang="en-US">
                <a:solidFill>
                  <a:schemeClr val="bg1">
                    <a:lumMod val="65000"/>
                  </a:schemeClr>
                </a:solidFill>
              </a:rPr>
              <a:t>Assign all points to the closest cluster center</a:t>
            </a:r>
          </a:p>
          <a:p>
            <a:pPr marL="800100" lvl="1" indent="-342900">
              <a:buFont typeface="+mj-lt"/>
              <a:buAutoNum type="arabicPeriod"/>
            </a:pPr>
            <a:r>
              <a:rPr lang="en-US">
                <a:solidFill>
                  <a:schemeClr val="bg1">
                    <a:lumMod val="65000"/>
                  </a:schemeClr>
                </a:solidFill>
              </a:rPr>
              <a:t>Change cluster centers to be in the middle of its points</a:t>
            </a:r>
          </a:p>
          <a:p>
            <a:pPr marL="800100" lvl="1" indent="-342900">
              <a:buFont typeface="+mj-lt"/>
              <a:buAutoNum type="arabicPeriod"/>
            </a:pPr>
            <a:r>
              <a:rPr lang="en-US">
                <a:solidFill>
                  <a:schemeClr val="bg1">
                    <a:lumMod val="65000"/>
                  </a:schemeClr>
                </a:solidFill>
              </a:rPr>
              <a:t>Repeat until convergence</a:t>
            </a:r>
          </a:p>
        </p:txBody>
      </p:sp>
    </p:spTree>
    <p:extLst>
      <p:ext uri="{BB962C8B-B14F-4D97-AF65-F5344CB8AC3E}">
        <p14:creationId xmlns:p14="http://schemas.microsoft.com/office/powerpoint/2010/main" val="39892166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09600" y="99458"/>
            <a:ext cx="109728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953735"/>
                </a:solidFill>
                <a:effectLst/>
                <a:uLnTx/>
                <a:uFillTx/>
                <a:latin typeface="+mj-lt"/>
                <a:ea typeface="+mj-ea"/>
                <a:cs typeface="+mj-cs"/>
              </a:rPr>
              <a:t>K-Means in action</a:t>
            </a:r>
          </a:p>
        </p:txBody>
      </p:sp>
      <p:pic>
        <p:nvPicPr>
          <p:cNvPr id="5" name="Picture 4" descr="Screen Shot 2015-06-26 at 1.41.11 PM.png"/>
          <p:cNvPicPr>
            <a:picLocks noChangeAspect="1"/>
          </p:cNvPicPr>
          <p:nvPr/>
        </p:nvPicPr>
        <p:blipFill>
          <a:blip r:embed="rId2"/>
          <a:stretch>
            <a:fillRect/>
          </a:stretch>
        </p:blipFill>
        <p:spPr>
          <a:xfrm>
            <a:off x="313796" y="1066270"/>
            <a:ext cx="7052205" cy="5570648"/>
          </a:xfrm>
          <a:prstGeom prst="rect">
            <a:avLst/>
          </a:prstGeom>
        </p:spPr>
      </p:pic>
      <p:sp>
        <p:nvSpPr>
          <p:cNvPr id="8" name="Oval 7"/>
          <p:cNvSpPr/>
          <p:nvPr/>
        </p:nvSpPr>
        <p:spPr>
          <a:xfrm>
            <a:off x="3014133" y="263736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680883" y="409151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153833" y="498051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896783" y="533611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709583" y="471381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rot="10800000">
            <a:off x="977900" y="4025900"/>
            <a:ext cx="2806700" cy="711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10800000">
            <a:off x="1130300" y="3314700"/>
            <a:ext cx="284480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3975100" y="1625600"/>
            <a:ext cx="2844800" cy="17907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16200000" flipV="1">
            <a:off x="3429000" y="4000500"/>
            <a:ext cx="137160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16200000" flipV="1">
            <a:off x="4146550" y="4895850"/>
            <a:ext cx="1028700" cy="838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5400000" flipH="1" flipV="1">
            <a:off x="2901950" y="5073650"/>
            <a:ext cx="1219200" cy="5715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733800" y="4762500"/>
            <a:ext cx="4826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7538931" y="2448893"/>
            <a:ext cx="4585337" cy="2031325"/>
          </a:xfrm>
          <a:prstGeom prst="rect">
            <a:avLst/>
          </a:prstGeom>
          <a:noFill/>
        </p:spPr>
        <p:txBody>
          <a:bodyPr wrap="square" rtlCol="0">
            <a:spAutoFit/>
          </a:bodyPr>
          <a:lstStyle/>
          <a:p>
            <a:pPr marL="800100" lvl="1" indent="-342900">
              <a:buFont typeface="+mj-lt"/>
              <a:buAutoNum type="arabicPeriod"/>
            </a:pPr>
            <a:r>
              <a:rPr lang="en-US">
                <a:solidFill>
                  <a:schemeClr val="bg1">
                    <a:lumMod val="65000"/>
                  </a:schemeClr>
                </a:solidFill>
              </a:rPr>
              <a:t>Input number of clusters, randomly initialize centers</a:t>
            </a:r>
          </a:p>
          <a:p>
            <a:pPr marL="800100" lvl="1" indent="-342900">
              <a:buFont typeface="+mj-lt"/>
              <a:buAutoNum type="arabicPeriod"/>
            </a:pPr>
            <a:r>
              <a:rPr lang="en-US">
                <a:solidFill>
                  <a:srgbClr val="000000"/>
                </a:solidFill>
              </a:rPr>
              <a:t>Assign all points to the closest cluster center</a:t>
            </a:r>
          </a:p>
          <a:p>
            <a:pPr marL="800100" lvl="1" indent="-342900">
              <a:buFont typeface="+mj-lt"/>
              <a:buAutoNum type="arabicPeriod"/>
            </a:pPr>
            <a:r>
              <a:rPr lang="en-US">
                <a:solidFill>
                  <a:schemeClr val="bg1">
                    <a:lumMod val="65000"/>
                  </a:schemeClr>
                </a:solidFill>
              </a:rPr>
              <a:t>Change cluster centers to be in the middle of its points</a:t>
            </a:r>
          </a:p>
          <a:p>
            <a:pPr marL="800100" lvl="1" indent="-342900">
              <a:buFont typeface="+mj-lt"/>
              <a:buAutoNum type="arabicPeriod"/>
            </a:pPr>
            <a:r>
              <a:rPr lang="en-US">
                <a:solidFill>
                  <a:schemeClr val="bg1">
                    <a:lumMod val="65000"/>
                  </a:schemeClr>
                </a:solidFill>
              </a:rPr>
              <a:t>Repeat until convergence</a:t>
            </a:r>
          </a:p>
        </p:txBody>
      </p:sp>
    </p:spTree>
    <p:extLst>
      <p:ext uri="{BB962C8B-B14F-4D97-AF65-F5344CB8AC3E}">
        <p14:creationId xmlns:p14="http://schemas.microsoft.com/office/powerpoint/2010/main" val="27848853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09600" y="99458"/>
            <a:ext cx="109728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953735"/>
                </a:solidFill>
                <a:effectLst/>
                <a:uLnTx/>
                <a:uFillTx/>
                <a:latin typeface="+mj-lt"/>
                <a:ea typeface="+mj-ea"/>
                <a:cs typeface="+mj-cs"/>
              </a:rPr>
              <a:t>K-Means in action</a:t>
            </a:r>
          </a:p>
        </p:txBody>
      </p:sp>
      <p:pic>
        <p:nvPicPr>
          <p:cNvPr id="5" name="Picture 4" descr="Screen Shot 2015-06-26 at 1.41.11 PM.png"/>
          <p:cNvPicPr>
            <a:picLocks noChangeAspect="1"/>
          </p:cNvPicPr>
          <p:nvPr/>
        </p:nvPicPr>
        <p:blipFill>
          <a:blip r:embed="rId2"/>
          <a:stretch>
            <a:fillRect/>
          </a:stretch>
        </p:blipFill>
        <p:spPr>
          <a:xfrm>
            <a:off x="313796" y="1066270"/>
            <a:ext cx="7052205" cy="5570648"/>
          </a:xfrm>
          <a:prstGeom prst="rect">
            <a:avLst/>
          </a:prstGeom>
        </p:spPr>
      </p:pic>
      <p:sp>
        <p:nvSpPr>
          <p:cNvPr id="8" name="Oval 7"/>
          <p:cNvSpPr/>
          <p:nvPr/>
        </p:nvSpPr>
        <p:spPr>
          <a:xfrm>
            <a:off x="3014133" y="263736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680883" y="409151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153833" y="498051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896783" y="533611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709583" y="471381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rot="10800000">
            <a:off x="977900" y="4025900"/>
            <a:ext cx="2806700" cy="711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10800000">
            <a:off x="1130300" y="3314700"/>
            <a:ext cx="284480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3975100" y="1625600"/>
            <a:ext cx="2844800" cy="17907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16200000" flipV="1">
            <a:off x="3429000" y="4000500"/>
            <a:ext cx="137160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16200000" flipV="1">
            <a:off x="4146550" y="4895850"/>
            <a:ext cx="1028700" cy="838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5400000" flipH="1" flipV="1">
            <a:off x="2901950" y="5073650"/>
            <a:ext cx="1219200" cy="5715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733800" y="4762500"/>
            <a:ext cx="4826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3953933" y="2370666"/>
            <a:ext cx="118534" cy="105835"/>
          </a:xfrm>
          <a:prstGeom prst="ellipse">
            <a:avLst/>
          </a:prstGeom>
          <a:solidFill>
            <a:srgbClr val="86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44533" y="3570816"/>
            <a:ext cx="118534" cy="105835"/>
          </a:xfrm>
          <a:prstGeom prst="ellipse">
            <a:avLst/>
          </a:prstGeom>
          <a:solidFill>
            <a:srgbClr val="86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004733" y="5494866"/>
            <a:ext cx="118534" cy="105835"/>
          </a:xfrm>
          <a:prstGeom prst="ellipse">
            <a:avLst/>
          </a:prstGeom>
          <a:solidFill>
            <a:srgbClr val="86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2544233" y="4942416"/>
            <a:ext cx="118534" cy="105835"/>
          </a:xfrm>
          <a:prstGeom prst="ellipse">
            <a:avLst/>
          </a:prstGeom>
          <a:solidFill>
            <a:srgbClr val="86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899833" y="3996266"/>
            <a:ext cx="118534" cy="105835"/>
          </a:xfrm>
          <a:prstGeom prst="ellipse">
            <a:avLst/>
          </a:prstGeom>
          <a:solidFill>
            <a:srgbClr val="86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reeform 25"/>
          <p:cNvSpPr/>
          <p:nvPr/>
        </p:nvSpPr>
        <p:spPr>
          <a:xfrm>
            <a:off x="4889500" y="3698119"/>
            <a:ext cx="395606" cy="975481"/>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rot="14797753">
            <a:off x="2713658" y="4552898"/>
            <a:ext cx="339906" cy="598660"/>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rot="14797753">
            <a:off x="3196258" y="3695649"/>
            <a:ext cx="339906" cy="598660"/>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5720018" flipH="1">
            <a:off x="3339115" y="1998591"/>
            <a:ext cx="388844" cy="836954"/>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rot="10800000" flipH="1">
            <a:off x="4051301" y="5340350"/>
            <a:ext cx="209549" cy="228598"/>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TextBox 33"/>
          <p:cNvSpPr txBox="1"/>
          <p:nvPr/>
        </p:nvSpPr>
        <p:spPr>
          <a:xfrm>
            <a:off x="7538931" y="2448895"/>
            <a:ext cx="4585337" cy="2031325"/>
          </a:xfrm>
          <a:prstGeom prst="rect">
            <a:avLst/>
          </a:prstGeom>
          <a:noFill/>
        </p:spPr>
        <p:txBody>
          <a:bodyPr wrap="square" rtlCol="0">
            <a:spAutoFit/>
          </a:bodyPr>
          <a:lstStyle/>
          <a:p>
            <a:pPr marL="800100" lvl="1" indent="-342900">
              <a:buFont typeface="+mj-lt"/>
              <a:buAutoNum type="arabicPeriod"/>
            </a:pPr>
            <a:r>
              <a:rPr lang="en-US">
                <a:solidFill>
                  <a:schemeClr val="bg1">
                    <a:lumMod val="65000"/>
                  </a:schemeClr>
                </a:solidFill>
              </a:rPr>
              <a:t>Input number of clusters, randomly initialize centers</a:t>
            </a:r>
          </a:p>
          <a:p>
            <a:pPr marL="800100" lvl="1" indent="-342900">
              <a:buFont typeface="+mj-lt"/>
              <a:buAutoNum type="arabicPeriod"/>
            </a:pPr>
            <a:r>
              <a:rPr lang="en-US">
                <a:solidFill>
                  <a:schemeClr val="bg1">
                    <a:lumMod val="65000"/>
                  </a:schemeClr>
                </a:solidFill>
              </a:rPr>
              <a:t>Assign all points to the closest cluster center</a:t>
            </a:r>
          </a:p>
          <a:p>
            <a:pPr marL="800100" lvl="1" indent="-342900">
              <a:buFont typeface="+mj-lt"/>
              <a:buAutoNum type="arabicPeriod"/>
            </a:pPr>
            <a:r>
              <a:rPr lang="en-US">
                <a:solidFill>
                  <a:srgbClr val="000000"/>
                </a:solidFill>
              </a:rPr>
              <a:t>Change cluster centers to be in the middle of its points</a:t>
            </a:r>
          </a:p>
          <a:p>
            <a:pPr marL="800100" lvl="1" indent="-342900">
              <a:buFont typeface="+mj-lt"/>
              <a:buAutoNum type="arabicPeriod"/>
            </a:pPr>
            <a:r>
              <a:rPr lang="en-US">
                <a:solidFill>
                  <a:schemeClr val="bg1">
                    <a:lumMod val="65000"/>
                  </a:schemeClr>
                </a:solidFill>
              </a:rPr>
              <a:t>Repeat until convergence</a:t>
            </a:r>
          </a:p>
        </p:txBody>
      </p:sp>
    </p:spTree>
    <p:extLst>
      <p:ext uri="{BB962C8B-B14F-4D97-AF65-F5344CB8AC3E}">
        <p14:creationId xmlns:p14="http://schemas.microsoft.com/office/powerpoint/2010/main" val="16887762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09600" y="99458"/>
            <a:ext cx="109728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953735"/>
                </a:solidFill>
                <a:effectLst/>
                <a:uLnTx/>
                <a:uFillTx/>
                <a:latin typeface="+mj-lt"/>
                <a:ea typeface="+mj-ea"/>
                <a:cs typeface="+mj-cs"/>
              </a:rPr>
              <a:t>K-Means in action</a:t>
            </a:r>
          </a:p>
        </p:txBody>
      </p:sp>
      <p:pic>
        <p:nvPicPr>
          <p:cNvPr id="5" name="Picture 4" descr="Screen Shot 2015-06-26 at 1.41.11 PM.png"/>
          <p:cNvPicPr>
            <a:picLocks noChangeAspect="1"/>
          </p:cNvPicPr>
          <p:nvPr/>
        </p:nvPicPr>
        <p:blipFill>
          <a:blip r:embed="rId2"/>
          <a:stretch>
            <a:fillRect/>
          </a:stretch>
        </p:blipFill>
        <p:spPr>
          <a:xfrm>
            <a:off x="313796" y="1066270"/>
            <a:ext cx="7052205" cy="5570648"/>
          </a:xfrm>
          <a:prstGeom prst="rect">
            <a:avLst/>
          </a:prstGeom>
        </p:spPr>
      </p:pic>
      <p:sp>
        <p:nvSpPr>
          <p:cNvPr id="8" name="Oval 7"/>
          <p:cNvSpPr/>
          <p:nvPr/>
        </p:nvSpPr>
        <p:spPr>
          <a:xfrm>
            <a:off x="3572933" y="2366433"/>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663016" y="4328583"/>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053167" y="4506382"/>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761316" y="4963583"/>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74783" y="2783416"/>
            <a:ext cx="118534" cy="10583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7538931" y="2448893"/>
            <a:ext cx="4585337" cy="2031325"/>
          </a:xfrm>
          <a:prstGeom prst="rect">
            <a:avLst/>
          </a:prstGeom>
          <a:noFill/>
        </p:spPr>
        <p:txBody>
          <a:bodyPr wrap="square" rtlCol="0">
            <a:spAutoFit/>
          </a:bodyPr>
          <a:lstStyle/>
          <a:p>
            <a:pPr marL="800100" lvl="1" indent="-342900">
              <a:buFont typeface="+mj-lt"/>
              <a:buAutoNum type="arabicPeriod"/>
            </a:pPr>
            <a:r>
              <a:rPr lang="en-US">
                <a:solidFill>
                  <a:schemeClr val="bg1">
                    <a:lumMod val="65000"/>
                  </a:schemeClr>
                </a:solidFill>
              </a:rPr>
              <a:t>Input number of clusters, randomly initialize centers</a:t>
            </a:r>
          </a:p>
          <a:p>
            <a:pPr marL="800100" lvl="1" indent="-342900">
              <a:buFont typeface="+mj-lt"/>
              <a:buAutoNum type="arabicPeriod"/>
            </a:pPr>
            <a:r>
              <a:rPr lang="en-US">
                <a:solidFill>
                  <a:schemeClr val="bg1">
                    <a:lumMod val="65000"/>
                  </a:schemeClr>
                </a:solidFill>
              </a:rPr>
              <a:t>Assign all points to the closest cluster center</a:t>
            </a:r>
          </a:p>
          <a:p>
            <a:pPr marL="800100" lvl="1" indent="-342900">
              <a:buFont typeface="+mj-lt"/>
              <a:buAutoNum type="arabicPeriod"/>
            </a:pPr>
            <a:r>
              <a:rPr lang="en-US">
                <a:solidFill>
                  <a:schemeClr val="bg1">
                    <a:lumMod val="65000"/>
                  </a:schemeClr>
                </a:solidFill>
              </a:rPr>
              <a:t>Change cluster centers to be in the middle of its points</a:t>
            </a:r>
          </a:p>
          <a:p>
            <a:pPr marL="800100" lvl="1" indent="-342900">
              <a:buFont typeface="+mj-lt"/>
              <a:buAutoNum type="arabicPeriod"/>
            </a:pPr>
            <a:r>
              <a:rPr lang="en-US">
                <a:solidFill>
                  <a:srgbClr val="000000"/>
                </a:solidFill>
              </a:rPr>
              <a:t>Repeat until convergence</a:t>
            </a:r>
          </a:p>
        </p:txBody>
      </p:sp>
    </p:spTree>
    <p:extLst>
      <p:ext uri="{BB962C8B-B14F-4D97-AF65-F5344CB8AC3E}">
        <p14:creationId xmlns:p14="http://schemas.microsoft.com/office/powerpoint/2010/main" val="11871659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Agglomerative Clustering</a:t>
            </a:r>
          </a:p>
        </p:txBody>
      </p:sp>
      <p:sp>
        <p:nvSpPr>
          <p:cNvPr id="3" name="Content Placeholder 2"/>
          <p:cNvSpPr>
            <a:spLocks noGrp="1"/>
          </p:cNvSpPr>
          <p:nvPr>
            <p:ph sz="quarter" idx="10"/>
          </p:nvPr>
        </p:nvSpPr>
        <p:spPr/>
        <p:txBody>
          <a:bodyPr/>
          <a:lstStyle/>
          <a:p>
            <a:r>
              <a:rPr lang="en-US" dirty="0"/>
              <a:t>Start with each point in its own cluster</a:t>
            </a:r>
          </a:p>
          <a:p>
            <a:r>
              <a:rPr lang="en-US" dirty="0"/>
              <a:t>Repeatedly merge the clusters of the closest two points</a:t>
            </a:r>
          </a:p>
        </p:txBody>
      </p:sp>
    </p:spTree>
    <p:extLst>
      <p:ext uri="{BB962C8B-B14F-4D97-AF65-F5344CB8AC3E}">
        <p14:creationId xmlns:p14="http://schemas.microsoft.com/office/powerpoint/2010/main" val="42866858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Agglomerative Clustering</a:t>
            </a:r>
          </a:p>
        </p:txBody>
      </p:sp>
      <p:grpSp>
        <p:nvGrpSpPr>
          <p:cNvPr id="5" name="Group 4"/>
          <p:cNvGrpSpPr/>
          <p:nvPr/>
        </p:nvGrpSpPr>
        <p:grpSpPr>
          <a:xfrm>
            <a:off x="4343678" y="2980267"/>
            <a:ext cx="1633788" cy="1931967"/>
            <a:chOff x="4733145" y="2825742"/>
            <a:chExt cx="969263" cy="1222892"/>
          </a:xfrm>
        </p:grpSpPr>
        <p:sp>
          <p:nvSpPr>
            <p:cNvPr id="13" name="Oval 12"/>
            <p:cNvSpPr/>
            <p:nvPr/>
          </p:nvSpPr>
          <p:spPr>
            <a:xfrm>
              <a:off x="5425295" y="30098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539595" y="33210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520545" y="35813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406245" y="38036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82395" y="39052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745845" y="32194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33145" y="34353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923645" y="33718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209395" y="28257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Start with each point in its own cluster</a:t>
            </a:r>
          </a:p>
          <a:p>
            <a:r>
              <a:rPr lang="en-US"/>
              <a:t>Repeatedly merge the clusters of the closest two points</a:t>
            </a:r>
            <a:endParaRPr lang="en-US" dirty="0"/>
          </a:p>
        </p:txBody>
      </p:sp>
    </p:spTree>
    <p:extLst>
      <p:ext uri="{BB962C8B-B14F-4D97-AF65-F5344CB8AC3E}">
        <p14:creationId xmlns:p14="http://schemas.microsoft.com/office/powerpoint/2010/main" val="13601228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Agglomerative Clustering</a:t>
            </a:r>
          </a:p>
        </p:txBody>
      </p:sp>
      <p:grpSp>
        <p:nvGrpSpPr>
          <p:cNvPr id="5" name="Group 4"/>
          <p:cNvGrpSpPr/>
          <p:nvPr/>
        </p:nvGrpSpPr>
        <p:grpSpPr>
          <a:xfrm>
            <a:off x="4343678" y="2980267"/>
            <a:ext cx="1633788" cy="1931967"/>
            <a:chOff x="4733145" y="2825742"/>
            <a:chExt cx="969263" cy="1222892"/>
          </a:xfrm>
        </p:grpSpPr>
        <p:sp>
          <p:nvSpPr>
            <p:cNvPr id="13" name="Oval 12"/>
            <p:cNvSpPr/>
            <p:nvPr/>
          </p:nvSpPr>
          <p:spPr>
            <a:xfrm>
              <a:off x="5425295" y="30098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539595" y="33210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520545" y="35813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406245" y="38036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82395" y="39052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745845" y="32194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33145" y="34353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923645" y="33718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209395" y="28257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Start with each point in its own cluster</a:t>
            </a:r>
          </a:p>
          <a:p>
            <a:r>
              <a:rPr lang="en-US"/>
              <a:t>Repeatedly merge the clusters of the closest two points</a:t>
            </a:r>
            <a:endParaRPr lang="en-US" dirty="0"/>
          </a:p>
        </p:txBody>
      </p:sp>
      <p:cxnSp>
        <p:nvCxnSpPr>
          <p:cNvPr id="24" name="Straight Connector 23"/>
          <p:cNvCxnSpPr/>
          <p:nvPr/>
        </p:nvCxnSpPr>
        <p:spPr>
          <a:xfrm flipV="1">
            <a:off x="4584655" y="3998276"/>
            <a:ext cx="120319" cy="18912"/>
          </a:xfrm>
          <a:prstGeom prst="line">
            <a:avLst/>
          </a:prstGeom>
          <a:ln w="57150" cmpd="sng"/>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6940095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Agglomerative Clustering</a:t>
            </a:r>
          </a:p>
        </p:txBody>
      </p:sp>
      <p:grpSp>
        <p:nvGrpSpPr>
          <p:cNvPr id="5" name="Group 4"/>
          <p:cNvGrpSpPr/>
          <p:nvPr/>
        </p:nvGrpSpPr>
        <p:grpSpPr>
          <a:xfrm>
            <a:off x="4343678" y="2980267"/>
            <a:ext cx="1633788" cy="1931967"/>
            <a:chOff x="4733145" y="2825742"/>
            <a:chExt cx="969263" cy="1222892"/>
          </a:xfrm>
        </p:grpSpPr>
        <p:sp>
          <p:nvSpPr>
            <p:cNvPr id="13" name="Oval 12"/>
            <p:cNvSpPr/>
            <p:nvPr/>
          </p:nvSpPr>
          <p:spPr>
            <a:xfrm>
              <a:off x="5425295" y="30098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539595" y="33210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520545" y="35813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406245" y="38036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82395" y="39052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745845" y="32194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33145" y="34353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923645" y="33718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209395" y="28257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Start with each point in its own cluster</a:t>
            </a:r>
          </a:p>
          <a:p>
            <a:r>
              <a:rPr lang="en-US" dirty="0"/>
              <a:t>Repeatedly merge the clusters of the closest two points</a:t>
            </a:r>
          </a:p>
        </p:txBody>
      </p:sp>
      <p:cxnSp>
        <p:nvCxnSpPr>
          <p:cNvPr id="4" name="Straight Connector 3"/>
          <p:cNvCxnSpPr/>
          <p:nvPr/>
        </p:nvCxnSpPr>
        <p:spPr>
          <a:xfrm flipV="1">
            <a:off x="5657805" y="4367430"/>
            <a:ext cx="95635" cy="157757"/>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4" name="Straight Connector 23"/>
          <p:cNvCxnSpPr/>
          <p:nvPr/>
        </p:nvCxnSpPr>
        <p:spPr>
          <a:xfrm flipV="1">
            <a:off x="4584655" y="3998276"/>
            <a:ext cx="120319" cy="18912"/>
          </a:xfrm>
          <a:prstGeom prst="line">
            <a:avLst/>
          </a:prstGeom>
          <a:ln w="57150" cmpd="sng"/>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47295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Accent Color: Analyze Image</a:t>
            </a:r>
          </a:p>
        </p:txBody>
      </p:sp>
      <p:pic>
        <p:nvPicPr>
          <p:cNvPr id="3" name="Picture 2"/>
          <p:cNvPicPr>
            <a:picLocks noChangeAspect="1"/>
          </p:cNvPicPr>
          <p:nvPr/>
        </p:nvPicPr>
        <p:blipFill>
          <a:blip r:embed="rId3"/>
          <a:stretch>
            <a:fillRect/>
          </a:stretch>
        </p:blipFill>
        <p:spPr>
          <a:xfrm>
            <a:off x="665162" y="1855333"/>
            <a:ext cx="4562475" cy="3495675"/>
          </a:xfrm>
          <a:prstGeom prst="rect">
            <a:avLst/>
          </a:prstGeom>
        </p:spPr>
      </p:pic>
      <p:grpSp>
        <p:nvGrpSpPr>
          <p:cNvPr id="6" name="Group 5"/>
          <p:cNvGrpSpPr/>
          <p:nvPr/>
        </p:nvGrpSpPr>
        <p:grpSpPr>
          <a:xfrm>
            <a:off x="6353175" y="1028700"/>
            <a:ext cx="4448175" cy="5316537"/>
            <a:chOff x="6943725" y="1028700"/>
            <a:chExt cx="4448175" cy="5316537"/>
          </a:xfrm>
        </p:grpSpPr>
        <p:pic>
          <p:nvPicPr>
            <p:cNvPr id="4" name="Picture 3"/>
            <p:cNvPicPr>
              <a:picLocks noChangeAspect="1"/>
            </p:cNvPicPr>
            <p:nvPr/>
          </p:nvPicPr>
          <p:blipFill>
            <a:blip r:embed="rId4"/>
            <a:stretch>
              <a:fillRect/>
            </a:stretch>
          </p:blipFill>
          <p:spPr>
            <a:xfrm>
              <a:off x="6943725" y="1028700"/>
              <a:ext cx="4419600" cy="3552825"/>
            </a:xfrm>
            <a:prstGeom prst="rect">
              <a:avLst/>
            </a:prstGeom>
          </p:spPr>
        </p:pic>
        <p:pic>
          <p:nvPicPr>
            <p:cNvPr id="5" name="Picture 4"/>
            <p:cNvPicPr>
              <a:picLocks noChangeAspect="1"/>
            </p:cNvPicPr>
            <p:nvPr/>
          </p:nvPicPr>
          <p:blipFill>
            <a:blip r:embed="rId5"/>
            <a:stretch>
              <a:fillRect/>
            </a:stretch>
          </p:blipFill>
          <p:spPr>
            <a:xfrm>
              <a:off x="6943725" y="4525962"/>
              <a:ext cx="4448175" cy="1819275"/>
            </a:xfrm>
            <a:prstGeom prst="rect">
              <a:avLst/>
            </a:prstGeom>
          </p:spPr>
        </p:pic>
      </p:grpSp>
      <p:sp>
        <p:nvSpPr>
          <p:cNvPr id="7" name="Rectangle 6"/>
          <p:cNvSpPr/>
          <p:nvPr/>
        </p:nvSpPr>
        <p:spPr>
          <a:xfrm>
            <a:off x="6353175" y="4238625"/>
            <a:ext cx="3943350" cy="323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53175" y="6096000"/>
            <a:ext cx="3943350" cy="323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56464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Agglomerative Clustering</a:t>
            </a:r>
          </a:p>
        </p:txBody>
      </p:sp>
      <p:grpSp>
        <p:nvGrpSpPr>
          <p:cNvPr id="5" name="Group 4"/>
          <p:cNvGrpSpPr/>
          <p:nvPr/>
        </p:nvGrpSpPr>
        <p:grpSpPr>
          <a:xfrm>
            <a:off x="4343678" y="2980267"/>
            <a:ext cx="1633788" cy="1931967"/>
            <a:chOff x="4733145" y="2825742"/>
            <a:chExt cx="969263" cy="1222892"/>
          </a:xfrm>
        </p:grpSpPr>
        <p:sp>
          <p:nvSpPr>
            <p:cNvPr id="13" name="Oval 12"/>
            <p:cNvSpPr/>
            <p:nvPr/>
          </p:nvSpPr>
          <p:spPr>
            <a:xfrm>
              <a:off x="5425295" y="30098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539595" y="33210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520545" y="35813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406245" y="38036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82395" y="39052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745845" y="32194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33145" y="34353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923645" y="33718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209395" y="28257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Start with each point in its own cluster</a:t>
            </a:r>
          </a:p>
          <a:p>
            <a:r>
              <a:rPr lang="en-US"/>
              <a:t>Repeatedly merge the clusters of the closest two points</a:t>
            </a:r>
            <a:endParaRPr lang="en-US" dirty="0"/>
          </a:p>
        </p:txBody>
      </p:sp>
      <p:cxnSp>
        <p:nvCxnSpPr>
          <p:cNvPr id="4" name="Straight Connector 3"/>
          <p:cNvCxnSpPr/>
          <p:nvPr/>
        </p:nvCxnSpPr>
        <p:spPr>
          <a:xfrm flipV="1">
            <a:off x="5657805" y="4367430"/>
            <a:ext cx="95635" cy="157757"/>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4" name="Straight Connector 23"/>
          <p:cNvCxnSpPr/>
          <p:nvPr/>
        </p:nvCxnSpPr>
        <p:spPr>
          <a:xfrm flipV="1">
            <a:off x="4584655" y="3998276"/>
            <a:ext cx="120319" cy="18912"/>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6" name="Straight Connector 25"/>
          <p:cNvCxnSpPr>
            <a:endCxn id="19" idx="5"/>
          </p:cNvCxnSpPr>
          <p:nvPr/>
        </p:nvCxnSpPr>
        <p:spPr>
          <a:xfrm flipH="1" flipV="1">
            <a:off x="4599332" y="3795609"/>
            <a:ext cx="118343" cy="86931"/>
          </a:xfrm>
          <a:prstGeom prst="line">
            <a:avLst/>
          </a:prstGeom>
          <a:ln w="57150" cmpd="sng"/>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7924065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Agglomerative Clustering</a:t>
            </a:r>
          </a:p>
        </p:txBody>
      </p:sp>
      <p:grpSp>
        <p:nvGrpSpPr>
          <p:cNvPr id="5" name="Group 4"/>
          <p:cNvGrpSpPr/>
          <p:nvPr/>
        </p:nvGrpSpPr>
        <p:grpSpPr>
          <a:xfrm>
            <a:off x="4343678" y="2980267"/>
            <a:ext cx="1633788" cy="1931967"/>
            <a:chOff x="4733145" y="2825742"/>
            <a:chExt cx="969263" cy="1222892"/>
          </a:xfrm>
        </p:grpSpPr>
        <p:sp>
          <p:nvSpPr>
            <p:cNvPr id="13" name="Oval 12"/>
            <p:cNvSpPr/>
            <p:nvPr/>
          </p:nvSpPr>
          <p:spPr>
            <a:xfrm>
              <a:off x="5425295" y="30098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539595" y="33210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520545" y="35813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406245" y="38036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82395" y="39052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745845" y="32194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33145" y="34353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923645" y="33718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209395" y="28257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Start with each point in its own cluster</a:t>
            </a:r>
          </a:p>
          <a:p>
            <a:r>
              <a:rPr lang="en-US"/>
              <a:t>Repeatedly merge the clusters of the closest two points</a:t>
            </a:r>
            <a:endParaRPr lang="en-US" dirty="0"/>
          </a:p>
        </p:txBody>
      </p:sp>
      <p:cxnSp>
        <p:nvCxnSpPr>
          <p:cNvPr id="4" name="Straight Connector 3"/>
          <p:cNvCxnSpPr/>
          <p:nvPr/>
        </p:nvCxnSpPr>
        <p:spPr>
          <a:xfrm flipV="1">
            <a:off x="5657805" y="4367430"/>
            <a:ext cx="95635" cy="157757"/>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4" name="Straight Connector 23"/>
          <p:cNvCxnSpPr/>
          <p:nvPr/>
        </p:nvCxnSpPr>
        <p:spPr>
          <a:xfrm flipV="1">
            <a:off x="4584655" y="3998276"/>
            <a:ext cx="120319" cy="18912"/>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5" name="Straight Connector 24"/>
          <p:cNvCxnSpPr/>
          <p:nvPr/>
        </p:nvCxnSpPr>
        <p:spPr>
          <a:xfrm flipH="1" flipV="1">
            <a:off x="4443375" y="3808309"/>
            <a:ext cx="20630" cy="158079"/>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6" name="Straight Connector 25"/>
          <p:cNvCxnSpPr>
            <a:endCxn id="19" idx="5"/>
          </p:cNvCxnSpPr>
          <p:nvPr/>
        </p:nvCxnSpPr>
        <p:spPr>
          <a:xfrm flipH="1" flipV="1">
            <a:off x="4599332" y="3795609"/>
            <a:ext cx="118343" cy="86931"/>
          </a:xfrm>
          <a:prstGeom prst="line">
            <a:avLst/>
          </a:prstGeom>
          <a:ln w="57150" cmpd="sng"/>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8407759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Agglomerative Clustering</a:t>
            </a:r>
          </a:p>
        </p:txBody>
      </p:sp>
      <p:grpSp>
        <p:nvGrpSpPr>
          <p:cNvPr id="5" name="Group 4"/>
          <p:cNvGrpSpPr/>
          <p:nvPr/>
        </p:nvGrpSpPr>
        <p:grpSpPr>
          <a:xfrm>
            <a:off x="4343678" y="2980267"/>
            <a:ext cx="1633788" cy="1931967"/>
            <a:chOff x="4733145" y="2825742"/>
            <a:chExt cx="969263" cy="1222892"/>
          </a:xfrm>
        </p:grpSpPr>
        <p:sp>
          <p:nvSpPr>
            <p:cNvPr id="13" name="Oval 12"/>
            <p:cNvSpPr/>
            <p:nvPr/>
          </p:nvSpPr>
          <p:spPr>
            <a:xfrm>
              <a:off x="5425295" y="30098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539595" y="33210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520545" y="35813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406245" y="38036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82395" y="39052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745845" y="32194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33145" y="34353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923645" y="33718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209395" y="28257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Start with each point in its own cluster</a:t>
            </a:r>
          </a:p>
          <a:p>
            <a:r>
              <a:rPr lang="en-US"/>
              <a:t>Repeatedly merge the clusters of the closest two points</a:t>
            </a:r>
            <a:endParaRPr lang="en-US" dirty="0"/>
          </a:p>
        </p:txBody>
      </p:sp>
      <p:cxnSp>
        <p:nvCxnSpPr>
          <p:cNvPr id="4" name="Straight Connector 3"/>
          <p:cNvCxnSpPr/>
          <p:nvPr/>
        </p:nvCxnSpPr>
        <p:spPr>
          <a:xfrm flipV="1">
            <a:off x="5657805" y="4367430"/>
            <a:ext cx="95635" cy="157757"/>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4" name="Straight Connector 23"/>
          <p:cNvCxnSpPr/>
          <p:nvPr/>
        </p:nvCxnSpPr>
        <p:spPr>
          <a:xfrm flipV="1">
            <a:off x="4584655" y="3998276"/>
            <a:ext cx="120319" cy="18912"/>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5" name="Straight Connector 24"/>
          <p:cNvCxnSpPr/>
          <p:nvPr/>
        </p:nvCxnSpPr>
        <p:spPr>
          <a:xfrm flipH="1" flipV="1">
            <a:off x="4443375" y="3808309"/>
            <a:ext cx="20630" cy="158079"/>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6" name="Straight Connector 25"/>
          <p:cNvCxnSpPr>
            <a:endCxn id="19" idx="5"/>
          </p:cNvCxnSpPr>
          <p:nvPr/>
        </p:nvCxnSpPr>
        <p:spPr>
          <a:xfrm flipH="1" flipV="1">
            <a:off x="4599332" y="3795609"/>
            <a:ext cx="118343" cy="86931"/>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7" name="Straight Connector 26"/>
          <p:cNvCxnSpPr/>
          <p:nvPr/>
        </p:nvCxnSpPr>
        <p:spPr>
          <a:xfrm flipV="1">
            <a:off x="5803855" y="4001995"/>
            <a:ext cx="49093" cy="180293"/>
          </a:xfrm>
          <a:prstGeom prst="line">
            <a:avLst/>
          </a:prstGeom>
          <a:ln w="57150" cmpd="sng"/>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6808153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Agglomerative Clustering</a:t>
            </a:r>
          </a:p>
        </p:txBody>
      </p:sp>
      <p:grpSp>
        <p:nvGrpSpPr>
          <p:cNvPr id="5" name="Group 4"/>
          <p:cNvGrpSpPr/>
          <p:nvPr/>
        </p:nvGrpSpPr>
        <p:grpSpPr>
          <a:xfrm>
            <a:off x="4343678" y="2980267"/>
            <a:ext cx="1633788" cy="1931967"/>
            <a:chOff x="4733145" y="2825742"/>
            <a:chExt cx="969263" cy="1222892"/>
          </a:xfrm>
        </p:grpSpPr>
        <p:sp>
          <p:nvSpPr>
            <p:cNvPr id="13" name="Oval 12"/>
            <p:cNvSpPr/>
            <p:nvPr/>
          </p:nvSpPr>
          <p:spPr>
            <a:xfrm>
              <a:off x="5425295" y="30098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539595" y="33210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520545" y="35813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406245" y="38036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82395" y="39052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745845" y="32194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33145" y="34353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923645" y="33718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209395" y="28257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Start with each point in its own cluster</a:t>
            </a:r>
          </a:p>
          <a:p>
            <a:r>
              <a:rPr lang="en-US"/>
              <a:t>Repeatedly merge the clusters of the closest two points</a:t>
            </a:r>
            <a:endParaRPr lang="en-US" dirty="0"/>
          </a:p>
        </p:txBody>
      </p:sp>
      <p:cxnSp>
        <p:nvCxnSpPr>
          <p:cNvPr id="4" name="Straight Connector 3"/>
          <p:cNvCxnSpPr/>
          <p:nvPr/>
        </p:nvCxnSpPr>
        <p:spPr>
          <a:xfrm flipV="1">
            <a:off x="5657805" y="4367430"/>
            <a:ext cx="95635" cy="157757"/>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4" name="Straight Connector 23"/>
          <p:cNvCxnSpPr/>
          <p:nvPr/>
        </p:nvCxnSpPr>
        <p:spPr>
          <a:xfrm flipV="1">
            <a:off x="4584655" y="3998276"/>
            <a:ext cx="120319" cy="18912"/>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5" name="Straight Connector 24"/>
          <p:cNvCxnSpPr/>
          <p:nvPr/>
        </p:nvCxnSpPr>
        <p:spPr>
          <a:xfrm flipH="1" flipV="1">
            <a:off x="4443375" y="3808309"/>
            <a:ext cx="20630" cy="158079"/>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6" name="Straight Connector 25"/>
          <p:cNvCxnSpPr>
            <a:endCxn id="19" idx="5"/>
          </p:cNvCxnSpPr>
          <p:nvPr/>
        </p:nvCxnSpPr>
        <p:spPr>
          <a:xfrm flipH="1" flipV="1">
            <a:off x="4599332" y="3795609"/>
            <a:ext cx="118343" cy="86931"/>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7" name="Straight Connector 26"/>
          <p:cNvCxnSpPr/>
          <p:nvPr/>
        </p:nvCxnSpPr>
        <p:spPr>
          <a:xfrm flipV="1">
            <a:off x="5803855" y="4001995"/>
            <a:ext cx="49093" cy="180293"/>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8" name="Straight Connector 27"/>
          <p:cNvCxnSpPr>
            <a:stCxn id="13" idx="1"/>
          </p:cNvCxnSpPr>
          <p:nvPr/>
        </p:nvCxnSpPr>
        <p:spPr>
          <a:xfrm flipH="1" flipV="1">
            <a:off x="5357648" y="3144746"/>
            <a:ext cx="192907" cy="159623"/>
          </a:xfrm>
          <a:prstGeom prst="line">
            <a:avLst/>
          </a:prstGeom>
          <a:ln w="57150" cmpd="sng"/>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753609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Agglomerative Clustering</a:t>
            </a:r>
          </a:p>
        </p:txBody>
      </p:sp>
      <p:grpSp>
        <p:nvGrpSpPr>
          <p:cNvPr id="5" name="Group 4"/>
          <p:cNvGrpSpPr/>
          <p:nvPr/>
        </p:nvGrpSpPr>
        <p:grpSpPr>
          <a:xfrm>
            <a:off x="4343678" y="2980267"/>
            <a:ext cx="1633788" cy="1931967"/>
            <a:chOff x="4733145" y="2825742"/>
            <a:chExt cx="969263" cy="1222892"/>
          </a:xfrm>
        </p:grpSpPr>
        <p:sp>
          <p:nvSpPr>
            <p:cNvPr id="13" name="Oval 12"/>
            <p:cNvSpPr/>
            <p:nvPr/>
          </p:nvSpPr>
          <p:spPr>
            <a:xfrm>
              <a:off x="5425295" y="30098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539595" y="33210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520545" y="35813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406245" y="38036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82395" y="39052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745845" y="32194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33145" y="34353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923645" y="33718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209395" y="28257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Start with each point in its own cluster</a:t>
            </a:r>
          </a:p>
          <a:p>
            <a:r>
              <a:rPr lang="en-US"/>
              <a:t>Repeatedly merge the clusters of the closest two points</a:t>
            </a:r>
            <a:endParaRPr lang="en-US" dirty="0"/>
          </a:p>
        </p:txBody>
      </p:sp>
      <p:cxnSp>
        <p:nvCxnSpPr>
          <p:cNvPr id="4" name="Straight Connector 3"/>
          <p:cNvCxnSpPr/>
          <p:nvPr/>
        </p:nvCxnSpPr>
        <p:spPr>
          <a:xfrm flipV="1">
            <a:off x="5657805" y="4367430"/>
            <a:ext cx="95635" cy="157757"/>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4" name="Straight Connector 23"/>
          <p:cNvCxnSpPr/>
          <p:nvPr/>
        </p:nvCxnSpPr>
        <p:spPr>
          <a:xfrm flipV="1">
            <a:off x="4584655" y="3998276"/>
            <a:ext cx="120319" cy="18912"/>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5" name="Straight Connector 24"/>
          <p:cNvCxnSpPr/>
          <p:nvPr/>
        </p:nvCxnSpPr>
        <p:spPr>
          <a:xfrm flipH="1" flipV="1">
            <a:off x="4443375" y="3808309"/>
            <a:ext cx="20630" cy="158079"/>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6" name="Straight Connector 25"/>
          <p:cNvCxnSpPr>
            <a:endCxn id="19" idx="5"/>
          </p:cNvCxnSpPr>
          <p:nvPr/>
        </p:nvCxnSpPr>
        <p:spPr>
          <a:xfrm flipH="1" flipV="1">
            <a:off x="4599332" y="3795609"/>
            <a:ext cx="118343" cy="86931"/>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7" name="Straight Connector 26"/>
          <p:cNvCxnSpPr/>
          <p:nvPr/>
        </p:nvCxnSpPr>
        <p:spPr>
          <a:xfrm flipV="1">
            <a:off x="5803855" y="4001995"/>
            <a:ext cx="49093" cy="180293"/>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8" name="Straight Connector 27"/>
          <p:cNvCxnSpPr>
            <a:stCxn id="13" idx="1"/>
          </p:cNvCxnSpPr>
          <p:nvPr/>
        </p:nvCxnSpPr>
        <p:spPr>
          <a:xfrm flipH="1" flipV="1">
            <a:off x="5357648" y="3144746"/>
            <a:ext cx="192907" cy="159623"/>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9" name="Straight Connector 28"/>
          <p:cNvCxnSpPr>
            <a:stCxn id="17" idx="3"/>
          </p:cNvCxnSpPr>
          <p:nvPr/>
        </p:nvCxnSpPr>
        <p:spPr>
          <a:xfrm flipH="1">
            <a:off x="5179849" y="4718548"/>
            <a:ext cx="338595" cy="64499"/>
          </a:xfrm>
          <a:prstGeom prst="line">
            <a:avLst/>
          </a:prstGeom>
          <a:ln w="57150" cmpd="sng"/>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6767521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Agglomerative Clustering</a:t>
            </a:r>
          </a:p>
        </p:txBody>
      </p:sp>
      <p:grpSp>
        <p:nvGrpSpPr>
          <p:cNvPr id="5" name="Group 4"/>
          <p:cNvGrpSpPr/>
          <p:nvPr/>
        </p:nvGrpSpPr>
        <p:grpSpPr>
          <a:xfrm>
            <a:off x="4343678" y="2980267"/>
            <a:ext cx="1633788" cy="1931967"/>
            <a:chOff x="4733145" y="2825742"/>
            <a:chExt cx="969263" cy="1222892"/>
          </a:xfrm>
        </p:grpSpPr>
        <p:sp>
          <p:nvSpPr>
            <p:cNvPr id="13" name="Oval 12"/>
            <p:cNvSpPr/>
            <p:nvPr/>
          </p:nvSpPr>
          <p:spPr>
            <a:xfrm>
              <a:off x="5425295" y="30098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539595" y="33210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520545" y="35813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406245" y="38036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82395" y="39052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745845" y="32194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33145" y="34353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923645" y="33718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209395" y="28257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Start with each point in its own cluster</a:t>
            </a:r>
          </a:p>
          <a:p>
            <a:r>
              <a:rPr lang="en-US"/>
              <a:t>Repeatedly merge the clusters of the closest two points</a:t>
            </a:r>
            <a:endParaRPr lang="en-US" dirty="0"/>
          </a:p>
        </p:txBody>
      </p:sp>
      <p:cxnSp>
        <p:nvCxnSpPr>
          <p:cNvPr id="4" name="Straight Connector 3"/>
          <p:cNvCxnSpPr/>
          <p:nvPr/>
        </p:nvCxnSpPr>
        <p:spPr>
          <a:xfrm flipV="1">
            <a:off x="5657805" y="4367430"/>
            <a:ext cx="95635" cy="157757"/>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4" name="Straight Connector 23"/>
          <p:cNvCxnSpPr/>
          <p:nvPr/>
        </p:nvCxnSpPr>
        <p:spPr>
          <a:xfrm flipV="1">
            <a:off x="4584655" y="3998276"/>
            <a:ext cx="120319" cy="18912"/>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5" name="Straight Connector 24"/>
          <p:cNvCxnSpPr/>
          <p:nvPr/>
        </p:nvCxnSpPr>
        <p:spPr>
          <a:xfrm flipH="1" flipV="1">
            <a:off x="4443375" y="3808309"/>
            <a:ext cx="20630" cy="158079"/>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6" name="Straight Connector 25"/>
          <p:cNvCxnSpPr>
            <a:endCxn id="19" idx="5"/>
          </p:cNvCxnSpPr>
          <p:nvPr/>
        </p:nvCxnSpPr>
        <p:spPr>
          <a:xfrm flipH="1" flipV="1">
            <a:off x="4599332" y="3795609"/>
            <a:ext cx="118343" cy="86931"/>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7" name="Straight Connector 26"/>
          <p:cNvCxnSpPr/>
          <p:nvPr/>
        </p:nvCxnSpPr>
        <p:spPr>
          <a:xfrm flipV="1">
            <a:off x="5803855" y="4001995"/>
            <a:ext cx="49093" cy="180293"/>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8" name="Straight Connector 27"/>
          <p:cNvCxnSpPr>
            <a:stCxn id="13" idx="1"/>
          </p:cNvCxnSpPr>
          <p:nvPr/>
        </p:nvCxnSpPr>
        <p:spPr>
          <a:xfrm flipH="1" flipV="1">
            <a:off x="5357648" y="3144746"/>
            <a:ext cx="192907" cy="159623"/>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9" name="Straight Connector 28"/>
          <p:cNvCxnSpPr>
            <a:stCxn id="17" idx="3"/>
          </p:cNvCxnSpPr>
          <p:nvPr/>
        </p:nvCxnSpPr>
        <p:spPr>
          <a:xfrm flipH="1">
            <a:off x="5179849" y="4718548"/>
            <a:ext cx="338595" cy="64499"/>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30" name="Straight Connector 29"/>
          <p:cNvCxnSpPr>
            <a:stCxn id="15" idx="0"/>
          </p:cNvCxnSpPr>
          <p:nvPr/>
        </p:nvCxnSpPr>
        <p:spPr>
          <a:xfrm flipH="1" flipV="1">
            <a:off x="5675149" y="3443197"/>
            <a:ext cx="165099" cy="319562"/>
          </a:xfrm>
          <a:prstGeom prst="line">
            <a:avLst/>
          </a:prstGeom>
          <a:ln w="57150" cmpd="sng"/>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543293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Agglomerative Clustering</a:t>
            </a:r>
          </a:p>
        </p:txBody>
      </p:sp>
      <p:grpSp>
        <p:nvGrpSpPr>
          <p:cNvPr id="5" name="Group 4"/>
          <p:cNvGrpSpPr/>
          <p:nvPr/>
        </p:nvGrpSpPr>
        <p:grpSpPr>
          <a:xfrm>
            <a:off x="4343678" y="2980267"/>
            <a:ext cx="1633788" cy="1931967"/>
            <a:chOff x="4733145" y="2825742"/>
            <a:chExt cx="969263" cy="1222892"/>
          </a:xfrm>
        </p:grpSpPr>
        <p:sp>
          <p:nvSpPr>
            <p:cNvPr id="13" name="Oval 12"/>
            <p:cNvSpPr/>
            <p:nvPr/>
          </p:nvSpPr>
          <p:spPr>
            <a:xfrm>
              <a:off x="5425295" y="30098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539595" y="33210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520545" y="358139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406245" y="38036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82395" y="39052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745845" y="32194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33145" y="34353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923645" y="33718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209395" y="2825742"/>
              <a:ext cx="162813" cy="1433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Content Placeholder 2"/>
          <p:cNvSpPr txBox="1">
            <a:spLocks/>
          </p:cNvSpPr>
          <p:nvPr/>
        </p:nvSpPr>
        <p:spPr>
          <a:xfrm>
            <a:off x="379413" y="138822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Start with each point in its own cluster</a:t>
            </a:r>
          </a:p>
          <a:p>
            <a:r>
              <a:rPr lang="en-US"/>
              <a:t>Repeatedly merge the clusters of the closest two points</a:t>
            </a:r>
            <a:endParaRPr lang="en-US" dirty="0"/>
          </a:p>
        </p:txBody>
      </p:sp>
      <p:cxnSp>
        <p:nvCxnSpPr>
          <p:cNvPr id="4" name="Straight Connector 3"/>
          <p:cNvCxnSpPr/>
          <p:nvPr/>
        </p:nvCxnSpPr>
        <p:spPr>
          <a:xfrm flipV="1">
            <a:off x="5657805" y="4367430"/>
            <a:ext cx="95635" cy="157757"/>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4" name="Straight Connector 23"/>
          <p:cNvCxnSpPr/>
          <p:nvPr/>
        </p:nvCxnSpPr>
        <p:spPr>
          <a:xfrm flipV="1">
            <a:off x="4584655" y="3998276"/>
            <a:ext cx="120319" cy="18912"/>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5" name="Straight Connector 24"/>
          <p:cNvCxnSpPr/>
          <p:nvPr/>
        </p:nvCxnSpPr>
        <p:spPr>
          <a:xfrm flipH="1" flipV="1">
            <a:off x="4443375" y="3808309"/>
            <a:ext cx="20630" cy="158079"/>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6" name="Straight Connector 25"/>
          <p:cNvCxnSpPr>
            <a:endCxn id="19" idx="5"/>
          </p:cNvCxnSpPr>
          <p:nvPr/>
        </p:nvCxnSpPr>
        <p:spPr>
          <a:xfrm flipH="1" flipV="1">
            <a:off x="4599332" y="3795609"/>
            <a:ext cx="118343" cy="86931"/>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7" name="Straight Connector 26"/>
          <p:cNvCxnSpPr/>
          <p:nvPr/>
        </p:nvCxnSpPr>
        <p:spPr>
          <a:xfrm flipV="1">
            <a:off x="5803855" y="4001995"/>
            <a:ext cx="49093" cy="180293"/>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8" name="Straight Connector 27"/>
          <p:cNvCxnSpPr>
            <a:stCxn id="13" idx="1"/>
          </p:cNvCxnSpPr>
          <p:nvPr/>
        </p:nvCxnSpPr>
        <p:spPr>
          <a:xfrm flipH="1" flipV="1">
            <a:off x="5357648" y="3144746"/>
            <a:ext cx="192907" cy="159623"/>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29" name="Straight Connector 28"/>
          <p:cNvCxnSpPr>
            <a:stCxn id="17" idx="3"/>
          </p:cNvCxnSpPr>
          <p:nvPr/>
        </p:nvCxnSpPr>
        <p:spPr>
          <a:xfrm flipH="1">
            <a:off x="5179849" y="4718548"/>
            <a:ext cx="338595" cy="64499"/>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30" name="Straight Connector 29"/>
          <p:cNvCxnSpPr>
            <a:stCxn id="15" idx="0"/>
          </p:cNvCxnSpPr>
          <p:nvPr/>
        </p:nvCxnSpPr>
        <p:spPr>
          <a:xfrm flipH="1" flipV="1">
            <a:off x="5675149" y="3443197"/>
            <a:ext cx="165099" cy="319562"/>
          </a:xfrm>
          <a:prstGeom prst="line">
            <a:avLst/>
          </a:prstGeom>
          <a:ln w="57150" cmpd="sng"/>
        </p:spPr>
        <p:style>
          <a:lnRef idx="2">
            <a:schemeClr val="accent2"/>
          </a:lnRef>
          <a:fillRef idx="0">
            <a:schemeClr val="accent2"/>
          </a:fillRef>
          <a:effectRef idx="1">
            <a:schemeClr val="accent2"/>
          </a:effectRef>
          <a:fontRef idx="minor">
            <a:schemeClr val="tx1"/>
          </a:fontRef>
        </p:style>
      </p:cxnSp>
      <p:cxnSp>
        <p:nvCxnSpPr>
          <p:cNvPr id="31" name="Straight Connector 30"/>
          <p:cNvCxnSpPr>
            <a:stCxn id="15" idx="2"/>
          </p:cNvCxnSpPr>
          <p:nvPr/>
        </p:nvCxnSpPr>
        <p:spPr>
          <a:xfrm flipH="1">
            <a:off x="4942783" y="3876027"/>
            <a:ext cx="760246" cy="60354"/>
          </a:xfrm>
          <a:prstGeom prst="line">
            <a:avLst/>
          </a:prstGeom>
          <a:ln w="57150" cmpd="sng"/>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213885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metrics are important</a:t>
            </a:r>
          </a:p>
        </p:txBody>
      </p:sp>
      <p:sp>
        <p:nvSpPr>
          <p:cNvPr id="3" name="Content Placeholder 2"/>
          <p:cNvSpPr>
            <a:spLocks noGrp="1"/>
          </p:cNvSpPr>
          <p:nvPr>
            <p:ph sz="quarter" idx="10"/>
          </p:nvPr>
        </p:nvSpPr>
        <p:spPr>
          <a:xfrm>
            <a:off x="379413" y="2065864"/>
            <a:ext cx="11525250" cy="4748214"/>
          </a:xfrm>
        </p:spPr>
        <p:txBody>
          <a:bodyPr/>
          <a:lstStyle/>
          <a:p>
            <a:r>
              <a:rPr lang="en-US" dirty="0"/>
              <a:t>The distance measure used for clustering can have a large impact on the solution.</a:t>
            </a:r>
          </a:p>
          <a:p>
            <a:r>
              <a:rPr lang="en-US" dirty="0"/>
              <a:t>Some algorithms have “adaptive” distance measures that change with the density of the data.</a:t>
            </a:r>
          </a:p>
        </p:txBody>
      </p:sp>
    </p:spTree>
    <p:extLst>
      <p:ext uri="{BB962C8B-B14F-4D97-AF65-F5344CB8AC3E}">
        <p14:creationId xmlns:p14="http://schemas.microsoft.com/office/powerpoint/2010/main" val="28311646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5"/>
            <a:ext cx="9441819" cy="1063487"/>
          </a:xfrm>
        </p:spPr>
        <p:txBody>
          <a:bodyPr>
            <a:normAutofit fontScale="90000"/>
          </a:bodyPr>
          <a:lstStyle/>
          <a:p>
            <a:r>
              <a:rPr lang="en-US" dirty="0"/>
              <a:t>Recommender Systems and Matrix Factorization</a:t>
            </a:r>
          </a:p>
        </p:txBody>
      </p:sp>
      <p:sp>
        <p:nvSpPr>
          <p:cNvPr id="3" name="Content Placeholder 2"/>
          <p:cNvSpPr>
            <a:spLocks noGrp="1"/>
          </p:cNvSpPr>
          <p:nvPr>
            <p:ph sz="quarter" idx="10"/>
          </p:nvPr>
        </p:nvSpPr>
        <p:spPr>
          <a:xfrm>
            <a:off x="379413" y="1388226"/>
            <a:ext cx="9272587" cy="5290388"/>
          </a:xfrm>
        </p:spPr>
        <p:txBody>
          <a:bodyPr/>
          <a:lstStyle/>
          <a:p>
            <a:r>
              <a:rPr lang="en-US"/>
              <a:t>The Netflix contest: Build a better recommender system from Netflix data</a:t>
            </a:r>
          </a:p>
        </p:txBody>
      </p:sp>
      <p:graphicFrame>
        <p:nvGraphicFramePr>
          <p:cNvPr id="4" name="Object 3"/>
          <p:cNvGraphicFramePr>
            <a:graphicFrameLocks noChangeAspect="1"/>
          </p:cNvGraphicFramePr>
          <p:nvPr/>
        </p:nvGraphicFramePr>
        <p:xfrm>
          <a:off x="5136603" y="2630493"/>
          <a:ext cx="4398962" cy="3422650"/>
        </p:xfrm>
        <a:graphic>
          <a:graphicData uri="http://schemas.openxmlformats.org/presentationml/2006/ole">
            <mc:AlternateContent xmlns:mc="http://schemas.openxmlformats.org/markup-compatibility/2006">
              <mc:Choice xmlns:v="urn:schemas-microsoft-com:vml" Requires="v">
                <p:oleObj spid="_x0000_s1026" name="Equation" r:id="rId4" imgW="1143000" imgH="889000" progId="Equation.3">
                  <p:embed/>
                </p:oleObj>
              </mc:Choice>
              <mc:Fallback>
                <p:oleObj name="Equation" r:id="rId4" imgW="1143000" imgH="889000" progId="Equation.3">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6603" y="2630493"/>
                        <a:ext cx="4398962" cy="34226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2730482" y="2967570"/>
            <a:ext cx="2531487" cy="2739211"/>
          </a:xfrm>
          <a:prstGeom prst="rect">
            <a:avLst/>
          </a:prstGeom>
          <a:noFill/>
        </p:spPr>
        <p:txBody>
          <a:bodyPr wrap="none" rtlCol="0">
            <a:spAutoFit/>
          </a:bodyPr>
          <a:lstStyle/>
          <a:p>
            <a:r>
              <a:rPr lang="en-US" sz="4300"/>
              <a:t>Carmen</a:t>
            </a:r>
          </a:p>
          <a:p>
            <a:r>
              <a:rPr lang="en-US" sz="4300"/>
              <a:t>Joseph</a:t>
            </a:r>
          </a:p>
          <a:p>
            <a:r>
              <a:rPr lang="en-US" sz="4300"/>
              <a:t>Leonore</a:t>
            </a:r>
          </a:p>
          <a:p>
            <a:r>
              <a:rPr lang="en-US" sz="4300"/>
              <a:t>Esmerelda</a:t>
            </a:r>
          </a:p>
        </p:txBody>
      </p:sp>
      <p:sp>
        <p:nvSpPr>
          <p:cNvPr id="9" name="TextBox 8"/>
          <p:cNvSpPr txBox="1"/>
          <p:nvPr/>
        </p:nvSpPr>
        <p:spPr>
          <a:xfrm>
            <a:off x="5795416" y="2036238"/>
            <a:ext cx="3057610" cy="754053"/>
          </a:xfrm>
          <a:prstGeom prst="rect">
            <a:avLst/>
          </a:prstGeom>
          <a:noFill/>
        </p:spPr>
        <p:txBody>
          <a:bodyPr wrap="none" rtlCol="0">
            <a:spAutoFit/>
          </a:bodyPr>
          <a:lstStyle/>
          <a:p>
            <a:r>
              <a:rPr lang="en-US" sz="4300"/>
              <a:t>A    B     C    D</a:t>
            </a:r>
          </a:p>
        </p:txBody>
      </p:sp>
      <p:sp>
        <p:nvSpPr>
          <p:cNvPr id="10" name="Content Placeholder 2"/>
          <p:cNvSpPr txBox="1">
            <a:spLocks/>
          </p:cNvSpPr>
          <p:nvPr/>
        </p:nvSpPr>
        <p:spPr>
          <a:xfrm>
            <a:off x="447145" y="6146494"/>
            <a:ext cx="11016720" cy="914707"/>
          </a:xfrm>
          <a:prstGeom prst="rect">
            <a:avLst/>
          </a:prstGeom>
        </p:spPr>
        <p:txBody>
          <a:bodyPr/>
          <a:lstStyle/>
          <a:p>
            <a:pPr marL="342783" marR="0" lvl="0" indent="-342783" algn="l" defTabSz="914088" rtl="0" eaLnBrk="1" fontAlgn="auto" latinLnBrk="0" hangingPunct="1">
              <a:lnSpc>
                <a:spcPct val="100000"/>
              </a:lnSpc>
              <a:spcBef>
                <a:spcPts val="1400"/>
              </a:spcBef>
              <a:spcAft>
                <a:spcPts val="0"/>
              </a:spcAft>
              <a:buClrTx/>
              <a:buSzTx/>
              <a:buFont typeface="Arial" pitchFamily="34" charset="0"/>
              <a:buChar char="•"/>
              <a:tabLst/>
              <a:defRPr/>
            </a:pPr>
            <a:r>
              <a:rPr kumimoji="0" lang="en-US" sz="3200" b="0" i="0" u="none" strike="noStrike" kern="0" cap="none" spc="0" normalizeH="0" baseline="0" noProof="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Use the crowd’s votes to complete the missing entries</a:t>
            </a:r>
          </a:p>
        </p:txBody>
      </p:sp>
    </p:spTree>
    <p:extLst>
      <p:ext uri="{BB962C8B-B14F-4D97-AF65-F5344CB8AC3E}">
        <p14:creationId xmlns:p14="http://schemas.microsoft.com/office/powerpoint/2010/main" val="29314670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82215"/>
            <a:ext cx="9668933" cy="1063487"/>
          </a:xfrm>
        </p:spPr>
        <p:txBody>
          <a:bodyPr>
            <a:normAutofit/>
          </a:bodyPr>
          <a:lstStyle/>
          <a:p>
            <a:r>
              <a:rPr lang="en-US" sz="3400" dirty="0"/>
              <a:t>Recommender Systems and Matrix Factorization</a:t>
            </a:r>
          </a:p>
        </p:txBody>
      </p:sp>
      <p:sp>
        <p:nvSpPr>
          <p:cNvPr id="8" name="Content Placeholder 7"/>
          <p:cNvSpPr>
            <a:spLocks noGrp="1"/>
          </p:cNvSpPr>
          <p:nvPr>
            <p:ph sz="quarter" idx="10"/>
          </p:nvPr>
        </p:nvSpPr>
        <p:spPr>
          <a:xfrm>
            <a:off x="277813" y="1625599"/>
            <a:ext cx="8595254" cy="4612747"/>
          </a:xfrm>
        </p:spPr>
        <p:txBody>
          <a:bodyPr/>
          <a:lstStyle/>
          <a:p>
            <a:r>
              <a:rPr lang="en-US" dirty="0"/>
              <a:t>Option 1: User-Based Collaborative Filtering: Fill in Joseph’s score for Dark Knight using similar </a:t>
            </a:r>
            <a:r>
              <a:rPr lang="en-US" dirty="0">
                <a:solidFill>
                  <a:srgbClr val="FF0000"/>
                </a:solidFill>
              </a:rPr>
              <a:t>users’</a:t>
            </a:r>
            <a:r>
              <a:rPr lang="en-US" dirty="0"/>
              <a:t> ratings.</a:t>
            </a:r>
          </a:p>
        </p:txBody>
      </p:sp>
      <p:graphicFrame>
        <p:nvGraphicFramePr>
          <p:cNvPr id="10" name="Object 9"/>
          <p:cNvGraphicFramePr>
            <a:graphicFrameLocks noChangeAspect="1"/>
          </p:cNvGraphicFramePr>
          <p:nvPr/>
        </p:nvGraphicFramePr>
        <p:xfrm>
          <a:off x="7699375" y="3370263"/>
          <a:ext cx="4065588" cy="3071812"/>
        </p:xfrm>
        <a:graphic>
          <a:graphicData uri="http://schemas.openxmlformats.org/presentationml/2006/ole">
            <mc:AlternateContent xmlns:mc="http://schemas.openxmlformats.org/markup-compatibility/2006">
              <mc:Choice xmlns:v="urn:schemas-microsoft-com:vml" Requires="v">
                <p:oleObj spid="_x0000_s2050" name="Equation" r:id="rId4" imgW="1130300" imgH="889000" progId="Equation.DSMT4">
                  <p:embed/>
                </p:oleObj>
              </mc:Choice>
              <mc:Fallback>
                <p:oleObj name="Equation" r:id="rId4" imgW="1130300" imgH="889000" progId="Equation.DSMT4">
                  <p:embed/>
                  <p:pic>
                    <p:nvPicPr>
                      <p:cNvPr id="1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9375" y="3370263"/>
                        <a:ext cx="4065588" cy="30718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5270463" y="3467623"/>
            <a:ext cx="2823651" cy="2739211"/>
          </a:xfrm>
          <a:prstGeom prst="rect">
            <a:avLst/>
          </a:prstGeom>
          <a:noFill/>
        </p:spPr>
        <p:txBody>
          <a:bodyPr wrap="square" rtlCol="0">
            <a:spAutoFit/>
          </a:bodyPr>
          <a:lstStyle/>
          <a:p>
            <a:r>
              <a:rPr lang="en-US" sz="4300"/>
              <a:t>Carmen</a:t>
            </a:r>
          </a:p>
          <a:p>
            <a:r>
              <a:rPr lang="en-US" sz="4300"/>
              <a:t>Joseph</a:t>
            </a:r>
          </a:p>
          <a:p>
            <a:r>
              <a:rPr lang="en-US" sz="4300"/>
              <a:t>Leonore</a:t>
            </a:r>
          </a:p>
          <a:p>
            <a:r>
              <a:rPr lang="en-US" sz="4300"/>
              <a:t>Esmerelda</a:t>
            </a:r>
          </a:p>
        </p:txBody>
      </p:sp>
      <p:sp>
        <p:nvSpPr>
          <p:cNvPr id="12" name="TextBox 11"/>
          <p:cNvSpPr txBox="1"/>
          <p:nvPr/>
        </p:nvSpPr>
        <p:spPr>
          <a:xfrm rot="17967503">
            <a:off x="7920064" y="2568033"/>
            <a:ext cx="1583570" cy="461665"/>
          </a:xfrm>
          <a:prstGeom prst="rect">
            <a:avLst/>
          </a:prstGeom>
          <a:noFill/>
        </p:spPr>
        <p:txBody>
          <a:bodyPr wrap="square" rtlCol="0">
            <a:spAutoFit/>
          </a:bodyPr>
          <a:lstStyle/>
          <a:p>
            <a:r>
              <a:rPr lang="en-US" sz="2400" dirty="0"/>
              <a:t>Aliens</a:t>
            </a:r>
          </a:p>
        </p:txBody>
      </p:sp>
      <p:sp>
        <p:nvSpPr>
          <p:cNvPr id="9" name="TextBox 8"/>
          <p:cNvSpPr txBox="1"/>
          <p:nvPr/>
        </p:nvSpPr>
        <p:spPr>
          <a:xfrm rot="17967503">
            <a:off x="8817532" y="2517236"/>
            <a:ext cx="1583570" cy="461665"/>
          </a:xfrm>
          <a:prstGeom prst="rect">
            <a:avLst/>
          </a:prstGeom>
          <a:noFill/>
        </p:spPr>
        <p:txBody>
          <a:bodyPr wrap="square" rtlCol="0">
            <a:spAutoFit/>
          </a:bodyPr>
          <a:lstStyle/>
          <a:p>
            <a:r>
              <a:rPr lang="en-US" sz="2400" dirty="0"/>
              <a:t>Bug’s Life</a:t>
            </a:r>
          </a:p>
        </p:txBody>
      </p:sp>
      <p:sp>
        <p:nvSpPr>
          <p:cNvPr id="13" name="TextBox 12"/>
          <p:cNvSpPr txBox="1"/>
          <p:nvPr/>
        </p:nvSpPr>
        <p:spPr>
          <a:xfrm rot="17967503">
            <a:off x="9681135" y="2500307"/>
            <a:ext cx="1583570" cy="461665"/>
          </a:xfrm>
          <a:prstGeom prst="rect">
            <a:avLst/>
          </a:prstGeom>
          <a:noFill/>
        </p:spPr>
        <p:txBody>
          <a:bodyPr wrap="square" rtlCol="0">
            <a:spAutoFit/>
          </a:bodyPr>
          <a:lstStyle/>
          <a:p>
            <a:r>
              <a:rPr lang="en-US" sz="2400" dirty="0"/>
              <a:t>Cars</a:t>
            </a:r>
          </a:p>
        </p:txBody>
      </p:sp>
      <p:sp>
        <p:nvSpPr>
          <p:cNvPr id="14" name="TextBox 13"/>
          <p:cNvSpPr txBox="1"/>
          <p:nvPr/>
        </p:nvSpPr>
        <p:spPr>
          <a:xfrm rot="17967503">
            <a:off x="10365110" y="2446441"/>
            <a:ext cx="1823983" cy="461665"/>
          </a:xfrm>
          <a:prstGeom prst="rect">
            <a:avLst/>
          </a:prstGeom>
          <a:noFill/>
        </p:spPr>
        <p:txBody>
          <a:bodyPr wrap="square" rtlCol="0">
            <a:spAutoFit/>
          </a:bodyPr>
          <a:lstStyle/>
          <a:p>
            <a:r>
              <a:rPr lang="en-US" sz="2400" dirty="0"/>
              <a:t>Dark Knight</a:t>
            </a:r>
          </a:p>
        </p:txBody>
      </p:sp>
    </p:spTree>
    <p:extLst>
      <p:ext uri="{BB962C8B-B14F-4D97-AF65-F5344CB8AC3E}">
        <p14:creationId xmlns:p14="http://schemas.microsoft.com/office/powerpoint/2010/main" val="2672103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Windows 10 Store</a:t>
            </a:r>
          </a:p>
        </p:txBody>
      </p:sp>
      <p:pic>
        <p:nvPicPr>
          <p:cNvPr id="3" name="Picture 2"/>
          <p:cNvPicPr>
            <a:picLocks noChangeAspect="1"/>
          </p:cNvPicPr>
          <p:nvPr/>
        </p:nvPicPr>
        <p:blipFill>
          <a:blip r:embed="rId3"/>
          <a:stretch>
            <a:fillRect/>
          </a:stretch>
        </p:blipFill>
        <p:spPr>
          <a:xfrm>
            <a:off x="152400" y="1379084"/>
            <a:ext cx="11915775" cy="5057775"/>
          </a:xfrm>
          <a:prstGeom prst="rect">
            <a:avLst/>
          </a:prstGeom>
        </p:spPr>
      </p:pic>
    </p:spTree>
    <p:extLst>
      <p:ext uri="{BB962C8B-B14F-4D97-AF65-F5344CB8AC3E}">
        <p14:creationId xmlns:p14="http://schemas.microsoft.com/office/powerpoint/2010/main" val="33751211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p:cNvGraphicFramePr>
            <a:graphicFrameLocks noChangeAspect="1"/>
          </p:cNvGraphicFramePr>
          <p:nvPr/>
        </p:nvGraphicFramePr>
        <p:xfrm>
          <a:off x="7676583" y="3369728"/>
          <a:ext cx="4110909" cy="3072876"/>
        </p:xfrm>
        <a:graphic>
          <a:graphicData uri="http://schemas.openxmlformats.org/presentationml/2006/ole">
            <mc:AlternateContent xmlns:mc="http://schemas.openxmlformats.org/markup-compatibility/2006">
              <mc:Choice xmlns:v="urn:schemas-microsoft-com:vml" Requires="v">
                <p:oleObj spid="_x0000_s3074" name="Equation" r:id="rId4" imgW="1143000" imgH="889000" progId="Equation.DSMT4">
                  <p:embed/>
                </p:oleObj>
              </mc:Choice>
              <mc:Fallback>
                <p:oleObj name="Equation" r:id="rId4" imgW="1143000" imgH="889000" progId="Equation.DSMT4">
                  <p:embed/>
                  <p:pic>
                    <p:nvPicPr>
                      <p:cNvPr id="1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6583" y="3369728"/>
                        <a:ext cx="4110909" cy="3072876"/>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5270463" y="3467623"/>
            <a:ext cx="2823651" cy="2739211"/>
          </a:xfrm>
          <a:prstGeom prst="rect">
            <a:avLst/>
          </a:prstGeom>
          <a:noFill/>
        </p:spPr>
        <p:txBody>
          <a:bodyPr wrap="square" rtlCol="0">
            <a:spAutoFit/>
          </a:bodyPr>
          <a:lstStyle/>
          <a:p>
            <a:r>
              <a:rPr lang="en-US" sz="4300"/>
              <a:t>Carmen</a:t>
            </a:r>
          </a:p>
          <a:p>
            <a:r>
              <a:rPr lang="en-US" sz="4300"/>
              <a:t>Joseph</a:t>
            </a:r>
          </a:p>
          <a:p>
            <a:r>
              <a:rPr lang="en-US" sz="4300"/>
              <a:t>Leonore</a:t>
            </a:r>
          </a:p>
          <a:p>
            <a:r>
              <a:rPr lang="en-US" sz="4300"/>
              <a:t>Esmerelda</a:t>
            </a:r>
          </a:p>
        </p:txBody>
      </p:sp>
      <p:sp>
        <p:nvSpPr>
          <p:cNvPr id="13" name="Content Placeholder 7"/>
          <p:cNvSpPr txBox="1">
            <a:spLocks/>
          </p:cNvSpPr>
          <p:nvPr/>
        </p:nvSpPr>
        <p:spPr>
          <a:xfrm>
            <a:off x="277813" y="1625599"/>
            <a:ext cx="8595254" cy="4612747"/>
          </a:xfrm>
          <a:prstGeom prst="rect">
            <a:avLst/>
          </a:prstGeom>
        </p:spPr>
        <p:txBody>
          <a:bodyPr/>
          <a:lstStyle/>
          <a:p>
            <a:pPr marL="342783" marR="0" lvl="0" indent="-342783" algn="l" defTabSz="914088" rtl="0" eaLnBrk="1" fontAlgn="auto" latinLnBrk="0" hangingPunct="1">
              <a:lnSpc>
                <a:spcPct val="100000"/>
              </a:lnSpc>
              <a:spcBef>
                <a:spcPts val="1400"/>
              </a:spcBef>
              <a:spcAft>
                <a:spcPts val="0"/>
              </a:spcAft>
              <a:buClrTx/>
              <a:buSzTx/>
              <a:buFont typeface="Arial" pitchFamily="34" charset="0"/>
              <a:buChar char="•"/>
              <a:tabLst/>
              <a:defRPr/>
            </a:pPr>
            <a:r>
              <a:rPr kumimoji="0" lang="en-US" sz="3200" b="0" i="0" u="none" strike="noStrike" kern="0" cap="none" spc="0" normalizeH="0" baseline="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Option 2: </a:t>
            </a:r>
            <a:r>
              <a:rPr lang="en-US" sz="3200" kern="0" dirty="0">
                <a:latin typeface="Segoe UI Light" panose="020B0502040204020203" pitchFamily="34" charset="0"/>
                <a:ea typeface="Segoe UI Light" panose="020B0502040204020203" pitchFamily="34" charset="0"/>
                <a:cs typeface="Segoe UI Light" panose="020B0502040204020203" pitchFamily="34" charset="0"/>
              </a:rPr>
              <a:t>Item</a:t>
            </a:r>
            <a:r>
              <a:rPr kumimoji="0" lang="en-US" sz="3200" b="0" i="0" u="none" strike="noStrike" kern="0" cap="none" spc="0" normalizeH="0" baseline="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-Based Collaborative Filtering: Fill in Joseph’s score for </a:t>
            </a:r>
            <a:r>
              <a:rPr lang="en-US" sz="3200" kern="0" noProof="0" dirty="0">
                <a:latin typeface="Segoe UI Light" panose="020B0502040204020203" pitchFamily="34" charset="0"/>
                <a:ea typeface="Segoe UI Light" panose="020B0502040204020203" pitchFamily="34" charset="0"/>
                <a:cs typeface="Segoe UI Light" panose="020B0502040204020203" pitchFamily="34" charset="0"/>
              </a:rPr>
              <a:t>Dark Knight</a:t>
            </a:r>
            <a:r>
              <a:rPr kumimoji="0" lang="en-US" sz="3200" b="0" i="0" u="none" strike="noStrike" kern="0" cap="none" spc="0" normalizeH="0" baseline="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 using similar </a:t>
            </a:r>
            <a:r>
              <a:rPr kumimoji="0" lang="en-US" sz="3200" b="0" i="0" u="none" strike="noStrike" kern="0" cap="none" spc="0" normalizeH="0" baseline="0" noProof="0" dirty="0">
                <a:ln>
                  <a:noFill/>
                </a:ln>
                <a:solidFill>
                  <a:srgbClr val="0000FF"/>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items’</a:t>
            </a:r>
            <a:r>
              <a:rPr kumimoji="0" lang="en-US" sz="3200" b="0" i="0" u="none" strike="noStrike" kern="0" cap="none" spc="0" normalizeH="0" baseline="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 ratings.</a:t>
            </a:r>
          </a:p>
        </p:txBody>
      </p:sp>
      <p:sp>
        <p:nvSpPr>
          <p:cNvPr id="9" name="Title 1"/>
          <p:cNvSpPr txBox="1">
            <a:spLocks/>
          </p:cNvSpPr>
          <p:nvPr/>
        </p:nvSpPr>
        <p:spPr>
          <a:xfrm>
            <a:off x="152400" y="182215"/>
            <a:ext cx="9668933" cy="1063487"/>
          </a:xfrm>
          <a:prstGeom prst="rect">
            <a:avLst/>
          </a:prstGeom>
        </p:spPr>
        <p:txBody>
          <a:bodyPr vert="horz" lIns="91409" tIns="45705" rIns="91409" bIns="45705"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3400" dirty="0"/>
              <a:t>Recommender Systems and Matrix Factorization</a:t>
            </a:r>
          </a:p>
        </p:txBody>
      </p:sp>
      <p:sp>
        <p:nvSpPr>
          <p:cNvPr id="14" name="TextBox 13"/>
          <p:cNvSpPr txBox="1"/>
          <p:nvPr/>
        </p:nvSpPr>
        <p:spPr>
          <a:xfrm rot="17967503">
            <a:off x="7920064" y="2568033"/>
            <a:ext cx="1583570" cy="461665"/>
          </a:xfrm>
          <a:prstGeom prst="rect">
            <a:avLst/>
          </a:prstGeom>
          <a:noFill/>
        </p:spPr>
        <p:txBody>
          <a:bodyPr wrap="square" rtlCol="0">
            <a:spAutoFit/>
          </a:bodyPr>
          <a:lstStyle/>
          <a:p>
            <a:r>
              <a:rPr lang="en-US" sz="2400" dirty="0"/>
              <a:t>Aliens</a:t>
            </a:r>
          </a:p>
        </p:txBody>
      </p:sp>
      <p:sp>
        <p:nvSpPr>
          <p:cNvPr id="15" name="TextBox 14"/>
          <p:cNvSpPr txBox="1"/>
          <p:nvPr/>
        </p:nvSpPr>
        <p:spPr>
          <a:xfrm rot="17967503">
            <a:off x="8817532" y="2517236"/>
            <a:ext cx="1583570" cy="461665"/>
          </a:xfrm>
          <a:prstGeom prst="rect">
            <a:avLst/>
          </a:prstGeom>
          <a:noFill/>
        </p:spPr>
        <p:txBody>
          <a:bodyPr wrap="square" rtlCol="0">
            <a:spAutoFit/>
          </a:bodyPr>
          <a:lstStyle/>
          <a:p>
            <a:r>
              <a:rPr lang="en-US" sz="2400" dirty="0"/>
              <a:t>Bug’s Life</a:t>
            </a:r>
          </a:p>
        </p:txBody>
      </p:sp>
      <p:sp>
        <p:nvSpPr>
          <p:cNvPr id="16" name="TextBox 15"/>
          <p:cNvSpPr txBox="1"/>
          <p:nvPr/>
        </p:nvSpPr>
        <p:spPr>
          <a:xfrm rot="17967503">
            <a:off x="9681135" y="2500307"/>
            <a:ext cx="1583570" cy="461665"/>
          </a:xfrm>
          <a:prstGeom prst="rect">
            <a:avLst/>
          </a:prstGeom>
          <a:noFill/>
        </p:spPr>
        <p:txBody>
          <a:bodyPr wrap="square" rtlCol="0">
            <a:spAutoFit/>
          </a:bodyPr>
          <a:lstStyle/>
          <a:p>
            <a:r>
              <a:rPr lang="en-US" sz="2400" dirty="0"/>
              <a:t>Cars</a:t>
            </a:r>
          </a:p>
        </p:txBody>
      </p:sp>
      <p:sp>
        <p:nvSpPr>
          <p:cNvPr id="17" name="TextBox 16"/>
          <p:cNvSpPr txBox="1"/>
          <p:nvPr/>
        </p:nvSpPr>
        <p:spPr>
          <a:xfrm rot="17967503">
            <a:off x="10365110" y="2446441"/>
            <a:ext cx="1823983" cy="461665"/>
          </a:xfrm>
          <a:prstGeom prst="rect">
            <a:avLst/>
          </a:prstGeom>
          <a:noFill/>
        </p:spPr>
        <p:txBody>
          <a:bodyPr wrap="square" rtlCol="0">
            <a:spAutoFit/>
          </a:bodyPr>
          <a:lstStyle/>
          <a:p>
            <a:r>
              <a:rPr lang="en-US" sz="2400" dirty="0"/>
              <a:t>Dark Knight</a:t>
            </a:r>
          </a:p>
        </p:txBody>
      </p:sp>
    </p:spTree>
    <p:extLst>
      <p:ext uri="{BB962C8B-B14F-4D97-AF65-F5344CB8AC3E}">
        <p14:creationId xmlns:p14="http://schemas.microsoft.com/office/powerpoint/2010/main" val="25367504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p:cNvGraphicFramePr>
            <a:graphicFrameLocks noChangeAspect="1"/>
          </p:cNvGraphicFramePr>
          <p:nvPr>
            <p:extLst/>
          </p:nvPr>
        </p:nvGraphicFramePr>
        <p:xfrm>
          <a:off x="2859088" y="2293938"/>
          <a:ext cx="3656012" cy="1143000"/>
        </p:xfrm>
        <a:graphic>
          <a:graphicData uri="http://schemas.openxmlformats.org/presentationml/2006/ole">
            <mc:AlternateContent xmlns:mc="http://schemas.openxmlformats.org/markup-compatibility/2006">
              <mc:Choice xmlns:v="urn:schemas-microsoft-com:vml" Requires="v">
                <p:oleObj spid="_x0000_s4098" name="Equation" r:id="rId4" imgW="1016000" imgH="330200" progId="Equation.3">
                  <p:embed/>
                </p:oleObj>
              </mc:Choice>
              <mc:Fallback>
                <p:oleObj name="Equation" r:id="rId4" imgW="1016000" imgH="330200" progId="Equation.3">
                  <p:embed/>
                  <p:pic>
                    <p:nvPicPr>
                      <p:cNvPr id="10" name="Object 9"/>
                      <p:cNvPicPr>
                        <a:picLocks noChangeAspect="1" noChangeArrowheads="1"/>
                      </p:cNvPicPr>
                      <p:nvPr/>
                    </p:nvPicPr>
                    <p:blipFill>
                      <a:blip r:embed="rId5"/>
                      <a:srcRect/>
                      <a:stretch>
                        <a:fillRect/>
                      </a:stretch>
                    </p:blipFill>
                    <p:spPr bwMode="auto">
                      <a:xfrm>
                        <a:off x="2859088" y="2293938"/>
                        <a:ext cx="3656012" cy="1143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461400" y="2325183"/>
            <a:ext cx="2823651" cy="754053"/>
          </a:xfrm>
          <a:prstGeom prst="rect">
            <a:avLst/>
          </a:prstGeom>
          <a:noFill/>
        </p:spPr>
        <p:txBody>
          <a:bodyPr wrap="square" rtlCol="0">
            <a:spAutoFit/>
          </a:bodyPr>
          <a:lstStyle/>
          <a:p>
            <a:r>
              <a:rPr lang="en-US" sz="4300" dirty="0"/>
              <a:t>Carmen</a:t>
            </a:r>
          </a:p>
        </p:txBody>
      </p:sp>
      <p:sp>
        <p:nvSpPr>
          <p:cNvPr id="3" name="Title 2"/>
          <p:cNvSpPr>
            <a:spLocks noGrp="1"/>
          </p:cNvSpPr>
          <p:nvPr>
            <p:ph type="title"/>
          </p:nvPr>
        </p:nvSpPr>
        <p:spPr/>
        <p:txBody>
          <a:bodyPr/>
          <a:lstStyle/>
          <a:p>
            <a:r>
              <a:rPr lang="en-US" dirty="0"/>
              <a:t>Matrix Factorization</a:t>
            </a:r>
          </a:p>
        </p:txBody>
      </p:sp>
      <p:sp>
        <p:nvSpPr>
          <p:cNvPr id="19" name="TextBox 18"/>
          <p:cNvSpPr txBox="1"/>
          <p:nvPr/>
        </p:nvSpPr>
        <p:spPr>
          <a:xfrm rot="17967503">
            <a:off x="3026330" y="1518168"/>
            <a:ext cx="1583570" cy="461665"/>
          </a:xfrm>
          <a:prstGeom prst="rect">
            <a:avLst/>
          </a:prstGeom>
          <a:noFill/>
        </p:spPr>
        <p:txBody>
          <a:bodyPr wrap="square" rtlCol="0">
            <a:spAutoFit/>
          </a:bodyPr>
          <a:lstStyle/>
          <a:p>
            <a:r>
              <a:rPr lang="en-US" sz="2400" dirty="0"/>
              <a:t>Aliens</a:t>
            </a:r>
          </a:p>
        </p:txBody>
      </p:sp>
      <p:sp>
        <p:nvSpPr>
          <p:cNvPr id="20" name="TextBox 19"/>
          <p:cNvSpPr txBox="1"/>
          <p:nvPr/>
        </p:nvSpPr>
        <p:spPr>
          <a:xfrm rot="17967503">
            <a:off x="3839133" y="1568969"/>
            <a:ext cx="1583570" cy="461665"/>
          </a:xfrm>
          <a:prstGeom prst="rect">
            <a:avLst/>
          </a:prstGeom>
          <a:noFill/>
        </p:spPr>
        <p:txBody>
          <a:bodyPr wrap="square" rtlCol="0">
            <a:spAutoFit/>
          </a:bodyPr>
          <a:lstStyle/>
          <a:p>
            <a:r>
              <a:rPr lang="en-US" sz="2400" dirty="0"/>
              <a:t>Bug’s Life</a:t>
            </a:r>
          </a:p>
        </p:txBody>
      </p:sp>
      <p:sp>
        <p:nvSpPr>
          <p:cNvPr id="21" name="TextBox 20"/>
          <p:cNvSpPr txBox="1"/>
          <p:nvPr/>
        </p:nvSpPr>
        <p:spPr>
          <a:xfrm rot="17967503">
            <a:off x="4702736" y="1552040"/>
            <a:ext cx="1583570" cy="461665"/>
          </a:xfrm>
          <a:prstGeom prst="rect">
            <a:avLst/>
          </a:prstGeom>
          <a:noFill/>
        </p:spPr>
        <p:txBody>
          <a:bodyPr wrap="square" rtlCol="0">
            <a:spAutoFit/>
          </a:bodyPr>
          <a:lstStyle/>
          <a:p>
            <a:r>
              <a:rPr lang="en-US" sz="2400" dirty="0"/>
              <a:t>Cars</a:t>
            </a:r>
          </a:p>
        </p:txBody>
      </p:sp>
      <p:sp>
        <p:nvSpPr>
          <p:cNvPr id="22" name="TextBox 21"/>
          <p:cNvSpPr txBox="1"/>
          <p:nvPr/>
        </p:nvSpPr>
        <p:spPr>
          <a:xfrm rot="17967503">
            <a:off x="5386711" y="1498174"/>
            <a:ext cx="1823983" cy="461665"/>
          </a:xfrm>
          <a:prstGeom prst="rect">
            <a:avLst/>
          </a:prstGeom>
          <a:noFill/>
        </p:spPr>
        <p:txBody>
          <a:bodyPr wrap="square" rtlCol="0">
            <a:spAutoFit/>
          </a:bodyPr>
          <a:lstStyle/>
          <a:p>
            <a:r>
              <a:rPr lang="en-US" sz="2400" dirty="0"/>
              <a:t>Dark Knight</a:t>
            </a:r>
          </a:p>
        </p:txBody>
      </p:sp>
    </p:spTree>
    <p:extLst>
      <p:ext uri="{BB962C8B-B14F-4D97-AF65-F5344CB8AC3E}">
        <p14:creationId xmlns:p14="http://schemas.microsoft.com/office/powerpoint/2010/main" val="10217560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p:cNvGraphicFramePr>
            <a:graphicFrameLocks noChangeAspect="1"/>
          </p:cNvGraphicFramePr>
          <p:nvPr>
            <p:extLst/>
          </p:nvPr>
        </p:nvGraphicFramePr>
        <p:xfrm>
          <a:off x="2859088" y="2293938"/>
          <a:ext cx="3656012" cy="1143000"/>
        </p:xfrm>
        <a:graphic>
          <a:graphicData uri="http://schemas.openxmlformats.org/presentationml/2006/ole">
            <mc:AlternateContent xmlns:mc="http://schemas.openxmlformats.org/markup-compatibility/2006">
              <mc:Choice xmlns:v="urn:schemas-microsoft-com:vml" Requires="v">
                <p:oleObj spid="_x0000_s5122" name="Equation" r:id="rId4" imgW="1016000" imgH="330200" progId="Equation.3">
                  <p:embed/>
                </p:oleObj>
              </mc:Choice>
              <mc:Fallback>
                <p:oleObj name="Equation" r:id="rId4" imgW="1016000" imgH="330200" progId="Equation.3">
                  <p:embed/>
                  <p:pic>
                    <p:nvPicPr>
                      <p:cNvPr id="10" name="Object 9"/>
                      <p:cNvPicPr>
                        <a:picLocks noChangeAspect="1" noChangeArrowheads="1"/>
                      </p:cNvPicPr>
                      <p:nvPr/>
                    </p:nvPicPr>
                    <p:blipFill>
                      <a:blip r:embed="rId5"/>
                      <a:srcRect/>
                      <a:stretch>
                        <a:fillRect/>
                      </a:stretch>
                    </p:blipFill>
                    <p:spPr bwMode="auto">
                      <a:xfrm>
                        <a:off x="2859088" y="2293938"/>
                        <a:ext cx="3656012" cy="1143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461400" y="2325183"/>
            <a:ext cx="2823651" cy="754053"/>
          </a:xfrm>
          <a:prstGeom prst="rect">
            <a:avLst/>
          </a:prstGeom>
          <a:noFill/>
        </p:spPr>
        <p:txBody>
          <a:bodyPr wrap="square" rtlCol="0">
            <a:spAutoFit/>
          </a:bodyPr>
          <a:lstStyle/>
          <a:p>
            <a:r>
              <a:rPr lang="en-US" sz="4300" dirty="0"/>
              <a:t>Carmen</a:t>
            </a:r>
          </a:p>
        </p:txBody>
      </p:sp>
      <p:sp>
        <p:nvSpPr>
          <p:cNvPr id="3" name="Title 2"/>
          <p:cNvSpPr>
            <a:spLocks noGrp="1"/>
          </p:cNvSpPr>
          <p:nvPr>
            <p:ph type="title"/>
          </p:nvPr>
        </p:nvSpPr>
        <p:spPr/>
        <p:txBody>
          <a:bodyPr/>
          <a:lstStyle/>
          <a:p>
            <a:r>
              <a:rPr lang="en-US" dirty="0"/>
              <a:t>Matrix Factorization</a:t>
            </a:r>
          </a:p>
        </p:txBody>
      </p:sp>
      <p:sp>
        <p:nvSpPr>
          <p:cNvPr id="19" name="TextBox 18"/>
          <p:cNvSpPr txBox="1"/>
          <p:nvPr/>
        </p:nvSpPr>
        <p:spPr>
          <a:xfrm rot="17967503">
            <a:off x="3026330" y="1518168"/>
            <a:ext cx="1583570" cy="461665"/>
          </a:xfrm>
          <a:prstGeom prst="rect">
            <a:avLst/>
          </a:prstGeom>
          <a:noFill/>
        </p:spPr>
        <p:txBody>
          <a:bodyPr wrap="square" rtlCol="0">
            <a:spAutoFit/>
          </a:bodyPr>
          <a:lstStyle/>
          <a:p>
            <a:r>
              <a:rPr lang="en-US" sz="2400" dirty="0"/>
              <a:t>Aliens</a:t>
            </a:r>
          </a:p>
        </p:txBody>
      </p:sp>
      <p:sp>
        <p:nvSpPr>
          <p:cNvPr id="20" name="TextBox 19"/>
          <p:cNvSpPr txBox="1"/>
          <p:nvPr/>
        </p:nvSpPr>
        <p:spPr>
          <a:xfrm rot="17967503">
            <a:off x="3839133" y="1568969"/>
            <a:ext cx="1583570" cy="461665"/>
          </a:xfrm>
          <a:prstGeom prst="rect">
            <a:avLst/>
          </a:prstGeom>
          <a:noFill/>
        </p:spPr>
        <p:txBody>
          <a:bodyPr wrap="square" rtlCol="0">
            <a:spAutoFit/>
          </a:bodyPr>
          <a:lstStyle/>
          <a:p>
            <a:r>
              <a:rPr lang="en-US" sz="2400" dirty="0"/>
              <a:t>Bug’s Life</a:t>
            </a:r>
          </a:p>
        </p:txBody>
      </p:sp>
      <p:sp>
        <p:nvSpPr>
          <p:cNvPr id="21" name="TextBox 20"/>
          <p:cNvSpPr txBox="1"/>
          <p:nvPr/>
        </p:nvSpPr>
        <p:spPr>
          <a:xfrm rot="17967503">
            <a:off x="4702736" y="1552040"/>
            <a:ext cx="1583570" cy="461665"/>
          </a:xfrm>
          <a:prstGeom prst="rect">
            <a:avLst/>
          </a:prstGeom>
          <a:noFill/>
        </p:spPr>
        <p:txBody>
          <a:bodyPr wrap="square" rtlCol="0">
            <a:spAutoFit/>
          </a:bodyPr>
          <a:lstStyle/>
          <a:p>
            <a:r>
              <a:rPr lang="en-US" sz="2400" dirty="0"/>
              <a:t>Cars</a:t>
            </a:r>
          </a:p>
        </p:txBody>
      </p:sp>
      <p:sp>
        <p:nvSpPr>
          <p:cNvPr id="22" name="TextBox 21"/>
          <p:cNvSpPr txBox="1"/>
          <p:nvPr/>
        </p:nvSpPr>
        <p:spPr>
          <a:xfrm rot="17967503">
            <a:off x="5386711" y="1498174"/>
            <a:ext cx="1823983" cy="461665"/>
          </a:xfrm>
          <a:prstGeom prst="rect">
            <a:avLst/>
          </a:prstGeom>
          <a:noFill/>
        </p:spPr>
        <p:txBody>
          <a:bodyPr wrap="square" rtlCol="0">
            <a:spAutoFit/>
          </a:bodyPr>
          <a:lstStyle/>
          <a:p>
            <a:r>
              <a:rPr lang="en-US" sz="2400" dirty="0"/>
              <a:t>Dark Knight</a:t>
            </a:r>
          </a:p>
        </p:txBody>
      </p:sp>
      <p:graphicFrame>
        <p:nvGraphicFramePr>
          <p:cNvPr id="23" name="Object 22"/>
          <p:cNvGraphicFramePr>
            <a:graphicFrameLocks noChangeAspect="1"/>
          </p:cNvGraphicFramePr>
          <p:nvPr>
            <p:extLst/>
          </p:nvPr>
        </p:nvGraphicFramePr>
        <p:xfrm>
          <a:off x="2992439" y="4190466"/>
          <a:ext cx="2101850" cy="1143000"/>
        </p:xfrm>
        <a:graphic>
          <a:graphicData uri="http://schemas.openxmlformats.org/presentationml/2006/ole">
            <mc:AlternateContent xmlns:mc="http://schemas.openxmlformats.org/markup-compatibility/2006">
              <mc:Choice xmlns:v="urn:schemas-microsoft-com:vml" Requires="v">
                <p:oleObj spid="_x0000_s5123" name="Equation" r:id="rId6" imgW="584200" imgH="330200" progId="Equation.3">
                  <p:embed/>
                </p:oleObj>
              </mc:Choice>
              <mc:Fallback>
                <p:oleObj name="Equation" r:id="rId6" imgW="584200" imgH="330200" progId="Equation.3">
                  <p:embed/>
                  <p:pic>
                    <p:nvPicPr>
                      <p:cNvPr id="23" name="Object 22"/>
                      <p:cNvPicPr>
                        <a:picLocks noChangeAspect="1" noChangeArrowheads="1"/>
                      </p:cNvPicPr>
                      <p:nvPr/>
                    </p:nvPicPr>
                    <p:blipFill>
                      <a:blip r:embed="rId7"/>
                      <a:srcRect/>
                      <a:stretch>
                        <a:fillRect/>
                      </a:stretch>
                    </p:blipFill>
                    <p:spPr bwMode="auto">
                      <a:xfrm>
                        <a:off x="2992439" y="4190466"/>
                        <a:ext cx="2101850" cy="1143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4" name="TextBox 23"/>
          <p:cNvSpPr txBox="1"/>
          <p:nvPr/>
        </p:nvSpPr>
        <p:spPr>
          <a:xfrm>
            <a:off x="512200" y="4187845"/>
            <a:ext cx="2823651" cy="754053"/>
          </a:xfrm>
          <a:prstGeom prst="rect">
            <a:avLst/>
          </a:prstGeom>
          <a:noFill/>
        </p:spPr>
        <p:txBody>
          <a:bodyPr wrap="square" rtlCol="0">
            <a:spAutoFit/>
          </a:bodyPr>
          <a:lstStyle/>
          <a:p>
            <a:r>
              <a:rPr lang="en-US" sz="4300" dirty="0"/>
              <a:t>Carmen</a:t>
            </a:r>
            <a:r>
              <a:rPr lang="en-US" sz="4300" baseline="30000" dirty="0"/>
              <a:t>1</a:t>
            </a:r>
            <a:endParaRPr lang="en-US" sz="4300" dirty="0"/>
          </a:p>
        </p:txBody>
      </p:sp>
      <p:sp>
        <p:nvSpPr>
          <p:cNvPr id="25" name="TextBox 24"/>
          <p:cNvSpPr txBox="1"/>
          <p:nvPr/>
        </p:nvSpPr>
        <p:spPr>
          <a:xfrm rot="17967503">
            <a:off x="3094063" y="3380832"/>
            <a:ext cx="1583570" cy="461665"/>
          </a:xfrm>
          <a:prstGeom prst="rect">
            <a:avLst/>
          </a:prstGeom>
          <a:noFill/>
        </p:spPr>
        <p:txBody>
          <a:bodyPr wrap="square" rtlCol="0">
            <a:spAutoFit/>
          </a:bodyPr>
          <a:lstStyle/>
          <a:p>
            <a:r>
              <a:rPr lang="en-US" sz="2400" dirty="0"/>
              <a:t>Scary</a:t>
            </a:r>
          </a:p>
        </p:txBody>
      </p:sp>
      <p:sp>
        <p:nvSpPr>
          <p:cNvPr id="26" name="TextBox 25"/>
          <p:cNvSpPr txBox="1"/>
          <p:nvPr/>
        </p:nvSpPr>
        <p:spPr>
          <a:xfrm rot="17967503">
            <a:off x="3889933" y="3363901"/>
            <a:ext cx="1583570" cy="461665"/>
          </a:xfrm>
          <a:prstGeom prst="rect">
            <a:avLst/>
          </a:prstGeom>
          <a:noFill/>
        </p:spPr>
        <p:txBody>
          <a:bodyPr wrap="square" rtlCol="0">
            <a:spAutoFit/>
          </a:bodyPr>
          <a:lstStyle/>
          <a:p>
            <a:r>
              <a:rPr lang="en-US" sz="2400" dirty="0"/>
              <a:t>Kiddy</a:t>
            </a:r>
          </a:p>
        </p:txBody>
      </p:sp>
    </p:spTree>
    <p:extLst>
      <p:ext uri="{BB962C8B-B14F-4D97-AF65-F5344CB8AC3E}">
        <p14:creationId xmlns:p14="http://schemas.microsoft.com/office/powerpoint/2010/main" val="16219267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Matrix Factorization</a:t>
            </a:r>
          </a:p>
        </p:txBody>
      </p:sp>
      <p:graphicFrame>
        <p:nvGraphicFramePr>
          <p:cNvPr id="23" name="Object 22"/>
          <p:cNvGraphicFramePr>
            <a:graphicFrameLocks noChangeAspect="1"/>
          </p:cNvGraphicFramePr>
          <p:nvPr>
            <p:extLst/>
          </p:nvPr>
        </p:nvGraphicFramePr>
        <p:xfrm>
          <a:off x="2992439" y="4190466"/>
          <a:ext cx="2101850" cy="1143000"/>
        </p:xfrm>
        <a:graphic>
          <a:graphicData uri="http://schemas.openxmlformats.org/presentationml/2006/ole">
            <mc:AlternateContent xmlns:mc="http://schemas.openxmlformats.org/markup-compatibility/2006">
              <mc:Choice xmlns:v="urn:schemas-microsoft-com:vml" Requires="v">
                <p:oleObj spid="_x0000_s6146" name="Equation" r:id="rId4" imgW="584200" imgH="330200" progId="Equation.3">
                  <p:embed/>
                </p:oleObj>
              </mc:Choice>
              <mc:Fallback>
                <p:oleObj name="Equation" r:id="rId4" imgW="584200" imgH="330200" progId="Equation.3">
                  <p:embed/>
                  <p:pic>
                    <p:nvPicPr>
                      <p:cNvPr id="23" name="Object 22"/>
                      <p:cNvPicPr>
                        <a:picLocks noChangeAspect="1" noChangeArrowheads="1"/>
                      </p:cNvPicPr>
                      <p:nvPr/>
                    </p:nvPicPr>
                    <p:blipFill>
                      <a:blip r:embed="rId5"/>
                      <a:srcRect/>
                      <a:stretch>
                        <a:fillRect/>
                      </a:stretch>
                    </p:blipFill>
                    <p:spPr bwMode="auto">
                      <a:xfrm>
                        <a:off x="2992439" y="4190466"/>
                        <a:ext cx="2101850" cy="1143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4" name="TextBox 23"/>
          <p:cNvSpPr txBox="1"/>
          <p:nvPr/>
        </p:nvSpPr>
        <p:spPr>
          <a:xfrm>
            <a:off x="512200" y="4187845"/>
            <a:ext cx="2823651" cy="754053"/>
          </a:xfrm>
          <a:prstGeom prst="rect">
            <a:avLst/>
          </a:prstGeom>
          <a:noFill/>
        </p:spPr>
        <p:txBody>
          <a:bodyPr wrap="square" rtlCol="0">
            <a:spAutoFit/>
          </a:bodyPr>
          <a:lstStyle/>
          <a:p>
            <a:r>
              <a:rPr lang="en-US" sz="4300" dirty="0"/>
              <a:t>Carmen</a:t>
            </a:r>
            <a:r>
              <a:rPr lang="en-US" sz="4300" baseline="30000" dirty="0"/>
              <a:t>1</a:t>
            </a:r>
            <a:endParaRPr lang="en-US" sz="4300" dirty="0"/>
          </a:p>
        </p:txBody>
      </p:sp>
      <p:sp>
        <p:nvSpPr>
          <p:cNvPr id="25" name="TextBox 24"/>
          <p:cNvSpPr txBox="1"/>
          <p:nvPr/>
        </p:nvSpPr>
        <p:spPr>
          <a:xfrm rot="17967503">
            <a:off x="3094063" y="3380832"/>
            <a:ext cx="1583570" cy="461665"/>
          </a:xfrm>
          <a:prstGeom prst="rect">
            <a:avLst/>
          </a:prstGeom>
          <a:noFill/>
        </p:spPr>
        <p:txBody>
          <a:bodyPr wrap="square" rtlCol="0">
            <a:spAutoFit/>
          </a:bodyPr>
          <a:lstStyle/>
          <a:p>
            <a:r>
              <a:rPr lang="en-US" sz="2400" dirty="0"/>
              <a:t>Scary</a:t>
            </a:r>
          </a:p>
        </p:txBody>
      </p:sp>
      <p:sp>
        <p:nvSpPr>
          <p:cNvPr id="26" name="TextBox 25"/>
          <p:cNvSpPr txBox="1"/>
          <p:nvPr/>
        </p:nvSpPr>
        <p:spPr>
          <a:xfrm rot="17967503">
            <a:off x="3889933" y="3363901"/>
            <a:ext cx="1583570" cy="461665"/>
          </a:xfrm>
          <a:prstGeom prst="rect">
            <a:avLst/>
          </a:prstGeom>
          <a:noFill/>
        </p:spPr>
        <p:txBody>
          <a:bodyPr wrap="square" rtlCol="0">
            <a:spAutoFit/>
          </a:bodyPr>
          <a:lstStyle/>
          <a:p>
            <a:r>
              <a:rPr lang="en-US" sz="2400" dirty="0"/>
              <a:t>Kiddy</a:t>
            </a:r>
          </a:p>
        </p:txBody>
      </p:sp>
      <p:graphicFrame>
        <p:nvGraphicFramePr>
          <p:cNvPr id="15" name="Object 14"/>
          <p:cNvGraphicFramePr>
            <a:graphicFrameLocks noChangeAspect="1"/>
          </p:cNvGraphicFramePr>
          <p:nvPr>
            <p:extLst/>
          </p:nvPr>
        </p:nvGraphicFramePr>
        <p:xfrm>
          <a:off x="8403696" y="3929060"/>
          <a:ext cx="2557462" cy="1801812"/>
        </p:xfrm>
        <a:graphic>
          <a:graphicData uri="http://schemas.openxmlformats.org/presentationml/2006/ole">
            <mc:AlternateContent xmlns:mc="http://schemas.openxmlformats.org/markup-compatibility/2006">
              <mc:Choice xmlns:v="urn:schemas-microsoft-com:vml" Requires="v">
                <p:oleObj spid="_x0000_s6147" name="Equation" r:id="rId6" imgW="711200" imgH="520700" progId="Equation.3">
                  <p:embed/>
                </p:oleObj>
              </mc:Choice>
              <mc:Fallback>
                <p:oleObj name="Equation" r:id="rId6" imgW="711200" imgH="520700" progId="Equation.3">
                  <p:embed/>
                  <p:pic>
                    <p:nvPicPr>
                      <p:cNvPr id="15" name="Object 14"/>
                      <p:cNvPicPr>
                        <a:picLocks noChangeAspect="1" noChangeArrowheads="1"/>
                      </p:cNvPicPr>
                      <p:nvPr/>
                    </p:nvPicPr>
                    <p:blipFill>
                      <a:blip r:embed="rId7"/>
                      <a:srcRect/>
                      <a:stretch>
                        <a:fillRect/>
                      </a:stretch>
                    </p:blipFill>
                    <p:spPr bwMode="auto">
                      <a:xfrm>
                        <a:off x="8403696" y="3929060"/>
                        <a:ext cx="2557462" cy="18018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rot="17967503">
            <a:off x="8715930" y="3296169"/>
            <a:ext cx="1583570" cy="461665"/>
          </a:xfrm>
          <a:prstGeom prst="rect">
            <a:avLst/>
          </a:prstGeom>
          <a:noFill/>
        </p:spPr>
        <p:txBody>
          <a:bodyPr wrap="square" rtlCol="0">
            <a:spAutoFit/>
          </a:bodyPr>
          <a:lstStyle/>
          <a:p>
            <a:r>
              <a:rPr lang="en-US" sz="2400" dirty="0"/>
              <a:t>Scary</a:t>
            </a:r>
          </a:p>
        </p:txBody>
      </p:sp>
      <p:sp>
        <p:nvSpPr>
          <p:cNvPr id="17" name="TextBox 16"/>
          <p:cNvSpPr txBox="1"/>
          <p:nvPr/>
        </p:nvSpPr>
        <p:spPr>
          <a:xfrm rot="17967503">
            <a:off x="9511800" y="3279238"/>
            <a:ext cx="1583570" cy="461665"/>
          </a:xfrm>
          <a:prstGeom prst="rect">
            <a:avLst/>
          </a:prstGeom>
          <a:noFill/>
        </p:spPr>
        <p:txBody>
          <a:bodyPr wrap="square" rtlCol="0">
            <a:spAutoFit/>
          </a:bodyPr>
          <a:lstStyle/>
          <a:p>
            <a:r>
              <a:rPr lang="en-US" sz="2400" dirty="0"/>
              <a:t>Kiddy</a:t>
            </a:r>
          </a:p>
        </p:txBody>
      </p:sp>
      <p:sp>
        <p:nvSpPr>
          <p:cNvPr id="18" name="TextBox 17"/>
          <p:cNvSpPr txBox="1"/>
          <p:nvPr/>
        </p:nvSpPr>
        <p:spPr>
          <a:xfrm>
            <a:off x="6421932" y="4492649"/>
            <a:ext cx="2823651" cy="523220"/>
          </a:xfrm>
          <a:prstGeom prst="rect">
            <a:avLst/>
          </a:prstGeom>
          <a:noFill/>
        </p:spPr>
        <p:txBody>
          <a:bodyPr wrap="square" rtlCol="0">
            <a:spAutoFit/>
          </a:bodyPr>
          <a:lstStyle/>
          <a:p>
            <a:r>
              <a:rPr lang="en-US" sz="2800" dirty="0"/>
              <a:t>Dark Knight</a:t>
            </a:r>
          </a:p>
        </p:txBody>
      </p:sp>
    </p:spTree>
    <p:extLst>
      <p:ext uri="{BB962C8B-B14F-4D97-AF65-F5344CB8AC3E}">
        <p14:creationId xmlns:p14="http://schemas.microsoft.com/office/powerpoint/2010/main" val="781158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Matrix Factorization</a:t>
            </a:r>
          </a:p>
        </p:txBody>
      </p:sp>
      <p:graphicFrame>
        <p:nvGraphicFramePr>
          <p:cNvPr id="23" name="Object 22"/>
          <p:cNvGraphicFramePr>
            <a:graphicFrameLocks noChangeAspect="1"/>
          </p:cNvGraphicFramePr>
          <p:nvPr>
            <p:extLst/>
          </p:nvPr>
        </p:nvGraphicFramePr>
        <p:xfrm>
          <a:off x="2992439" y="4190466"/>
          <a:ext cx="2101850" cy="1143000"/>
        </p:xfrm>
        <a:graphic>
          <a:graphicData uri="http://schemas.openxmlformats.org/presentationml/2006/ole">
            <mc:AlternateContent xmlns:mc="http://schemas.openxmlformats.org/markup-compatibility/2006">
              <mc:Choice xmlns:v="urn:schemas-microsoft-com:vml" Requires="v">
                <p:oleObj spid="_x0000_s7170" name="Equation" r:id="rId4" imgW="584200" imgH="330200" progId="Equation.3">
                  <p:embed/>
                </p:oleObj>
              </mc:Choice>
              <mc:Fallback>
                <p:oleObj name="Equation" r:id="rId4" imgW="584200" imgH="330200" progId="Equation.3">
                  <p:embed/>
                  <p:pic>
                    <p:nvPicPr>
                      <p:cNvPr id="23" name="Object 22"/>
                      <p:cNvPicPr>
                        <a:picLocks noChangeAspect="1" noChangeArrowheads="1"/>
                      </p:cNvPicPr>
                      <p:nvPr/>
                    </p:nvPicPr>
                    <p:blipFill>
                      <a:blip r:embed="rId5"/>
                      <a:srcRect/>
                      <a:stretch>
                        <a:fillRect/>
                      </a:stretch>
                    </p:blipFill>
                    <p:spPr bwMode="auto">
                      <a:xfrm>
                        <a:off x="2992439" y="4190466"/>
                        <a:ext cx="2101850" cy="1143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4" name="TextBox 23"/>
          <p:cNvSpPr txBox="1"/>
          <p:nvPr/>
        </p:nvSpPr>
        <p:spPr>
          <a:xfrm>
            <a:off x="512200" y="4187845"/>
            <a:ext cx="2823651" cy="754053"/>
          </a:xfrm>
          <a:prstGeom prst="rect">
            <a:avLst/>
          </a:prstGeom>
          <a:noFill/>
        </p:spPr>
        <p:txBody>
          <a:bodyPr wrap="square" rtlCol="0">
            <a:spAutoFit/>
          </a:bodyPr>
          <a:lstStyle/>
          <a:p>
            <a:r>
              <a:rPr lang="en-US" sz="4300" dirty="0"/>
              <a:t>Carmen</a:t>
            </a:r>
            <a:r>
              <a:rPr lang="en-US" sz="4300" baseline="30000" dirty="0"/>
              <a:t>1</a:t>
            </a:r>
            <a:endParaRPr lang="en-US" sz="4300" dirty="0"/>
          </a:p>
        </p:txBody>
      </p:sp>
      <p:sp>
        <p:nvSpPr>
          <p:cNvPr id="25" name="TextBox 24"/>
          <p:cNvSpPr txBox="1"/>
          <p:nvPr/>
        </p:nvSpPr>
        <p:spPr>
          <a:xfrm rot="17967503">
            <a:off x="3094063" y="3380832"/>
            <a:ext cx="1583570" cy="461665"/>
          </a:xfrm>
          <a:prstGeom prst="rect">
            <a:avLst/>
          </a:prstGeom>
          <a:noFill/>
        </p:spPr>
        <p:txBody>
          <a:bodyPr wrap="square" rtlCol="0">
            <a:spAutoFit/>
          </a:bodyPr>
          <a:lstStyle/>
          <a:p>
            <a:r>
              <a:rPr lang="en-US" sz="2400" dirty="0"/>
              <a:t>Scary</a:t>
            </a:r>
          </a:p>
        </p:txBody>
      </p:sp>
      <p:sp>
        <p:nvSpPr>
          <p:cNvPr id="26" name="TextBox 25"/>
          <p:cNvSpPr txBox="1"/>
          <p:nvPr/>
        </p:nvSpPr>
        <p:spPr>
          <a:xfrm rot="17967503">
            <a:off x="3889933" y="3363901"/>
            <a:ext cx="1583570" cy="461665"/>
          </a:xfrm>
          <a:prstGeom prst="rect">
            <a:avLst/>
          </a:prstGeom>
          <a:noFill/>
        </p:spPr>
        <p:txBody>
          <a:bodyPr wrap="square" rtlCol="0">
            <a:spAutoFit/>
          </a:bodyPr>
          <a:lstStyle/>
          <a:p>
            <a:r>
              <a:rPr lang="en-US" sz="2400" dirty="0"/>
              <a:t>Kiddy</a:t>
            </a:r>
          </a:p>
        </p:txBody>
      </p:sp>
      <p:graphicFrame>
        <p:nvGraphicFramePr>
          <p:cNvPr id="15" name="Object 14"/>
          <p:cNvGraphicFramePr>
            <a:graphicFrameLocks noChangeAspect="1"/>
          </p:cNvGraphicFramePr>
          <p:nvPr>
            <p:extLst/>
          </p:nvPr>
        </p:nvGraphicFramePr>
        <p:xfrm>
          <a:off x="8403696" y="3929060"/>
          <a:ext cx="2557462" cy="1801812"/>
        </p:xfrm>
        <a:graphic>
          <a:graphicData uri="http://schemas.openxmlformats.org/presentationml/2006/ole">
            <mc:AlternateContent xmlns:mc="http://schemas.openxmlformats.org/markup-compatibility/2006">
              <mc:Choice xmlns:v="urn:schemas-microsoft-com:vml" Requires="v">
                <p:oleObj spid="_x0000_s7171" name="Equation" r:id="rId6" imgW="711200" imgH="520700" progId="Equation.3">
                  <p:embed/>
                </p:oleObj>
              </mc:Choice>
              <mc:Fallback>
                <p:oleObj name="Equation" r:id="rId6" imgW="711200" imgH="520700" progId="Equation.3">
                  <p:embed/>
                  <p:pic>
                    <p:nvPicPr>
                      <p:cNvPr id="15" name="Object 14"/>
                      <p:cNvPicPr>
                        <a:picLocks noChangeAspect="1" noChangeArrowheads="1"/>
                      </p:cNvPicPr>
                      <p:nvPr/>
                    </p:nvPicPr>
                    <p:blipFill>
                      <a:blip r:embed="rId7"/>
                      <a:srcRect/>
                      <a:stretch>
                        <a:fillRect/>
                      </a:stretch>
                    </p:blipFill>
                    <p:spPr bwMode="auto">
                      <a:xfrm>
                        <a:off x="8403696" y="3929060"/>
                        <a:ext cx="2557462" cy="18018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rot="17967503">
            <a:off x="8715930" y="3296169"/>
            <a:ext cx="1583570" cy="461665"/>
          </a:xfrm>
          <a:prstGeom prst="rect">
            <a:avLst/>
          </a:prstGeom>
          <a:noFill/>
        </p:spPr>
        <p:txBody>
          <a:bodyPr wrap="square" rtlCol="0">
            <a:spAutoFit/>
          </a:bodyPr>
          <a:lstStyle/>
          <a:p>
            <a:r>
              <a:rPr lang="en-US" sz="2400" dirty="0"/>
              <a:t>Scary</a:t>
            </a:r>
          </a:p>
        </p:txBody>
      </p:sp>
      <p:sp>
        <p:nvSpPr>
          <p:cNvPr id="17" name="TextBox 16"/>
          <p:cNvSpPr txBox="1"/>
          <p:nvPr/>
        </p:nvSpPr>
        <p:spPr>
          <a:xfrm rot="17967503">
            <a:off x="9511800" y="3279238"/>
            <a:ext cx="1583570" cy="461665"/>
          </a:xfrm>
          <a:prstGeom prst="rect">
            <a:avLst/>
          </a:prstGeom>
          <a:noFill/>
        </p:spPr>
        <p:txBody>
          <a:bodyPr wrap="square" rtlCol="0">
            <a:spAutoFit/>
          </a:bodyPr>
          <a:lstStyle/>
          <a:p>
            <a:r>
              <a:rPr lang="en-US" sz="2400" dirty="0"/>
              <a:t>Kiddy</a:t>
            </a:r>
          </a:p>
        </p:txBody>
      </p:sp>
      <p:sp>
        <p:nvSpPr>
          <p:cNvPr id="18" name="TextBox 17"/>
          <p:cNvSpPr txBox="1"/>
          <p:nvPr/>
        </p:nvSpPr>
        <p:spPr>
          <a:xfrm>
            <a:off x="6421932" y="4492649"/>
            <a:ext cx="2823651" cy="523220"/>
          </a:xfrm>
          <a:prstGeom prst="rect">
            <a:avLst/>
          </a:prstGeom>
          <a:noFill/>
        </p:spPr>
        <p:txBody>
          <a:bodyPr wrap="square" rtlCol="0">
            <a:spAutoFit/>
          </a:bodyPr>
          <a:lstStyle/>
          <a:p>
            <a:r>
              <a:rPr lang="en-US" sz="2800" dirty="0"/>
              <a:t>Dark Knight</a:t>
            </a:r>
          </a:p>
        </p:txBody>
      </p:sp>
      <p:sp>
        <p:nvSpPr>
          <p:cNvPr id="27" name="TextBox 26"/>
          <p:cNvSpPr txBox="1"/>
          <p:nvPr/>
        </p:nvSpPr>
        <p:spPr>
          <a:xfrm>
            <a:off x="410600" y="5442228"/>
            <a:ext cx="5363666" cy="1415772"/>
          </a:xfrm>
          <a:prstGeom prst="rect">
            <a:avLst/>
          </a:prstGeom>
          <a:noFill/>
        </p:spPr>
        <p:txBody>
          <a:bodyPr wrap="square" rtlCol="0">
            <a:spAutoFit/>
          </a:bodyPr>
          <a:lstStyle/>
          <a:p>
            <a:r>
              <a:rPr lang="en-US" sz="4300" dirty="0"/>
              <a:t>My guess for Carmen’s rating on Dark Knight: </a:t>
            </a:r>
          </a:p>
        </p:txBody>
      </p:sp>
      <p:graphicFrame>
        <p:nvGraphicFramePr>
          <p:cNvPr id="28" name="Object 27"/>
          <p:cNvGraphicFramePr>
            <a:graphicFrameLocks noChangeAspect="1"/>
          </p:cNvGraphicFramePr>
          <p:nvPr>
            <p:extLst/>
          </p:nvPr>
        </p:nvGraphicFramePr>
        <p:xfrm>
          <a:off x="5746748" y="5772032"/>
          <a:ext cx="2872318" cy="1085968"/>
        </p:xfrm>
        <a:graphic>
          <a:graphicData uri="http://schemas.openxmlformats.org/presentationml/2006/ole">
            <mc:AlternateContent xmlns:mc="http://schemas.openxmlformats.org/markup-compatibility/2006">
              <mc:Choice xmlns:v="urn:schemas-microsoft-com:vml" Requires="v">
                <p:oleObj spid="_x0000_s7172" name="Equation" r:id="rId8" imgW="1003300" imgH="393700" progId="Equation.3">
                  <p:embed/>
                </p:oleObj>
              </mc:Choice>
              <mc:Fallback>
                <p:oleObj name="Equation" r:id="rId8" imgW="1003300" imgH="393700" progId="Equation.3">
                  <p:embed/>
                  <p:pic>
                    <p:nvPicPr>
                      <p:cNvPr id="28" name="Object 27"/>
                      <p:cNvPicPr>
                        <a:picLocks noChangeAspect="1" noChangeArrowheads="1"/>
                      </p:cNvPicPr>
                      <p:nvPr/>
                    </p:nvPicPr>
                    <p:blipFill>
                      <a:blip r:embed="rId9"/>
                      <a:srcRect/>
                      <a:stretch>
                        <a:fillRect/>
                      </a:stretch>
                    </p:blipFill>
                    <p:spPr bwMode="auto">
                      <a:xfrm>
                        <a:off x="5746748" y="5772032"/>
                        <a:ext cx="2872318" cy="1085968"/>
                      </a:xfrm>
                      <a:prstGeom prst="rect">
                        <a:avLst/>
                      </a:prstGeom>
                      <a:noFill/>
                      <a:extLst/>
                    </p:spPr>
                  </p:pic>
                </p:oleObj>
              </mc:Fallback>
            </mc:AlternateContent>
          </a:graphicData>
        </a:graphic>
      </p:graphicFrame>
    </p:spTree>
    <p:extLst>
      <p:ext uri="{BB962C8B-B14F-4D97-AF65-F5344CB8AC3E}">
        <p14:creationId xmlns:p14="http://schemas.microsoft.com/office/powerpoint/2010/main" val="4150715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p:cNvGraphicFramePr>
            <a:graphicFrameLocks noChangeAspect="1"/>
          </p:cNvGraphicFramePr>
          <p:nvPr>
            <p:extLst/>
          </p:nvPr>
        </p:nvGraphicFramePr>
        <p:xfrm>
          <a:off x="2859088" y="2293938"/>
          <a:ext cx="3656012" cy="1143000"/>
        </p:xfrm>
        <a:graphic>
          <a:graphicData uri="http://schemas.openxmlformats.org/presentationml/2006/ole">
            <mc:AlternateContent xmlns:mc="http://schemas.openxmlformats.org/markup-compatibility/2006">
              <mc:Choice xmlns:v="urn:schemas-microsoft-com:vml" Requires="v">
                <p:oleObj spid="_x0000_s8194" name="Equation" r:id="rId4" imgW="1016000" imgH="330200" progId="Equation.3">
                  <p:embed/>
                </p:oleObj>
              </mc:Choice>
              <mc:Fallback>
                <p:oleObj name="Equation" r:id="rId4" imgW="1016000" imgH="330200" progId="Equation.3">
                  <p:embed/>
                  <p:pic>
                    <p:nvPicPr>
                      <p:cNvPr id="10" name="Object 9"/>
                      <p:cNvPicPr>
                        <a:picLocks noChangeAspect="1" noChangeArrowheads="1"/>
                      </p:cNvPicPr>
                      <p:nvPr/>
                    </p:nvPicPr>
                    <p:blipFill>
                      <a:blip r:embed="rId5"/>
                      <a:srcRect/>
                      <a:stretch>
                        <a:fillRect/>
                      </a:stretch>
                    </p:blipFill>
                    <p:spPr bwMode="auto">
                      <a:xfrm>
                        <a:off x="2859088" y="2293938"/>
                        <a:ext cx="3656012" cy="1143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461400" y="2325183"/>
            <a:ext cx="2823651" cy="754053"/>
          </a:xfrm>
          <a:prstGeom prst="rect">
            <a:avLst/>
          </a:prstGeom>
          <a:noFill/>
        </p:spPr>
        <p:txBody>
          <a:bodyPr wrap="square" rtlCol="0">
            <a:spAutoFit/>
          </a:bodyPr>
          <a:lstStyle/>
          <a:p>
            <a:r>
              <a:rPr lang="en-US" sz="4300" dirty="0"/>
              <a:t>Carmen</a:t>
            </a:r>
          </a:p>
        </p:txBody>
      </p:sp>
      <p:sp>
        <p:nvSpPr>
          <p:cNvPr id="3" name="Title 2"/>
          <p:cNvSpPr>
            <a:spLocks noGrp="1"/>
          </p:cNvSpPr>
          <p:nvPr>
            <p:ph type="title"/>
          </p:nvPr>
        </p:nvSpPr>
        <p:spPr/>
        <p:txBody>
          <a:bodyPr/>
          <a:lstStyle/>
          <a:p>
            <a:r>
              <a:rPr lang="en-US" dirty="0"/>
              <a:t>Matrix Factorization</a:t>
            </a:r>
          </a:p>
        </p:txBody>
      </p:sp>
      <p:sp>
        <p:nvSpPr>
          <p:cNvPr id="19" name="TextBox 18"/>
          <p:cNvSpPr txBox="1"/>
          <p:nvPr/>
        </p:nvSpPr>
        <p:spPr>
          <a:xfrm rot="17967503">
            <a:off x="3026330" y="1518168"/>
            <a:ext cx="1583570" cy="461665"/>
          </a:xfrm>
          <a:prstGeom prst="rect">
            <a:avLst/>
          </a:prstGeom>
          <a:noFill/>
        </p:spPr>
        <p:txBody>
          <a:bodyPr wrap="square" rtlCol="0">
            <a:spAutoFit/>
          </a:bodyPr>
          <a:lstStyle/>
          <a:p>
            <a:r>
              <a:rPr lang="en-US" sz="2400" dirty="0"/>
              <a:t>Aliens</a:t>
            </a:r>
          </a:p>
        </p:txBody>
      </p:sp>
      <p:sp>
        <p:nvSpPr>
          <p:cNvPr id="20" name="TextBox 19"/>
          <p:cNvSpPr txBox="1"/>
          <p:nvPr/>
        </p:nvSpPr>
        <p:spPr>
          <a:xfrm rot="17967503">
            <a:off x="3839133" y="1568969"/>
            <a:ext cx="1583570" cy="461665"/>
          </a:xfrm>
          <a:prstGeom prst="rect">
            <a:avLst/>
          </a:prstGeom>
          <a:noFill/>
        </p:spPr>
        <p:txBody>
          <a:bodyPr wrap="square" rtlCol="0">
            <a:spAutoFit/>
          </a:bodyPr>
          <a:lstStyle/>
          <a:p>
            <a:r>
              <a:rPr lang="en-US" sz="2400" dirty="0"/>
              <a:t>Bug’s Life</a:t>
            </a:r>
          </a:p>
        </p:txBody>
      </p:sp>
      <p:sp>
        <p:nvSpPr>
          <p:cNvPr id="21" name="TextBox 20"/>
          <p:cNvSpPr txBox="1"/>
          <p:nvPr/>
        </p:nvSpPr>
        <p:spPr>
          <a:xfrm rot="17967503">
            <a:off x="4702736" y="1552040"/>
            <a:ext cx="1583570" cy="461665"/>
          </a:xfrm>
          <a:prstGeom prst="rect">
            <a:avLst/>
          </a:prstGeom>
          <a:noFill/>
        </p:spPr>
        <p:txBody>
          <a:bodyPr wrap="square" rtlCol="0">
            <a:spAutoFit/>
          </a:bodyPr>
          <a:lstStyle/>
          <a:p>
            <a:r>
              <a:rPr lang="en-US" sz="2400" dirty="0"/>
              <a:t>Cars</a:t>
            </a:r>
          </a:p>
        </p:txBody>
      </p:sp>
      <p:sp>
        <p:nvSpPr>
          <p:cNvPr id="22" name="TextBox 21"/>
          <p:cNvSpPr txBox="1"/>
          <p:nvPr/>
        </p:nvSpPr>
        <p:spPr>
          <a:xfrm rot="17967503">
            <a:off x="5386711" y="1498174"/>
            <a:ext cx="1823983" cy="461665"/>
          </a:xfrm>
          <a:prstGeom prst="rect">
            <a:avLst/>
          </a:prstGeom>
          <a:noFill/>
        </p:spPr>
        <p:txBody>
          <a:bodyPr wrap="square" rtlCol="0">
            <a:spAutoFit/>
          </a:bodyPr>
          <a:lstStyle/>
          <a:p>
            <a:r>
              <a:rPr lang="en-US" sz="2400" dirty="0"/>
              <a:t>Dark Knight</a:t>
            </a:r>
          </a:p>
        </p:txBody>
      </p:sp>
      <p:graphicFrame>
        <p:nvGraphicFramePr>
          <p:cNvPr id="23" name="Object 22"/>
          <p:cNvGraphicFramePr>
            <a:graphicFrameLocks noChangeAspect="1"/>
          </p:cNvGraphicFramePr>
          <p:nvPr>
            <p:extLst/>
          </p:nvPr>
        </p:nvGraphicFramePr>
        <p:xfrm>
          <a:off x="2992439" y="4190466"/>
          <a:ext cx="2101850" cy="1143000"/>
        </p:xfrm>
        <a:graphic>
          <a:graphicData uri="http://schemas.openxmlformats.org/presentationml/2006/ole">
            <mc:AlternateContent xmlns:mc="http://schemas.openxmlformats.org/markup-compatibility/2006">
              <mc:Choice xmlns:v="urn:schemas-microsoft-com:vml" Requires="v">
                <p:oleObj spid="_x0000_s8195" name="Equation" r:id="rId6" imgW="584200" imgH="330200" progId="Equation.3">
                  <p:embed/>
                </p:oleObj>
              </mc:Choice>
              <mc:Fallback>
                <p:oleObj name="Equation" r:id="rId6" imgW="584200" imgH="330200" progId="Equation.3">
                  <p:embed/>
                  <p:pic>
                    <p:nvPicPr>
                      <p:cNvPr id="23" name="Object 22"/>
                      <p:cNvPicPr>
                        <a:picLocks noChangeAspect="1" noChangeArrowheads="1"/>
                      </p:cNvPicPr>
                      <p:nvPr/>
                    </p:nvPicPr>
                    <p:blipFill>
                      <a:blip r:embed="rId7"/>
                      <a:srcRect/>
                      <a:stretch>
                        <a:fillRect/>
                      </a:stretch>
                    </p:blipFill>
                    <p:spPr bwMode="auto">
                      <a:xfrm>
                        <a:off x="2992439" y="4190466"/>
                        <a:ext cx="2101850" cy="1143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4" name="TextBox 23"/>
          <p:cNvSpPr txBox="1"/>
          <p:nvPr/>
        </p:nvSpPr>
        <p:spPr>
          <a:xfrm>
            <a:off x="512200" y="4187845"/>
            <a:ext cx="2823651" cy="754053"/>
          </a:xfrm>
          <a:prstGeom prst="rect">
            <a:avLst/>
          </a:prstGeom>
          <a:noFill/>
        </p:spPr>
        <p:txBody>
          <a:bodyPr wrap="square" rtlCol="0">
            <a:spAutoFit/>
          </a:bodyPr>
          <a:lstStyle/>
          <a:p>
            <a:r>
              <a:rPr lang="en-US" sz="4300" dirty="0"/>
              <a:t>Carmen</a:t>
            </a:r>
            <a:r>
              <a:rPr lang="en-US" sz="4300" baseline="30000" dirty="0"/>
              <a:t>1</a:t>
            </a:r>
            <a:endParaRPr lang="en-US" sz="4300" dirty="0"/>
          </a:p>
        </p:txBody>
      </p:sp>
      <p:sp>
        <p:nvSpPr>
          <p:cNvPr id="25" name="TextBox 24"/>
          <p:cNvSpPr txBox="1"/>
          <p:nvPr/>
        </p:nvSpPr>
        <p:spPr>
          <a:xfrm rot="17967503">
            <a:off x="3094063" y="3380832"/>
            <a:ext cx="1583570" cy="461665"/>
          </a:xfrm>
          <a:prstGeom prst="rect">
            <a:avLst/>
          </a:prstGeom>
          <a:noFill/>
        </p:spPr>
        <p:txBody>
          <a:bodyPr wrap="square" rtlCol="0">
            <a:spAutoFit/>
          </a:bodyPr>
          <a:lstStyle/>
          <a:p>
            <a:r>
              <a:rPr lang="en-US" sz="2400" dirty="0"/>
              <a:t>Scary</a:t>
            </a:r>
          </a:p>
        </p:txBody>
      </p:sp>
      <p:sp>
        <p:nvSpPr>
          <p:cNvPr id="26" name="TextBox 25"/>
          <p:cNvSpPr txBox="1"/>
          <p:nvPr/>
        </p:nvSpPr>
        <p:spPr>
          <a:xfrm rot="17967503">
            <a:off x="3889933" y="3363901"/>
            <a:ext cx="1583570" cy="461665"/>
          </a:xfrm>
          <a:prstGeom prst="rect">
            <a:avLst/>
          </a:prstGeom>
          <a:noFill/>
        </p:spPr>
        <p:txBody>
          <a:bodyPr wrap="square" rtlCol="0">
            <a:spAutoFit/>
          </a:bodyPr>
          <a:lstStyle/>
          <a:p>
            <a:r>
              <a:rPr lang="en-US" sz="2400" dirty="0"/>
              <a:t>Kiddy</a:t>
            </a:r>
          </a:p>
        </p:txBody>
      </p:sp>
      <p:graphicFrame>
        <p:nvGraphicFramePr>
          <p:cNvPr id="15" name="Object 14"/>
          <p:cNvGraphicFramePr>
            <a:graphicFrameLocks noChangeAspect="1"/>
          </p:cNvGraphicFramePr>
          <p:nvPr>
            <p:extLst/>
          </p:nvPr>
        </p:nvGraphicFramePr>
        <p:xfrm>
          <a:off x="8403696" y="3929060"/>
          <a:ext cx="2557462" cy="1801812"/>
        </p:xfrm>
        <a:graphic>
          <a:graphicData uri="http://schemas.openxmlformats.org/presentationml/2006/ole">
            <mc:AlternateContent xmlns:mc="http://schemas.openxmlformats.org/markup-compatibility/2006">
              <mc:Choice xmlns:v="urn:schemas-microsoft-com:vml" Requires="v">
                <p:oleObj spid="_x0000_s8196" name="Equation" r:id="rId8" imgW="711200" imgH="520700" progId="Equation.3">
                  <p:embed/>
                </p:oleObj>
              </mc:Choice>
              <mc:Fallback>
                <p:oleObj name="Equation" r:id="rId8" imgW="711200" imgH="520700" progId="Equation.3">
                  <p:embed/>
                  <p:pic>
                    <p:nvPicPr>
                      <p:cNvPr id="15" name="Object 14"/>
                      <p:cNvPicPr>
                        <a:picLocks noChangeAspect="1" noChangeArrowheads="1"/>
                      </p:cNvPicPr>
                      <p:nvPr/>
                    </p:nvPicPr>
                    <p:blipFill>
                      <a:blip r:embed="rId9"/>
                      <a:srcRect/>
                      <a:stretch>
                        <a:fillRect/>
                      </a:stretch>
                    </p:blipFill>
                    <p:spPr bwMode="auto">
                      <a:xfrm>
                        <a:off x="8403696" y="3929060"/>
                        <a:ext cx="2557462" cy="18018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rot="17967503">
            <a:off x="8715930" y="3296169"/>
            <a:ext cx="1583570" cy="461665"/>
          </a:xfrm>
          <a:prstGeom prst="rect">
            <a:avLst/>
          </a:prstGeom>
          <a:noFill/>
        </p:spPr>
        <p:txBody>
          <a:bodyPr wrap="square" rtlCol="0">
            <a:spAutoFit/>
          </a:bodyPr>
          <a:lstStyle/>
          <a:p>
            <a:r>
              <a:rPr lang="en-US" sz="2400" dirty="0"/>
              <a:t>Scary</a:t>
            </a:r>
          </a:p>
        </p:txBody>
      </p:sp>
      <p:sp>
        <p:nvSpPr>
          <p:cNvPr id="17" name="TextBox 16"/>
          <p:cNvSpPr txBox="1"/>
          <p:nvPr/>
        </p:nvSpPr>
        <p:spPr>
          <a:xfrm rot="17967503">
            <a:off x="9511800" y="3279238"/>
            <a:ext cx="1583570" cy="461665"/>
          </a:xfrm>
          <a:prstGeom prst="rect">
            <a:avLst/>
          </a:prstGeom>
          <a:noFill/>
        </p:spPr>
        <p:txBody>
          <a:bodyPr wrap="square" rtlCol="0">
            <a:spAutoFit/>
          </a:bodyPr>
          <a:lstStyle/>
          <a:p>
            <a:r>
              <a:rPr lang="en-US" sz="2400" dirty="0"/>
              <a:t>Kiddy</a:t>
            </a:r>
          </a:p>
        </p:txBody>
      </p:sp>
      <p:sp>
        <p:nvSpPr>
          <p:cNvPr id="18" name="TextBox 17"/>
          <p:cNvSpPr txBox="1"/>
          <p:nvPr/>
        </p:nvSpPr>
        <p:spPr>
          <a:xfrm>
            <a:off x="6421932" y="4492649"/>
            <a:ext cx="2823651" cy="523220"/>
          </a:xfrm>
          <a:prstGeom prst="rect">
            <a:avLst/>
          </a:prstGeom>
          <a:noFill/>
        </p:spPr>
        <p:txBody>
          <a:bodyPr wrap="square" rtlCol="0">
            <a:spAutoFit/>
          </a:bodyPr>
          <a:lstStyle/>
          <a:p>
            <a:r>
              <a:rPr lang="en-US" sz="2800" dirty="0"/>
              <a:t>Dark Knight</a:t>
            </a:r>
          </a:p>
        </p:txBody>
      </p:sp>
      <p:sp>
        <p:nvSpPr>
          <p:cNvPr id="27" name="TextBox 26"/>
          <p:cNvSpPr txBox="1"/>
          <p:nvPr/>
        </p:nvSpPr>
        <p:spPr>
          <a:xfrm>
            <a:off x="410600" y="5442228"/>
            <a:ext cx="5363666" cy="1415772"/>
          </a:xfrm>
          <a:prstGeom prst="rect">
            <a:avLst/>
          </a:prstGeom>
          <a:noFill/>
        </p:spPr>
        <p:txBody>
          <a:bodyPr wrap="square" rtlCol="0">
            <a:spAutoFit/>
          </a:bodyPr>
          <a:lstStyle/>
          <a:p>
            <a:r>
              <a:rPr lang="en-US" sz="4300" dirty="0"/>
              <a:t>My guess for Carmen’s rating on Dark Knight:</a:t>
            </a:r>
          </a:p>
        </p:txBody>
      </p:sp>
      <p:graphicFrame>
        <p:nvGraphicFramePr>
          <p:cNvPr id="28" name="Object 27"/>
          <p:cNvGraphicFramePr>
            <a:graphicFrameLocks noChangeAspect="1"/>
          </p:cNvGraphicFramePr>
          <p:nvPr>
            <p:extLst/>
          </p:nvPr>
        </p:nvGraphicFramePr>
        <p:xfrm>
          <a:off x="5746748" y="5772032"/>
          <a:ext cx="2872318" cy="1085968"/>
        </p:xfrm>
        <a:graphic>
          <a:graphicData uri="http://schemas.openxmlformats.org/presentationml/2006/ole">
            <mc:AlternateContent xmlns:mc="http://schemas.openxmlformats.org/markup-compatibility/2006">
              <mc:Choice xmlns:v="urn:schemas-microsoft-com:vml" Requires="v">
                <p:oleObj spid="_x0000_s8197" name="Equation" r:id="rId10" imgW="1003300" imgH="393700" progId="Equation.3">
                  <p:embed/>
                </p:oleObj>
              </mc:Choice>
              <mc:Fallback>
                <p:oleObj name="Equation" r:id="rId10" imgW="1003300" imgH="393700" progId="Equation.3">
                  <p:embed/>
                  <p:pic>
                    <p:nvPicPr>
                      <p:cNvPr id="28" name="Object 27"/>
                      <p:cNvPicPr>
                        <a:picLocks noChangeAspect="1" noChangeArrowheads="1"/>
                      </p:cNvPicPr>
                      <p:nvPr/>
                    </p:nvPicPr>
                    <p:blipFill>
                      <a:blip r:embed="rId11"/>
                      <a:srcRect/>
                      <a:stretch>
                        <a:fillRect/>
                      </a:stretch>
                    </p:blipFill>
                    <p:spPr bwMode="auto">
                      <a:xfrm>
                        <a:off x="5746748" y="5772032"/>
                        <a:ext cx="2872318" cy="1085968"/>
                      </a:xfrm>
                      <a:prstGeom prst="rect">
                        <a:avLst/>
                      </a:prstGeom>
                      <a:noFill/>
                      <a:extLst/>
                    </p:spPr>
                  </p:pic>
                </p:oleObj>
              </mc:Fallback>
            </mc:AlternateContent>
          </a:graphicData>
        </a:graphic>
      </p:graphicFrame>
    </p:spTree>
    <p:extLst>
      <p:ext uri="{BB962C8B-B14F-4D97-AF65-F5344CB8AC3E}">
        <p14:creationId xmlns:p14="http://schemas.microsoft.com/office/powerpoint/2010/main" val="5068870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p:cNvGraphicFramePr>
            <a:graphicFrameLocks noChangeAspect="1"/>
          </p:cNvGraphicFramePr>
          <p:nvPr>
            <p:extLst/>
          </p:nvPr>
        </p:nvGraphicFramePr>
        <p:xfrm>
          <a:off x="2962275" y="2366906"/>
          <a:ext cx="7773458" cy="883766"/>
        </p:xfrm>
        <a:graphic>
          <a:graphicData uri="http://schemas.openxmlformats.org/presentationml/2006/ole">
            <mc:AlternateContent xmlns:mc="http://schemas.openxmlformats.org/markup-compatibility/2006">
              <mc:Choice xmlns:v="urn:schemas-microsoft-com:vml" Requires="v">
                <p:oleObj spid="_x0000_s9218" name="Equation" r:id="rId4" imgW="2794000" imgH="330200" progId="Equation.3">
                  <p:embed/>
                </p:oleObj>
              </mc:Choice>
              <mc:Fallback>
                <p:oleObj name="Equation" r:id="rId4" imgW="2794000" imgH="330200" progId="Equation.3">
                  <p:embed/>
                  <p:pic>
                    <p:nvPicPr>
                      <p:cNvPr id="10" name="Object 9"/>
                      <p:cNvPicPr>
                        <a:picLocks noChangeAspect="1" noChangeArrowheads="1"/>
                      </p:cNvPicPr>
                      <p:nvPr/>
                    </p:nvPicPr>
                    <p:blipFill>
                      <a:blip r:embed="rId5"/>
                      <a:srcRect/>
                      <a:stretch>
                        <a:fillRect/>
                      </a:stretch>
                    </p:blipFill>
                    <p:spPr bwMode="auto">
                      <a:xfrm>
                        <a:off x="2962275" y="2366906"/>
                        <a:ext cx="7773458" cy="883766"/>
                      </a:xfrm>
                      <a:prstGeom prst="rect">
                        <a:avLst/>
                      </a:prstGeom>
                      <a:noFill/>
                      <a:extLst/>
                    </p:spPr>
                  </p:pic>
                </p:oleObj>
              </mc:Fallback>
            </mc:AlternateContent>
          </a:graphicData>
        </a:graphic>
      </p:graphicFrame>
      <p:sp>
        <p:nvSpPr>
          <p:cNvPr id="11" name="TextBox 10"/>
          <p:cNvSpPr txBox="1"/>
          <p:nvPr/>
        </p:nvSpPr>
        <p:spPr>
          <a:xfrm>
            <a:off x="461400" y="2325183"/>
            <a:ext cx="2823651" cy="754053"/>
          </a:xfrm>
          <a:prstGeom prst="rect">
            <a:avLst/>
          </a:prstGeom>
          <a:noFill/>
        </p:spPr>
        <p:txBody>
          <a:bodyPr wrap="square" rtlCol="0">
            <a:spAutoFit/>
          </a:bodyPr>
          <a:lstStyle/>
          <a:p>
            <a:r>
              <a:rPr lang="en-US" sz="4300" dirty="0"/>
              <a:t>Carmen</a:t>
            </a:r>
          </a:p>
        </p:txBody>
      </p:sp>
      <p:sp>
        <p:nvSpPr>
          <p:cNvPr id="3" name="Title 2"/>
          <p:cNvSpPr>
            <a:spLocks noGrp="1"/>
          </p:cNvSpPr>
          <p:nvPr>
            <p:ph type="title"/>
          </p:nvPr>
        </p:nvSpPr>
        <p:spPr/>
        <p:txBody>
          <a:bodyPr/>
          <a:lstStyle/>
          <a:p>
            <a:r>
              <a:rPr lang="en-US" dirty="0"/>
              <a:t>Matrix Factorization</a:t>
            </a:r>
          </a:p>
        </p:txBody>
      </p:sp>
      <p:sp>
        <p:nvSpPr>
          <p:cNvPr id="19" name="TextBox 18"/>
          <p:cNvSpPr txBox="1"/>
          <p:nvPr/>
        </p:nvSpPr>
        <p:spPr>
          <a:xfrm rot="17967503">
            <a:off x="3026330" y="1518168"/>
            <a:ext cx="1583570" cy="461665"/>
          </a:xfrm>
          <a:prstGeom prst="rect">
            <a:avLst/>
          </a:prstGeom>
          <a:noFill/>
        </p:spPr>
        <p:txBody>
          <a:bodyPr wrap="square" rtlCol="0">
            <a:spAutoFit/>
          </a:bodyPr>
          <a:lstStyle/>
          <a:p>
            <a:r>
              <a:rPr lang="en-US" sz="2400" dirty="0"/>
              <a:t>Aliens</a:t>
            </a:r>
          </a:p>
        </p:txBody>
      </p:sp>
      <p:sp>
        <p:nvSpPr>
          <p:cNvPr id="20" name="TextBox 19"/>
          <p:cNvSpPr txBox="1"/>
          <p:nvPr/>
        </p:nvSpPr>
        <p:spPr>
          <a:xfrm rot="17967503">
            <a:off x="3686736" y="1568969"/>
            <a:ext cx="1583570" cy="461665"/>
          </a:xfrm>
          <a:prstGeom prst="rect">
            <a:avLst/>
          </a:prstGeom>
          <a:noFill/>
        </p:spPr>
        <p:txBody>
          <a:bodyPr wrap="square" rtlCol="0">
            <a:spAutoFit/>
          </a:bodyPr>
          <a:lstStyle/>
          <a:p>
            <a:r>
              <a:rPr lang="en-US" sz="2400" dirty="0"/>
              <a:t>Bug’s Life</a:t>
            </a:r>
          </a:p>
        </p:txBody>
      </p:sp>
      <p:sp>
        <p:nvSpPr>
          <p:cNvPr id="21" name="TextBox 20"/>
          <p:cNvSpPr txBox="1"/>
          <p:nvPr/>
        </p:nvSpPr>
        <p:spPr>
          <a:xfrm rot="17967503">
            <a:off x="4364070" y="1484306"/>
            <a:ext cx="1583570" cy="461665"/>
          </a:xfrm>
          <a:prstGeom prst="rect">
            <a:avLst/>
          </a:prstGeom>
          <a:noFill/>
        </p:spPr>
        <p:txBody>
          <a:bodyPr wrap="square" rtlCol="0">
            <a:spAutoFit/>
          </a:bodyPr>
          <a:lstStyle/>
          <a:p>
            <a:r>
              <a:rPr lang="en-US" sz="2400" dirty="0"/>
              <a:t>Cars</a:t>
            </a:r>
          </a:p>
        </p:txBody>
      </p:sp>
      <p:sp>
        <p:nvSpPr>
          <p:cNvPr id="22" name="TextBox 21"/>
          <p:cNvSpPr txBox="1"/>
          <p:nvPr/>
        </p:nvSpPr>
        <p:spPr>
          <a:xfrm rot="17967503">
            <a:off x="4810978" y="1447374"/>
            <a:ext cx="1823983" cy="461665"/>
          </a:xfrm>
          <a:prstGeom prst="rect">
            <a:avLst/>
          </a:prstGeom>
          <a:noFill/>
        </p:spPr>
        <p:txBody>
          <a:bodyPr wrap="square" rtlCol="0">
            <a:spAutoFit/>
          </a:bodyPr>
          <a:lstStyle/>
          <a:p>
            <a:r>
              <a:rPr lang="en-US" sz="2400" dirty="0"/>
              <a:t>Dark Knight</a:t>
            </a:r>
          </a:p>
        </p:txBody>
      </p:sp>
      <p:graphicFrame>
        <p:nvGraphicFramePr>
          <p:cNvPr id="23" name="Object 22"/>
          <p:cNvGraphicFramePr>
            <a:graphicFrameLocks noChangeAspect="1"/>
          </p:cNvGraphicFramePr>
          <p:nvPr>
            <p:extLst/>
          </p:nvPr>
        </p:nvGraphicFramePr>
        <p:xfrm>
          <a:off x="2992439" y="4190466"/>
          <a:ext cx="2101850" cy="1143000"/>
        </p:xfrm>
        <a:graphic>
          <a:graphicData uri="http://schemas.openxmlformats.org/presentationml/2006/ole">
            <mc:AlternateContent xmlns:mc="http://schemas.openxmlformats.org/markup-compatibility/2006">
              <mc:Choice xmlns:v="urn:schemas-microsoft-com:vml" Requires="v">
                <p:oleObj spid="_x0000_s9219" name="Equation" r:id="rId6" imgW="584200" imgH="330200" progId="Equation.3">
                  <p:embed/>
                </p:oleObj>
              </mc:Choice>
              <mc:Fallback>
                <p:oleObj name="Equation" r:id="rId6" imgW="584200" imgH="330200" progId="Equation.3">
                  <p:embed/>
                  <p:pic>
                    <p:nvPicPr>
                      <p:cNvPr id="23" name="Object 22"/>
                      <p:cNvPicPr>
                        <a:picLocks noChangeAspect="1" noChangeArrowheads="1"/>
                      </p:cNvPicPr>
                      <p:nvPr/>
                    </p:nvPicPr>
                    <p:blipFill>
                      <a:blip r:embed="rId7"/>
                      <a:srcRect/>
                      <a:stretch>
                        <a:fillRect/>
                      </a:stretch>
                    </p:blipFill>
                    <p:spPr bwMode="auto">
                      <a:xfrm>
                        <a:off x="2992439" y="4190466"/>
                        <a:ext cx="2101850" cy="1143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4" name="TextBox 23"/>
          <p:cNvSpPr txBox="1"/>
          <p:nvPr/>
        </p:nvSpPr>
        <p:spPr>
          <a:xfrm>
            <a:off x="512200" y="4187845"/>
            <a:ext cx="2823651" cy="754053"/>
          </a:xfrm>
          <a:prstGeom prst="rect">
            <a:avLst/>
          </a:prstGeom>
          <a:noFill/>
        </p:spPr>
        <p:txBody>
          <a:bodyPr wrap="square" rtlCol="0">
            <a:spAutoFit/>
          </a:bodyPr>
          <a:lstStyle/>
          <a:p>
            <a:r>
              <a:rPr lang="en-US" sz="4300" dirty="0"/>
              <a:t>Carmen</a:t>
            </a:r>
            <a:r>
              <a:rPr lang="en-US" sz="4300" baseline="30000" dirty="0"/>
              <a:t>1</a:t>
            </a:r>
            <a:endParaRPr lang="en-US" sz="4300" dirty="0"/>
          </a:p>
        </p:txBody>
      </p:sp>
      <p:sp>
        <p:nvSpPr>
          <p:cNvPr id="25" name="TextBox 24"/>
          <p:cNvSpPr txBox="1"/>
          <p:nvPr/>
        </p:nvSpPr>
        <p:spPr>
          <a:xfrm rot="17967503">
            <a:off x="3094063" y="3380832"/>
            <a:ext cx="1583570" cy="461665"/>
          </a:xfrm>
          <a:prstGeom prst="rect">
            <a:avLst/>
          </a:prstGeom>
          <a:noFill/>
        </p:spPr>
        <p:txBody>
          <a:bodyPr wrap="square" rtlCol="0">
            <a:spAutoFit/>
          </a:bodyPr>
          <a:lstStyle/>
          <a:p>
            <a:r>
              <a:rPr lang="en-US" sz="2400" dirty="0"/>
              <a:t>Scary</a:t>
            </a:r>
          </a:p>
        </p:txBody>
      </p:sp>
      <p:sp>
        <p:nvSpPr>
          <p:cNvPr id="26" name="TextBox 25"/>
          <p:cNvSpPr txBox="1"/>
          <p:nvPr/>
        </p:nvSpPr>
        <p:spPr>
          <a:xfrm rot="17967503">
            <a:off x="3889933" y="3363901"/>
            <a:ext cx="1583570" cy="461665"/>
          </a:xfrm>
          <a:prstGeom prst="rect">
            <a:avLst/>
          </a:prstGeom>
          <a:noFill/>
        </p:spPr>
        <p:txBody>
          <a:bodyPr wrap="square" rtlCol="0">
            <a:spAutoFit/>
          </a:bodyPr>
          <a:lstStyle/>
          <a:p>
            <a:r>
              <a:rPr lang="en-US" sz="2400" dirty="0"/>
              <a:t>Kiddy</a:t>
            </a:r>
          </a:p>
        </p:txBody>
      </p:sp>
      <p:graphicFrame>
        <p:nvGraphicFramePr>
          <p:cNvPr id="15" name="Object 14"/>
          <p:cNvGraphicFramePr>
            <a:graphicFrameLocks noChangeAspect="1"/>
          </p:cNvGraphicFramePr>
          <p:nvPr>
            <p:extLst/>
          </p:nvPr>
        </p:nvGraphicFramePr>
        <p:xfrm>
          <a:off x="8403696" y="3929060"/>
          <a:ext cx="2557462" cy="1801812"/>
        </p:xfrm>
        <a:graphic>
          <a:graphicData uri="http://schemas.openxmlformats.org/presentationml/2006/ole">
            <mc:AlternateContent xmlns:mc="http://schemas.openxmlformats.org/markup-compatibility/2006">
              <mc:Choice xmlns:v="urn:schemas-microsoft-com:vml" Requires="v">
                <p:oleObj spid="_x0000_s9220" name="Equation" r:id="rId8" imgW="711200" imgH="520700" progId="Equation.3">
                  <p:embed/>
                </p:oleObj>
              </mc:Choice>
              <mc:Fallback>
                <p:oleObj name="Equation" r:id="rId8" imgW="711200" imgH="520700" progId="Equation.3">
                  <p:embed/>
                  <p:pic>
                    <p:nvPicPr>
                      <p:cNvPr id="15" name="Object 14"/>
                      <p:cNvPicPr>
                        <a:picLocks noChangeAspect="1" noChangeArrowheads="1"/>
                      </p:cNvPicPr>
                      <p:nvPr/>
                    </p:nvPicPr>
                    <p:blipFill>
                      <a:blip r:embed="rId9"/>
                      <a:srcRect/>
                      <a:stretch>
                        <a:fillRect/>
                      </a:stretch>
                    </p:blipFill>
                    <p:spPr bwMode="auto">
                      <a:xfrm>
                        <a:off x="8403696" y="3929060"/>
                        <a:ext cx="2557462" cy="18018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rot="17967503">
            <a:off x="8715930" y="3296169"/>
            <a:ext cx="1583570" cy="461665"/>
          </a:xfrm>
          <a:prstGeom prst="rect">
            <a:avLst/>
          </a:prstGeom>
          <a:noFill/>
        </p:spPr>
        <p:txBody>
          <a:bodyPr wrap="square" rtlCol="0">
            <a:spAutoFit/>
          </a:bodyPr>
          <a:lstStyle/>
          <a:p>
            <a:r>
              <a:rPr lang="en-US" sz="2400" dirty="0"/>
              <a:t>Scary</a:t>
            </a:r>
          </a:p>
        </p:txBody>
      </p:sp>
      <p:sp>
        <p:nvSpPr>
          <p:cNvPr id="17" name="TextBox 16"/>
          <p:cNvSpPr txBox="1"/>
          <p:nvPr/>
        </p:nvSpPr>
        <p:spPr>
          <a:xfrm rot="17967503">
            <a:off x="9511800" y="3279238"/>
            <a:ext cx="1583570" cy="461665"/>
          </a:xfrm>
          <a:prstGeom prst="rect">
            <a:avLst/>
          </a:prstGeom>
          <a:noFill/>
        </p:spPr>
        <p:txBody>
          <a:bodyPr wrap="square" rtlCol="0">
            <a:spAutoFit/>
          </a:bodyPr>
          <a:lstStyle/>
          <a:p>
            <a:r>
              <a:rPr lang="en-US" sz="2400" dirty="0"/>
              <a:t>Kiddy</a:t>
            </a:r>
          </a:p>
        </p:txBody>
      </p:sp>
      <p:sp>
        <p:nvSpPr>
          <p:cNvPr id="18" name="TextBox 17"/>
          <p:cNvSpPr txBox="1"/>
          <p:nvPr/>
        </p:nvSpPr>
        <p:spPr>
          <a:xfrm>
            <a:off x="6421932" y="4492649"/>
            <a:ext cx="2823651" cy="523220"/>
          </a:xfrm>
          <a:prstGeom prst="rect">
            <a:avLst/>
          </a:prstGeom>
          <a:noFill/>
        </p:spPr>
        <p:txBody>
          <a:bodyPr wrap="square" rtlCol="0">
            <a:spAutoFit/>
          </a:bodyPr>
          <a:lstStyle/>
          <a:p>
            <a:r>
              <a:rPr lang="en-US" sz="2800" dirty="0"/>
              <a:t>Dark Knight</a:t>
            </a:r>
          </a:p>
        </p:txBody>
      </p:sp>
      <p:sp>
        <p:nvSpPr>
          <p:cNvPr id="27" name="TextBox 26"/>
          <p:cNvSpPr txBox="1"/>
          <p:nvPr/>
        </p:nvSpPr>
        <p:spPr>
          <a:xfrm>
            <a:off x="410600" y="5442228"/>
            <a:ext cx="5363666" cy="1415772"/>
          </a:xfrm>
          <a:prstGeom prst="rect">
            <a:avLst/>
          </a:prstGeom>
          <a:noFill/>
        </p:spPr>
        <p:txBody>
          <a:bodyPr wrap="square" rtlCol="0">
            <a:spAutoFit/>
          </a:bodyPr>
          <a:lstStyle/>
          <a:p>
            <a:r>
              <a:rPr lang="en-US" sz="4300" dirty="0"/>
              <a:t>My guess for Carmen’s rating on Dark Knight:</a:t>
            </a:r>
          </a:p>
        </p:txBody>
      </p:sp>
      <p:graphicFrame>
        <p:nvGraphicFramePr>
          <p:cNvPr id="28" name="Object 27"/>
          <p:cNvGraphicFramePr>
            <a:graphicFrameLocks noChangeAspect="1"/>
          </p:cNvGraphicFramePr>
          <p:nvPr>
            <p:extLst/>
          </p:nvPr>
        </p:nvGraphicFramePr>
        <p:xfrm>
          <a:off x="5746748" y="5772032"/>
          <a:ext cx="2872318" cy="1085968"/>
        </p:xfrm>
        <a:graphic>
          <a:graphicData uri="http://schemas.openxmlformats.org/presentationml/2006/ole">
            <mc:AlternateContent xmlns:mc="http://schemas.openxmlformats.org/markup-compatibility/2006">
              <mc:Choice xmlns:v="urn:schemas-microsoft-com:vml" Requires="v">
                <p:oleObj spid="_x0000_s9221" name="Equation" r:id="rId10" imgW="1003300" imgH="393700" progId="Equation.3">
                  <p:embed/>
                </p:oleObj>
              </mc:Choice>
              <mc:Fallback>
                <p:oleObj name="Equation" r:id="rId10" imgW="1003300" imgH="393700" progId="Equation.3">
                  <p:embed/>
                  <p:pic>
                    <p:nvPicPr>
                      <p:cNvPr id="28" name="Object 27"/>
                      <p:cNvPicPr>
                        <a:picLocks noChangeAspect="1" noChangeArrowheads="1"/>
                      </p:cNvPicPr>
                      <p:nvPr/>
                    </p:nvPicPr>
                    <p:blipFill>
                      <a:blip r:embed="rId11"/>
                      <a:srcRect/>
                      <a:stretch>
                        <a:fillRect/>
                      </a:stretch>
                    </p:blipFill>
                    <p:spPr bwMode="auto">
                      <a:xfrm>
                        <a:off x="5746748" y="5772032"/>
                        <a:ext cx="2872318" cy="1085968"/>
                      </a:xfrm>
                      <a:prstGeom prst="rect">
                        <a:avLst/>
                      </a:prstGeom>
                      <a:noFill/>
                      <a:extLst/>
                    </p:spPr>
                  </p:pic>
                </p:oleObj>
              </mc:Fallback>
            </mc:AlternateContent>
          </a:graphicData>
        </a:graphic>
      </p:graphicFrame>
    </p:spTree>
    <p:extLst>
      <p:ext uri="{BB962C8B-B14F-4D97-AF65-F5344CB8AC3E}">
        <p14:creationId xmlns:p14="http://schemas.microsoft.com/office/powerpoint/2010/main" val="982611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 Machine Learning Algorithms</a:t>
            </a:r>
          </a:p>
        </p:txBody>
      </p:sp>
      <p:sp>
        <p:nvSpPr>
          <p:cNvPr id="3" name="Content Placeholder 2"/>
          <p:cNvSpPr>
            <a:spLocks noGrp="1"/>
          </p:cNvSpPr>
          <p:nvPr>
            <p:ph idx="1"/>
          </p:nvPr>
        </p:nvSpPr>
        <p:spPr>
          <a:xfrm>
            <a:off x="152400" y="1028699"/>
            <a:ext cx="11887200" cy="2908301"/>
          </a:xfrm>
        </p:spPr>
        <p:txBody>
          <a:bodyPr>
            <a:normAutofit fontScale="92500" lnSpcReduction="10000"/>
          </a:bodyPr>
          <a:lstStyle/>
          <a:p>
            <a:pPr marL="0" indent="0">
              <a:buNone/>
            </a:pPr>
            <a:r>
              <a:rPr lang="en-US" sz="3200" dirty="0"/>
              <a:t>Two major category of algorithms</a:t>
            </a:r>
          </a:p>
          <a:p>
            <a:pPr lvl="1"/>
            <a:r>
              <a:rPr lang="en-US" sz="2800" dirty="0"/>
              <a:t>Supervised</a:t>
            </a:r>
          </a:p>
          <a:p>
            <a:pPr lvl="1"/>
            <a:r>
              <a:rPr lang="en-US" sz="2800" dirty="0"/>
              <a:t>Unsupervised</a:t>
            </a:r>
          </a:p>
          <a:p>
            <a:pPr marL="0" indent="0">
              <a:buNone/>
            </a:pPr>
            <a:endParaRPr lang="en-US" sz="3200" dirty="0"/>
          </a:p>
          <a:p>
            <a:pPr marL="0" indent="0">
              <a:buNone/>
            </a:pPr>
            <a:r>
              <a:rPr lang="en-US" sz="3200" dirty="0"/>
              <a:t>Most commonly used machine learning algorithms are </a:t>
            </a:r>
            <a:r>
              <a:rPr lang="en-US" sz="3200" b="1" dirty="0"/>
              <a:t>supervised </a:t>
            </a:r>
            <a:r>
              <a:rPr lang="en-US" sz="3200" dirty="0"/>
              <a:t>(requires </a:t>
            </a:r>
            <a:r>
              <a:rPr lang="en-US" sz="3200" b="1" dirty="0"/>
              <a:t>labels</a:t>
            </a:r>
            <a:r>
              <a:rPr lang="en-US" sz="3200" dirty="0"/>
              <a:t>)</a:t>
            </a:r>
          </a:p>
        </p:txBody>
      </p:sp>
      <p:sp>
        <p:nvSpPr>
          <p:cNvPr id="4" name="Text Placeholder 4"/>
          <p:cNvSpPr txBox="1">
            <a:spLocks/>
          </p:cNvSpPr>
          <p:nvPr/>
        </p:nvSpPr>
        <p:spPr>
          <a:xfrm>
            <a:off x="396460" y="4041775"/>
            <a:ext cx="5378548" cy="22828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Supervised</a:t>
            </a:r>
            <a:r>
              <a:rPr lang="en-US" dirty="0"/>
              <a:t> learning examples</a:t>
            </a:r>
          </a:p>
          <a:p>
            <a:pPr lvl="1"/>
            <a:endParaRPr lang="en-US" dirty="0"/>
          </a:p>
          <a:p>
            <a:pPr lvl="1"/>
            <a:r>
              <a:rPr lang="en-US" dirty="0"/>
              <a:t>This customer will like </a:t>
            </a:r>
            <a:r>
              <a:rPr lang="en-US" i="1" dirty="0"/>
              <a:t>coffee</a:t>
            </a:r>
          </a:p>
          <a:p>
            <a:pPr lvl="1"/>
            <a:r>
              <a:rPr lang="en-US" dirty="0"/>
              <a:t>This network traffic indicates a denial of service attack</a:t>
            </a:r>
          </a:p>
        </p:txBody>
      </p:sp>
      <p:sp>
        <p:nvSpPr>
          <p:cNvPr id="5" name="Text Placeholder 5"/>
          <p:cNvSpPr txBox="1">
            <a:spLocks/>
          </p:cNvSpPr>
          <p:nvPr/>
        </p:nvSpPr>
        <p:spPr>
          <a:xfrm>
            <a:off x="6224380" y="4041774"/>
            <a:ext cx="5378548" cy="1838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Unsupervised</a:t>
            </a:r>
            <a:r>
              <a:rPr lang="en-US" dirty="0"/>
              <a:t> learning examples</a:t>
            </a:r>
          </a:p>
          <a:p>
            <a:pPr lvl="1"/>
            <a:endParaRPr lang="en-US" dirty="0"/>
          </a:p>
          <a:p>
            <a:pPr lvl="1"/>
            <a:r>
              <a:rPr lang="en-US" dirty="0"/>
              <a:t>These customers are similar</a:t>
            </a:r>
          </a:p>
          <a:p>
            <a:pPr lvl="1"/>
            <a:r>
              <a:rPr lang="en-US" dirty="0"/>
              <a:t>This network traffic is unusual</a:t>
            </a:r>
          </a:p>
        </p:txBody>
      </p:sp>
    </p:spTree>
    <p:extLst>
      <p:ext uri="{BB962C8B-B14F-4D97-AF65-F5344CB8AC3E}">
        <p14:creationId xmlns:p14="http://schemas.microsoft.com/office/powerpoint/2010/main" val="28364790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74625"/>
            <a:ext cx="11887200" cy="1336675"/>
          </a:xfrm>
        </p:spPr>
        <p:txBody>
          <a:bodyPr>
            <a:normAutofit/>
          </a:bodyPr>
          <a:lstStyle/>
          <a:p>
            <a:r>
              <a:rPr lang="en-US" dirty="0"/>
              <a:t>Common Classes of Algorithms</a:t>
            </a:r>
            <a:br>
              <a:rPr lang="en-US" dirty="0"/>
            </a:br>
            <a:r>
              <a:rPr lang="en-US" sz="2800" dirty="0"/>
              <a:t>(</a:t>
            </a:r>
            <a:r>
              <a:rPr lang="en-US" sz="2800" dirty="0" err="1"/>
              <a:t>Supervised|Unsupervised</a:t>
            </a:r>
            <a:r>
              <a:rPr lang="en-US" sz="2800" dirty="0"/>
              <a:t>)</a:t>
            </a:r>
          </a:p>
        </p:txBody>
      </p:sp>
      <p:grpSp>
        <p:nvGrpSpPr>
          <p:cNvPr id="10" name="Group 9"/>
          <p:cNvGrpSpPr/>
          <p:nvPr/>
        </p:nvGrpSpPr>
        <p:grpSpPr>
          <a:xfrm>
            <a:off x="1059585" y="2119089"/>
            <a:ext cx="2073762" cy="3602908"/>
            <a:chOff x="634610" y="2119089"/>
            <a:chExt cx="2073762" cy="3602908"/>
          </a:xfrm>
        </p:grpSpPr>
        <p:sp>
          <p:nvSpPr>
            <p:cNvPr id="9" name="Rectangle 8"/>
            <p:cNvSpPr/>
            <p:nvPr/>
          </p:nvSpPr>
          <p:spPr>
            <a:xfrm>
              <a:off x="634610"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Classification</a:t>
              </a:r>
            </a:p>
          </p:txBody>
        </p:sp>
        <p:grpSp>
          <p:nvGrpSpPr>
            <p:cNvPr id="7" name="Group 6"/>
            <p:cNvGrpSpPr/>
            <p:nvPr/>
          </p:nvGrpSpPr>
          <p:grpSpPr>
            <a:xfrm>
              <a:off x="663637" y="3426809"/>
              <a:ext cx="2023055" cy="1828800"/>
              <a:chOff x="1087120" y="1285207"/>
              <a:chExt cx="2423563" cy="2275841"/>
            </a:xfrm>
          </p:grpSpPr>
          <p:pic>
            <p:nvPicPr>
              <p:cNvPr id="1026" name="Picture 2" descr="Gender classification from height and weigh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087120" y="1285207"/>
                <a:ext cx="2423563" cy="227584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1524000" y="1574800"/>
                <a:ext cx="1778000" cy="165608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grpSp>
        <p:nvGrpSpPr>
          <p:cNvPr id="2" name="Group 1"/>
          <p:cNvGrpSpPr/>
          <p:nvPr/>
        </p:nvGrpSpPr>
        <p:grpSpPr>
          <a:xfrm>
            <a:off x="6381397" y="2119089"/>
            <a:ext cx="2073762" cy="3602908"/>
            <a:chOff x="4546308" y="2119089"/>
            <a:chExt cx="2073762" cy="3602908"/>
          </a:xfrm>
        </p:grpSpPr>
        <p:sp>
          <p:nvSpPr>
            <p:cNvPr id="14" name="Rectangle 13"/>
            <p:cNvSpPr/>
            <p:nvPr/>
          </p:nvSpPr>
          <p:spPr>
            <a:xfrm>
              <a:off x="4546308"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Regression</a:t>
              </a:r>
            </a:p>
          </p:txBody>
        </p:sp>
        <p:pic>
          <p:nvPicPr>
            <p:cNvPr id="1028" name="Picture 4" descr="Data with a nonlinear trend"/>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575948" y="3426809"/>
              <a:ext cx="2036957"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9042304" y="2119089"/>
            <a:ext cx="2073762" cy="3602908"/>
            <a:chOff x="7302404" y="2119089"/>
            <a:chExt cx="2073762" cy="3602908"/>
          </a:xfrm>
        </p:grpSpPr>
        <p:sp>
          <p:nvSpPr>
            <p:cNvPr id="16" name="Rectangle 15"/>
            <p:cNvSpPr/>
            <p:nvPr/>
          </p:nvSpPr>
          <p:spPr>
            <a:xfrm>
              <a:off x="7302404"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Anomaly Detection</a:t>
              </a:r>
            </a:p>
          </p:txBody>
        </p:sp>
        <p:pic>
          <p:nvPicPr>
            <p:cNvPr id="1030" name="Picture 6" descr="https://acomdpsstorage.blob.core.windows.net/dpsmedia-prod/azure.microsoft.com/en-us/documentation/articles/machine-learning-algorithm-choice/20151014060220/image8.png"/>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7355372" y="3426809"/>
              <a:ext cx="1967825"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3720491" y="2119089"/>
            <a:ext cx="2073762" cy="3602908"/>
            <a:chOff x="9525003" y="2119089"/>
            <a:chExt cx="2073762" cy="3602908"/>
          </a:xfrm>
        </p:grpSpPr>
        <p:sp>
          <p:nvSpPr>
            <p:cNvPr id="17" name="Rectangle 16"/>
            <p:cNvSpPr/>
            <p:nvPr/>
          </p:nvSpPr>
          <p:spPr>
            <a:xfrm>
              <a:off x="9525003"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Clustering</a:t>
              </a:r>
            </a:p>
          </p:txBody>
        </p:sp>
        <p:pic>
          <p:nvPicPr>
            <p:cNvPr id="1032" name="Picture 8" descr="Data set grouped using K-means"/>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9555881" y="3426808"/>
              <a:ext cx="2011680" cy="18288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578228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you need to know these algorithms?</a:t>
            </a:r>
          </a:p>
        </p:txBody>
      </p:sp>
      <p:sp>
        <p:nvSpPr>
          <p:cNvPr id="3" name="Content Placeholder 2"/>
          <p:cNvSpPr>
            <a:spLocks noGrp="1"/>
          </p:cNvSpPr>
          <p:nvPr>
            <p:ph idx="1"/>
          </p:nvPr>
        </p:nvSpPr>
        <p:spPr/>
        <p:txBody>
          <a:bodyPr/>
          <a:lstStyle/>
          <a:p>
            <a:pPr>
              <a:lnSpc>
                <a:spcPct val="150000"/>
              </a:lnSpc>
            </a:pPr>
            <a:r>
              <a:rPr lang="en-US" b="0" dirty="0"/>
              <a:t>If you want to answer a YES|NO question, it is </a:t>
            </a:r>
            <a:r>
              <a:rPr lang="en-US" dirty="0">
                <a:solidFill>
                  <a:schemeClr val="accent1"/>
                </a:solidFill>
              </a:rPr>
              <a:t>classification</a:t>
            </a:r>
          </a:p>
          <a:p>
            <a:pPr>
              <a:lnSpc>
                <a:spcPct val="150000"/>
              </a:lnSpc>
            </a:pPr>
            <a:r>
              <a:rPr lang="en-US" b="0" dirty="0"/>
              <a:t>If you want to predict a numerical value, it is </a:t>
            </a:r>
            <a:r>
              <a:rPr lang="en-US" dirty="0">
                <a:solidFill>
                  <a:schemeClr val="accent1"/>
                </a:solidFill>
              </a:rPr>
              <a:t>regression</a:t>
            </a:r>
          </a:p>
          <a:p>
            <a:pPr>
              <a:lnSpc>
                <a:spcPct val="150000"/>
              </a:lnSpc>
            </a:pPr>
            <a:r>
              <a:rPr lang="en-US" b="0" dirty="0"/>
              <a:t>If you want to group data into similar observations, it is </a:t>
            </a:r>
            <a:r>
              <a:rPr lang="en-US" dirty="0">
                <a:solidFill>
                  <a:schemeClr val="accent1"/>
                </a:solidFill>
              </a:rPr>
              <a:t>clustering</a:t>
            </a:r>
          </a:p>
          <a:p>
            <a:pPr>
              <a:lnSpc>
                <a:spcPct val="150000"/>
              </a:lnSpc>
            </a:pPr>
            <a:r>
              <a:rPr lang="en-US" b="0" dirty="0"/>
              <a:t>If you want to recommend an item, it is </a:t>
            </a:r>
            <a:r>
              <a:rPr lang="en-US" dirty="0">
                <a:solidFill>
                  <a:schemeClr val="accent1"/>
                </a:solidFill>
              </a:rPr>
              <a:t>recommender system</a:t>
            </a:r>
          </a:p>
          <a:p>
            <a:pPr>
              <a:lnSpc>
                <a:spcPct val="150000"/>
              </a:lnSpc>
            </a:pPr>
            <a:r>
              <a:rPr lang="en-US" b="0" dirty="0"/>
              <a:t>If you want to find anomalies in a group, it is </a:t>
            </a:r>
            <a:r>
              <a:rPr lang="en-US" dirty="0">
                <a:solidFill>
                  <a:schemeClr val="accent1"/>
                </a:solidFill>
              </a:rPr>
              <a:t>anomaly detection</a:t>
            </a:r>
          </a:p>
          <a:p>
            <a:pPr marL="0" indent="0">
              <a:lnSpc>
                <a:spcPct val="150000"/>
              </a:lnSpc>
              <a:buNone/>
            </a:pPr>
            <a:r>
              <a:rPr lang="en-US" b="0" i="1" dirty="0"/>
              <a:t>and many other ML algorithms for specific problem</a:t>
            </a:r>
          </a:p>
        </p:txBody>
      </p:sp>
    </p:spTree>
    <p:extLst>
      <p:ext uri="{BB962C8B-B14F-4D97-AF65-F5344CB8AC3E}">
        <p14:creationId xmlns:p14="http://schemas.microsoft.com/office/powerpoint/2010/main" val="62152922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25FDD9-4C58-4084-9F89-0E6ADD6FFF5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A13EC-1D3C-4D6F-8D1C-E8A452CFC7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9116</TotalTime>
  <Words>7448</Words>
  <Application>Microsoft Office PowerPoint</Application>
  <PresentationFormat>Widescreen</PresentationFormat>
  <Paragraphs>959</Paragraphs>
  <Slides>111</Slides>
  <Notes>59</Notes>
  <HiddenSlides>5</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111</vt:i4>
      </vt:variant>
    </vt:vector>
  </HeadingPairs>
  <TitlesOfParts>
    <vt:vector size="123" baseType="lpstr">
      <vt:lpstr>ＭＳ Ｐゴシック</vt:lpstr>
      <vt:lpstr>Arial</vt:lpstr>
      <vt:lpstr>Calibri</vt:lpstr>
      <vt:lpstr>Cambria Math</vt:lpstr>
      <vt:lpstr>Segoe</vt:lpstr>
      <vt:lpstr>Segoe UI</vt:lpstr>
      <vt:lpstr>Segoe UI Light</vt:lpstr>
      <vt:lpstr>Segoe UI Semilight</vt:lpstr>
      <vt:lpstr>Verdana</vt:lpstr>
      <vt:lpstr>Wingdings</vt:lpstr>
      <vt:lpstr>1_Office Theme</vt:lpstr>
      <vt:lpstr>Equation</vt:lpstr>
      <vt:lpstr>Boston Code Camp 27  Data Science and Machine Learning Essentials</vt:lpstr>
      <vt:lpstr>Boston Code Camp 27 - Thanks to our Sponsors!</vt:lpstr>
      <vt:lpstr>Have you ever wondered…</vt:lpstr>
      <vt:lpstr>What is Machine Learning ?</vt:lpstr>
      <vt:lpstr>Why Machine Learning?</vt:lpstr>
      <vt:lpstr>Image Analysis</vt:lpstr>
      <vt:lpstr>Accent Color: Which border color is the best?</vt:lpstr>
      <vt:lpstr>Accent Color: Analyze Image</vt:lpstr>
      <vt:lpstr>Accent Color: Windows 10 Store</vt:lpstr>
      <vt:lpstr>Accent Color: Windows 10 Store</vt:lpstr>
      <vt:lpstr>Text Analytics: User reviews</vt:lpstr>
      <vt:lpstr>What is data science</vt:lpstr>
      <vt:lpstr>Data -&gt; decisions -&gt; actions</vt:lpstr>
      <vt:lpstr>What Type of Analytics?</vt:lpstr>
      <vt:lpstr>Example use cases</vt:lpstr>
      <vt:lpstr>Predictive vs Prescriptive Analysis</vt:lpstr>
      <vt:lpstr>Data Scientists Are Obsessed with Data</vt:lpstr>
      <vt:lpstr>Confusion</vt:lpstr>
      <vt:lpstr>Steps to Build a Machine Learning Solution</vt:lpstr>
      <vt:lpstr>Process – CCC Big Data Pipeline</vt:lpstr>
      <vt:lpstr>Process - KDD (Knowledge Discovery in Databases) </vt:lpstr>
      <vt:lpstr>Process - CRoss Industry Standard Process for Data Mining (CRISP-DM) </vt:lpstr>
      <vt:lpstr>Stages in the knowledge discovery process</vt:lpstr>
      <vt:lpstr>Opportunity Assessment &amp; Business Understanding</vt:lpstr>
      <vt:lpstr>Data Understanding &amp; Data Acquisition</vt:lpstr>
      <vt:lpstr>Data Cleaning and Transformation</vt:lpstr>
      <vt:lpstr>Model Building</vt:lpstr>
      <vt:lpstr>Policy Construction</vt:lpstr>
      <vt:lpstr>Evaluation</vt:lpstr>
      <vt:lpstr>Deployment</vt:lpstr>
      <vt:lpstr>Machine Learning</vt:lpstr>
      <vt:lpstr>Classification</vt:lpstr>
      <vt:lpstr>Classification</vt:lpstr>
      <vt:lpstr>Classification</vt:lpstr>
      <vt:lpstr>Classification</vt:lpstr>
      <vt:lpstr>Multi-class classification</vt:lpstr>
      <vt:lpstr>Regression</vt:lpstr>
      <vt:lpstr>Regression</vt:lpstr>
      <vt:lpstr>Regression</vt:lpstr>
      <vt:lpstr>Regression</vt:lpstr>
      <vt:lpstr>Regression</vt:lpstr>
      <vt:lpstr>Regression</vt:lpstr>
      <vt:lpstr>Regression</vt:lpstr>
      <vt:lpstr>Statistical Learning Theory</vt:lpstr>
      <vt:lpstr>But I’m not good at math! How will I create f() ?</vt:lpstr>
      <vt:lpstr>Algorithms</vt:lpstr>
      <vt:lpstr>Regression</vt:lpstr>
      <vt:lpstr>Classification</vt:lpstr>
      <vt:lpstr>Regression versus Classification</vt:lpstr>
      <vt:lpstr>Model (Decision Tree)</vt:lpstr>
      <vt:lpstr>Decision Trees</vt:lpstr>
      <vt:lpstr>Imbalanced Data</vt:lpstr>
      <vt:lpstr>False Positive Rate (FPR) and True Positive Rate (TPR)</vt:lpstr>
      <vt:lpstr>Cross-Validation</vt:lpstr>
      <vt:lpstr>Cross-Validation</vt:lpstr>
      <vt:lpstr>Cross-Validation</vt:lpstr>
      <vt:lpstr>Cross-Validation</vt:lpstr>
      <vt:lpstr>Cross-Validation</vt:lpstr>
      <vt:lpstr>Cross-Validation</vt:lpstr>
      <vt:lpstr>Cross-Validation</vt:lpstr>
      <vt:lpstr>Supervised Learning</vt:lpstr>
      <vt:lpstr>Unsupervised Learning</vt:lpstr>
      <vt:lpstr>Unsupervised Learning</vt:lpstr>
      <vt:lpstr>Unsupervised Learning</vt:lpstr>
      <vt:lpstr>Clustering</vt:lpstr>
      <vt:lpstr>Clustering</vt:lpstr>
      <vt:lpstr>Clustering</vt:lpstr>
      <vt:lpstr>Clustering</vt:lpstr>
      <vt:lpstr>Clustering</vt:lpstr>
      <vt:lpstr>K Means Clustering</vt:lpstr>
      <vt:lpstr>PowerPoint Presentation</vt:lpstr>
      <vt:lpstr>PowerPoint Presentation</vt:lpstr>
      <vt:lpstr>PowerPoint Presentation</vt:lpstr>
      <vt:lpstr>PowerPoint Presentation</vt:lpstr>
      <vt:lpstr>PowerPoint Presentation</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Distance metrics are important</vt:lpstr>
      <vt:lpstr>Recommender Systems and Matrix Factorization</vt:lpstr>
      <vt:lpstr>Recommender Systems and Matrix Factorization</vt:lpstr>
      <vt:lpstr>PowerPoint Presentation</vt:lpstr>
      <vt:lpstr>Matrix Factorization</vt:lpstr>
      <vt:lpstr>Matrix Factorization</vt:lpstr>
      <vt:lpstr>Matrix Factorization</vt:lpstr>
      <vt:lpstr>Matrix Factorization</vt:lpstr>
      <vt:lpstr>Matrix Factorization</vt:lpstr>
      <vt:lpstr>Matrix Factorization</vt:lpstr>
      <vt:lpstr>Recap - Machine Learning Algorithms</vt:lpstr>
      <vt:lpstr>Common Classes of Algorithms (Supervised|Unsupervised)</vt:lpstr>
      <vt:lpstr>Why you need to know these algorithms?</vt:lpstr>
      <vt:lpstr>Azure ML</vt:lpstr>
      <vt:lpstr>Cortana Intelligence Suite services</vt:lpstr>
      <vt:lpstr>Why Azure ML?</vt:lpstr>
      <vt:lpstr>Microsoft Azure Machine Learning</vt:lpstr>
      <vt:lpstr>Why R and Python?</vt:lpstr>
      <vt:lpstr>Azure Machine Learning Ecosystem</vt:lpstr>
      <vt:lpstr>Azure ML Free Tier Account</vt:lpstr>
      <vt:lpstr>Azure ML Studio</vt:lpstr>
      <vt:lpstr>Azure ML Work Flow</vt:lpstr>
      <vt:lpstr>Azure ML Documentation Resources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Babiec, Andy</dc:creator>
  <cp:lastModifiedBy>Andy Babiec</cp:lastModifiedBy>
  <cp:revision>192</cp:revision>
  <dcterms:created xsi:type="dcterms:W3CDTF">2013-02-15T23:12:42Z</dcterms:created>
  <dcterms:modified xsi:type="dcterms:W3CDTF">2017-03-25T14:46:14Z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